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Lst>
  <p:notesMasterIdLst>
    <p:notesMasterId r:id="rId54"/>
  </p:notesMasterIdLst>
  <p:sldIdLst>
    <p:sldId id="370" r:id="rId4"/>
    <p:sldId id="378" r:id="rId5"/>
    <p:sldId id="371" r:id="rId6"/>
    <p:sldId id="260" r:id="rId7"/>
    <p:sldId id="381" r:id="rId8"/>
    <p:sldId id="360" r:id="rId9"/>
    <p:sldId id="258" r:id="rId10"/>
    <p:sldId id="359" r:id="rId11"/>
    <p:sldId id="326" r:id="rId12"/>
    <p:sldId id="327" r:id="rId13"/>
    <p:sldId id="356" r:id="rId14"/>
    <p:sldId id="282" r:id="rId15"/>
    <p:sldId id="361" r:id="rId16"/>
    <p:sldId id="362" r:id="rId17"/>
    <p:sldId id="379" r:id="rId18"/>
    <p:sldId id="380" r:id="rId19"/>
    <p:sldId id="364" r:id="rId20"/>
    <p:sldId id="275" r:id="rId21"/>
    <p:sldId id="274" r:id="rId22"/>
    <p:sldId id="259" r:id="rId23"/>
    <p:sldId id="261" r:id="rId24"/>
    <p:sldId id="262" r:id="rId25"/>
    <p:sldId id="263" r:id="rId26"/>
    <p:sldId id="367" r:id="rId27"/>
    <p:sldId id="264" r:id="rId28"/>
    <p:sldId id="265" r:id="rId29"/>
    <p:sldId id="266" r:id="rId30"/>
    <p:sldId id="267" r:id="rId31"/>
    <p:sldId id="268" r:id="rId32"/>
    <p:sldId id="269" r:id="rId33"/>
    <p:sldId id="372" r:id="rId34"/>
    <p:sldId id="373" r:id="rId35"/>
    <p:sldId id="374" r:id="rId36"/>
    <p:sldId id="375" r:id="rId37"/>
    <p:sldId id="272" r:id="rId38"/>
    <p:sldId id="320" r:id="rId39"/>
    <p:sldId id="376" r:id="rId40"/>
    <p:sldId id="286" r:id="rId41"/>
    <p:sldId id="289" r:id="rId42"/>
    <p:sldId id="291" r:id="rId43"/>
    <p:sldId id="292" r:id="rId44"/>
    <p:sldId id="311" r:id="rId45"/>
    <p:sldId id="313" r:id="rId46"/>
    <p:sldId id="328" r:id="rId47"/>
    <p:sldId id="312" r:id="rId48"/>
    <p:sldId id="354" r:id="rId49"/>
    <p:sldId id="355" r:id="rId50"/>
    <p:sldId id="314" r:id="rId51"/>
    <p:sldId id="273" r:id="rId52"/>
    <p:sldId id="377"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AA"/>
    <a:srgbClr val="2E36FF"/>
    <a:srgbClr val="0057C0"/>
    <a:srgbClr val="9473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4684"/>
  </p:normalViewPr>
  <p:slideViewPr>
    <p:cSldViewPr snapToGrid="0" snapToObjects="1">
      <p:cViewPr varScale="1">
        <p:scale>
          <a:sx n="79" d="100"/>
          <a:sy n="79" d="100"/>
        </p:scale>
        <p:origin x="200" y="68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ADA586-4547-6B42-8FFA-518C34D311A3}" type="datetimeFigureOut">
              <a:rPr lang="en-US" smtClean="0"/>
              <a:t>10/4/23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23F24F-9F5F-E241-9B1E-2296BF791918}" type="slidenum">
              <a:rPr lang="en-US" smtClean="0"/>
              <a:t>‹#›</a:t>
            </a:fld>
            <a:endParaRPr lang="en-US"/>
          </a:p>
        </p:txBody>
      </p:sp>
    </p:spTree>
    <p:extLst>
      <p:ext uri="{BB962C8B-B14F-4D97-AF65-F5344CB8AC3E}">
        <p14:creationId xmlns:p14="http://schemas.microsoft.com/office/powerpoint/2010/main" val="39635209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Start with familiar</a:t>
            </a:r>
          </a:p>
        </p:txBody>
      </p:sp>
      <p:sp>
        <p:nvSpPr>
          <p:cNvPr id="4" name="Slide Number Placeholder 3"/>
          <p:cNvSpPr>
            <a:spLocks noGrp="1"/>
          </p:cNvSpPr>
          <p:nvPr>
            <p:ph type="sldNum" sz="quarter" idx="10"/>
          </p:nvPr>
        </p:nvSpPr>
        <p:spPr/>
        <p:txBody>
          <a:bodyPr/>
          <a:lstStyle/>
          <a:p>
            <a:fld id="{CF23F24F-9F5F-E241-9B1E-2296BF791918}" type="slidenum">
              <a:rPr lang="en-US" smtClean="0"/>
              <a:t>4</a:t>
            </a:fld>
            <a:endParaRPr lang="en-US"/>
          </a:p>
        </p:txBody>
      </p:sp>
    </p:spTree>
    <p:extLst>
      <p:ext uri="{BB962C8B-B14F-4D97-AF65-F5344CB8AC3E}">
        <p14:creationId xmlns:p14="http://schemas.microsoft.com/office/powerpoint/2010/main" val="131394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End at 2:35.</a:t>
            </a:r>
          </a:p>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20</a:t>
            </a:fld>
            <a:endParaRPr lang="en-US"/>
          </a:p>
        </p:txBody>
      </p:sp>
    </p:spTree>
    <p:extLst>
      <p:ext uri="{BB962C8B-B14F-4D97-AF65-F5344CB8AC3E}">
        <p14:creationId xmlns:p14="http://schemas.microsoft.com/office/powerpoint/2010/main" val="54468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6 of 22. End 2:35.</a:t>
            </a:r>
          </a:p>
        </p:txBody>
      </p:sp>
      <p:sp>
        <p:nvSpPr>
          <p:cNvPr id="4" name="Slide Number Placeholder 3"/>
          <p:cNvSpPr>
            <a:spLocks noGrp="1"/>
          </p:cNvSpPr>
          <p:nvPr>
            <p:ph type="sldNum" sz="quarter" idx="10"/>
          </p:nvPr>
        </p:nvSpPr>
        <p:spPr/>
        <p:txBody>
          <a:bodyPr/>
          <a:lstStyle/>
          <a:p>
            <a:fld id="{CF23F24F-9F5F-E241-9B1E-2296BF791918}" type="slidenum">
              <a:rPr lang="en-US" smtClean="0"/>
              <a:t>21</a:t>
            </a:fld>
            <a:endParaRPr lang="en-US"/>
          </a:p>
        </p:txBody>
      </p:sp>
    </p:spTree>
    <p:extLst>
      <p:ext uri="{BB962C8B-B14F-4D97-AF65-F5344CB8AC3E}">
        <p14:creationId xmlns:p14="http://schemas.microsoft.com/office/powerpoint/2010/main" val="113066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7 of 22. End 2:35.</a:t>
            </a:r>
          </a:p>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22</a:t>
            </a:fld>
            <a:endParaRPr lang="en-US"/>
          </a:p>
        </p:txBody>
      </p:sp>
    </p:spTree>
    <p:extLst>
      <p:ext uri="{BB962C8B-B14F-4D97-AF65-F5344CB8AC3E}">
        <p14:creationId xmlns:p14="http://schemas.microsoft.com/office/powerpoint/2010/main" val="110566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t>8 of 22. End 2:35.</a:t>
            </a:r>
          </a:p>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23</a:t>
            </a:fld>
            <a:endParaRPr lang="en-US"/>
          </a:p>
        </p:txBody>
      </p:sp>
    </p:spTree>
    <p:extLst>
      <p:ext uri="{BB962C8B-B14F-4D97-AF65-F5344CB8AC3E}">
        <p14:creationId xmlns:p14="http://schemas.microsoft.com/office/powerpoint/2010/main" val="102557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t>9 of 22. End 2:35.</a:t>
            </a:r>
          </a:p>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25</a:t>
            </a:fld>
            <a:endParaRPr lang="en-US"/>
          </a:p>
        </p:txBody>
      </p:sp>
    </p:spTree>
    <p:extLst>
      <p:ext uri="{BB962C8B-B14F-4D97-AF65-F5344CB8AC3E}">
        <p14:creationId xmlns:p14="http://schemas.microsoft.com/office/powerpoint/2010/main" val="309937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t>10 of 22. End 2:35.</a:t>
            </a:r>
          </a:p>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26</a:t>
            </a:fld>
            <a:endParaRPr lang="en-US"/>
          </a:p>
        </p:txBody>
      </p:sp>
    </p:spTree>
    <p:extLst>
      <p:ext uri="{BB962C8B-B14F-4D97-AF65-F5344CB8AC3E}">
        <p14:creationId xmlns:p14="http://schemas.microsoft.com/office/powerpoint/2010/main" val="1684200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11 of 21. End at 2:35.</a:t>
            </a:r>
          </a:p>
        </p:txBody>
      </p:sp>
      <p:sp>
        <p:nvSpPr>
          <p:cNvPr id="4" name="Slide Number Placeholder 3"/>
          <p:cNvSpPr>
            <a:spLocks noGrp="1"/>
          </p:cNvSpPr>
          <p:nvPr>
            <p:ph type="sldNum" sz="quarter" idx="10"/>
          </p:nvPr>
        </p:nvSpPr>
        <p:spPr/>
        <p:txBody>
          <a:bodyPr/>
          <a:lstStyle/>
          <a:p>
            <a:fld id="{CF23F24F-9F5F-E241-9B1E-2296BF791918}" type="slidenum">
              <a:rPr lang="en-US" smtClean="0"/>
              <a:t>27</a:t>
            </a:fld>
            <a:endParaRPr lang="en-US"/>
          </a:p>
        </p:txBody>
      </p:sp>
    </p:spTree>
    <p:extLst>
      <p:ext uri="{BB962C8B-B14F-4D97-AF65-F5344CB8AC3E}">
        <p14:creationId xmlns:p14="http://schemas.microsoft.com/office/powerpoint/2010/main" val="3033532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t>12 of 22. End 2:35.</a:t>
            </a:r>
          </a:p>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28</a:t>
            </a:fld>
            <a:endParaRPr lang="en-US"/>
          </a:p>
        </p:txBody>
      </p:sp>
    </p:spTree>
    <p:extLst>
      <p:ext uri="{BB962C8B-B14F-4D97-AF65-F5344CB8AC3E}">
        <p14:creationId xmlns:p14="http://schemas.microsoft.com/office/powerpoint/2010/main" val="3260573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t>13 of 22. End 2:35.</a:t>
            </a:r>
          </a:p>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29</a:t>
            </a:fld>
            <a:endParaRPr lang="en-US"/>
          </a:p>
        </p:txBody>
      </p:sp>
    </p:spTree>
    <p:extLst>
      <p:ext uri="{BB962C8B-B14F-4D97-AF65-F5344CB8AC3E}">
        <p14:creationId xmlns:p14="http://schemas.microsoft.com/office/powerpoint/2010/main" val="3245959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t>14 of 22. End 2:35.</a:t>
            </a:r>
          </a:p>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30</a:t>
            </a:fld>
            <a:endParaRPr lang="en-US"/>
          </a:p>
        </p:txBody>
      </p:sp>
    </p:spTree>
    <p:extLst>
      <p:ext uri="{BB962C8B-B14F-4D97-AF65-F5344CB8AC3E}">
        <p14:creationId xmlns:p14="http://schemas.microsoft.com/office/powerpoint/2010/main" val="377611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Start with familiar</a:t>
            </a:r>
          </a:p>
        </p:txBody>
      </p:sp>
      <p:sp>
        <p:nvSpPr>
          <p:cNvPr id="4" name="Slide Number Placeholder 3"/>
          <p:cNvSpPr>
            <a:spLocks noGrp="1"/>
          </p:cNvSpPr>
          <p:nvPr>
            <p:ph type="sldNum" sz="quarter" idx="10"/>
          </p:nvPr>
        </p:nvSpPr>
        <p:spPr/>
        <p:txBody>
          <a:bodyPr/>
          <a:lstStyle/>
          <a:p>
            <a:fld id="{CF23F24F-9F5F-E241-9B1E-2296BF791918}" type="slidenum">
              <a:rPr lang="en-US" smtClean="0"/>
              <a:t>5</a:t>
            </a:fld>
            <a:endParaRPr lang="en-US"/>
          </a:p>
        </p:txBody>
      </p:sp>
    </p:spTree>
    <p:extLst>
      <p:ext uri="{BB962C8B-B14F-4D97-AF65-F5344CB8AC3E}">
        <p14:creationId xmlns:p14="http://schemas.microsoft.com/office/powerpoint/2010/main" val="2977314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15 of 17. End at 2:35.</a:t>
            </a:r>
          </a:p>
        </p:txBody>
      </p:sp>
      <p:sp>
        <p:nvSpPr>
          <p:cNvPr id="4" name="Slide Number Placeholder 3"/>
          <p:cNvSpPr>
            <a:spLocks noGrp="1"/>
          </p:cNvSpPr>
          <p:nvPr>
            <p:ph type="sldNum" sz="quarter" idx="10"/>
          </p:nvPr>
        </p:nvSpPr>
        <p:spPr/>
        <p:txBody>
          <a:bodyPr/>
          <a:lstStyle/>
          <a:p>
            <a:fld id="{CF23F24F-9F5F-E241-9B1E-2296BF791918}" type="slidenum">
              <a:rPr lang="en-US" smtClean="0"/>
              <a:t>35</a:t>
            </a:fld>
            <a:endParaRPr lang="en-US"/>
          </a:p>
        </p:txBody>
      </p:sp>
    </p:spTree>
    <p:extLst>
      <p:ext uri="{BB962C8B-B14F-4D97-AF65-F5344CB8AC3E}">
        <p14:creationId xmlns:p14="http://schemas.microsoft.com/office/powerpoint/2010/main" val="549532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9704E-DE88-0045-A375-64BCB077D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208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9704E-DE88-0045-A375-64BCB077D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702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9704E-DE88-0045-A375-64BCB077D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60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9704E-DE88-0045-A375-64BCB077DF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32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End at 2:35.</a:t>
            </a:r>
          </a:p>
          <a:p>
            <a:endParaRPr lang="en-US" dirty="0"/>
          </a:p>
        </p:txBody>
      </p:sp>
      <p:sp>
        <p:nvSpPr>
          <p:cNvPr id="4" name="Slide Number Placeholder 3"/>
          <p:cNvSpPr>
            <a:spLocks noGrp="1"/>
          </p:cNvSpPr>
          <p:nvPr>
            <p:ph type="sldNum" sz="quarter" idx="10"/>
          </p:nvPr>
        </p:nvSpPr>
        <p:spPr/>
        <p:txBody>
          <a:bodyPr/>
          <a:lstStyle/>
          <a:p>
            <a:fld id="{D23E7114-26AA-BE40-93FC-7F9A43409551}" type="slidenum">
              <a:rPr lang="en-US" smtClean="0"/>
              <a:pPr/>
              <a:t>42</a:t>
            </a:fld>
            <a:endParaRPr lang="en-US"/>
          </a:p>
        </p:txBody>
      </p:sp>
    </p:spTree>
    <p:extLst>
      <p:ext uri="{BB962C8B-B14F-4D97-AF65-F5344CB8AC3E}">
        <p14:creationId xmlns:p14="http://schemas.microsoft.com/office/powerpoint/2010/main" val="1612276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a:t>End at 2:35.</a:t>
            </a:r>
          </a:p>
          <a:p>
            <a:endParaRPr lang="en-US" dirty="0"/>
          </a:p>
        </p:txBody>
      </p:sp>
      <p:sp>
        <p:nvSpPr>
          <p:cNvPr id="4" name="Slide Number Placeholder 3"/>
          <p:cNvSpPr>
            <a:spLocks noGrp="1"/>
          </p:cNvSpPr>
          <p:nvPr>
            <p:ph type="sldNum" sz="quarter" idx="10"/>
          </p:nvPr>
        </p:nvSpPr>
        <p:spPr/>
        <p:txBody>
          <a:bodyPr/>
          <a:lstStyle/>
          <a:p>
            <a:fld id="{D23E7114-26AA-BE40-93FC-7F9A43409551}" type="slidenum">
              <a:rPr lang="en-US" smtClean="0"/>
              <a:pPr/>
              <a:t>43</a:t>
            </a:fld>
            <a:endParaRPr lang="en-US"/>
          </a:p>
        </p:txBody>
      </p:sp>
    </p:spTree>
    <p:extLst>
      <p:ext uri="{BB962C8B-B14F-4D97-AF65-F5344CB8AC3E}">
        <p14:creationId xmlns:p14="http://schemas.microsoft.com/office/powerpoint/2010/main" val="4042942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a:t>End at 2:35.</a:t>
            </a:r>
          </a:p>
          <a:p>
            <a:endParaRPr lang="en-US" dirty="0"/>
          </a:p>
        </p:txBody>
      </p:sp>
      <p:sp>
        <p:nvSpPr>
          <p:cNvPr id="4" name="Slide Number Placeholder 3"/>
          <p:cNvSpPr>
            <a:spLocks noGrp="1"/>
          </p:cNvSpPr>
          <p:nvPr>
            <p:ph type="sldNum" sz="quarter" idx="10"/>
          </p:nvPr>
        </p:nvSpPr>
        <p:spPr/>
        <p:txBody>
          <a:bodyPr/>
          <a:lstStyle/>
          <a:p>
            <a:fld id="{D23E7114-26AA-BE40-93FC-7F9A43409551}" type="slidenum">
              <a:rPr lang="en-US" smtClean="0"/>
              <a:pPr/>
              <a:t>44</a:t>
            </a:fld>
            <a:endParaRPr lang="en-US"/>
          </a:p>
        </p:txBody>
      </p:sp>
    </p:spTree>
    <p:extLst>
      <p:ext uri="{BB962C8B-B14F-4D97-AF65-F5344CB8AC3E}">
        <p14:creationId xmlns:p14="http://schemas.microsoft.com/office/powerpoint/2010/main" val="1770061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End at 2:35.</a:t>
            </a:r>
          </a:p>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45</a:t>
            </a:fld>
            <a:endParaRPr lang="en-US"/>
          </a:p>
        </p:txBody>
      </p:sp>
    </p:spTree>
    <p:extLst>
      <p:ext uri="{BB962C8B-B14F-4D97-AF65-F5344CB8AC3E}">
        <p14:creationId xmlns:p14="http://schemas.microsoft.com/office/powerpoint/2010/main" val="877865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End at 2:35.</a:t>
            </a:r>
          </a:p>
        </p:txBody>
      </p:sp>
      <p:sp>
        <p:nvSpPr>
          <p:cNvPr id="4" name="Slide Number Placeholder 3"/>
          <p:cNvSpPr>
            <a:spLocks noGrp="1"/>
          </p:cNvSpPr>
          <p:nvPr>
            <p:ph type="sldNum" sz="quarter" idx="10"/>
          </p:nvPr>
        </p:nvSpPr>
        <p:spPr/>
        <p:txBody>
          <a:bodyPr/>
          <a:lstStyle/>
          <a:p>
            <a:fld id="{CF23F24F-9F5F-E241-9B1E-2296BF791918}" type="slidenum">
              <a:rPr lang="en-US" smtClean="0"/>
              <a:t>48</a:t>
            </a:fld>
            <a:endParaRPr lang="en-US"/>
          </a:p>
        </p:txBody>
      </p:sp>
    </p:spTree>
    <p:extLst>
      <p:ext uri="{BB962C8B-B14F-4D97-AF65-F5344CB8AC3E}">
        <p14:creationId xmlns:p14="http://schemas.microsoft.com/office/powerpoint/2010/main" val="124790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Start with familiar</a:t>
            </a:r>
          </a:p>
        </p:txBody>
      </p:sp>
      <p:sp>
        <p:nvSpPr>
          <p:cNvPr id="4" name="Slide Number Placeholder 3"/>
          <p:cNvSpPr>
            <a:spLocks noGrp="1"/>
          </p:cNvSpPr>
          <p:nvPr>
            <p:ph type="sldNum" sz="quarter" idx="10"/>
          </p:nvPr>
        </p:nvSpPr>
        <p:spPr/>
        <p:txBody>
          <a:bodyPr/>
          <a:lstStyle/>
          <a:p>
            <a:fld id="{CF23F24F-9F5F-E241-9B1E-2296BF791918}" type="slidenum">
              <a:rPr lang="en-US" smtClean="0"/>
              <a:t>6</a:t>
            </a:fld>
            <a:endParaRPr lang="en-US"/>
          </a:p>
        </p:txBody>
      </p:sp>
    </p:spTree>
    <p:extLst>
      <p:ext uri="{BB962C8B-B14F-4D97-AF65-F5344CB8AC3E}">
        <p14:creationId xmlns:p14="http://schemas.microsoft.com/office/powerpoint/2010/main" val="1188624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t>21 of 22. End at 2:35.</a:t>
            </a:r>
          </a:p>
          <a:p>
            <a:endParaRPr lang="en-US" sz="2000" b="1" dirty="0"/>
          </a:p>
        </p:txBody>
      </p:sp>
      <p:sp>
        <p:nvSpPr>
          <p:cNvPr id="4" name="Slide Number Placeholder 3"/>
          <p:cNvSpPr>
            <a:spLocks noGrp="1"/>
          </p:cNvSpPr>
          <p:nvPr>
            <p:ph type="sldNum" sz="quarter" idx="10"/>
          </p:nvPr>
        </p:nvSpPr>
        <p:spPr/>
        <p:txBody>
          <a:bodyPr/>
          <a:lstStyle/>
          <a:p>
            <a:fld id="{CF23F24F-9F5F-E241-9B1E-2296BF791918}" type="slidenum">
              <a:rPr lang="en-US" smtClean="0"/>
              <a:t>49</a:t>
            </a:fld>
            <a:endParaRPr lang="en-US"/>
          </a:p>
        </p:txBody>
      </p:sp>
    </p:spTree>
    <p:extLst>
      <p:ext uri="{BB962C8B-B14F-4D97-AF65-F5344CB8AC3E}">
        <p14:creationId xmlns:p14="http://schemas.microsoft.com/office/powerpoint/2010/main" val="50879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B0B9F7-48DA-0242-8C0D-BC39D752C8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2CD5E-25E5-D043-95F9-BAA5C3FF62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6" name="Rectangle 2">
            <a:extLst>
              <a:ext uri="{FF2B5EF4-FFF2-40B4-BE49-F238E27FC236}">
                <a16:creationId xmlns:a16="http://schemas.microsoft.com/office/drawing/2014/main" id="{55AFD4FF-C67E-8A42-A18F-25378A161C22}"/>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EA69A268-3CDD-1440-9F3C-A6C7DC9D982C}"/>
              </a:ext>
            </a:extLst>
          </p:cNvPr>
          <p:cNvSpPr>
            <a:spLocks noGrp="1" noChangeArrowheads="1"/>
          </p:cNvSpPr>
          <p:nvPr>
            <p:ph type="body" idx="1"/>
          </p:nvPr>
        </p:nvSpPr>
        <p:spPr/>
        <p:txBody>
          <a:bodyPr/>
          <a:lstStyle/>
          <a:p>
            <a:pPr marL="228600" indent="-228600">
              <a:buFontTx/>
              <a:buChar char="•"/>
            </a:pPr>
            <a:r>
              <a:rPr lang="en-US" altLang="en-US"/>
              <a:t>GD lessons are excellent for facilitating pattern-conjecture-proof model using repetition.</a:t>
            </a:r>
          </a:p>
          <a:p>
            <a:pPr marL="228600" indent="-228600">
              <a:buFontTx/>
              <a:buChar char="•"/>
            </a:pPr>
            <a:r>
              <a:rPr lang="en-US" altLang="en-US"/>
              <a:t>Just as it did with new readers on the elementary level, increased reading fosters better writing. Students will begin to </a:t>
            </a:r>
            <a:r>
              <a:rPr lang="en-US" altLang="en-US" i="1"/>
              <a:t>write</a:t>
            </a:r>
            <a:r>
              <a:rPr lang="en-US" altLang="en-US"/>
              <a:t> mathematical explanations in the style they are used to </a:t>
            </a:r>
            <a:r>
              <a:rPr lang="en-US" altLang="en-US" i="1"/>
              <a:t>reading</a:t>
            </a:r>
            <a:r>
              <a:rPr lang="en-US" altLang="en-US"/>
              <a:t> them.</a:t>
            </a:r>
          </a:p>
          <a:p>
            <a:pPr marL="228600" indent="-228600">
              <a:buFontTx/>
              <a:buChar char="•"/>
            </a:pPr>
            <a:r>
              <a:rPr lang="en-US" altLang="en-US"/>
              <a:t>The increased frequency of students’ running into questions they can answer increases their confidence and their ability to “fend for themselves” on some of the new assessments.</a:t>
            </a:r>
          </a:p>
          <a:p>
            <a:pPr marL="228600" indent="-228600">
              <a:buFontTx/>
              <a:buChar char="•"/>
            </a:pPr>
            <a:r>
              <a:rPr lang="en-US" altLang="en-US"/>
              <a:t>Students may actually attempt to read their textbooks since they have experienced success in deciphering new material.</a:t>
            </a:r>
          </a:p>
          <a:p>
            <a:pPr marL="228600" indent="-228600">
              <a:buFontTx/>
              <a:buChar char="•"/>
            </a:pPr>
            <a:r>
              <a:rPr lang="en-US" altLang="en-US"/>
              <a:t>“Conscience-clearing:” GD lessons vs. teacher lecture. Are you every the only one paying attention?</a:t>
            </a:r>
          </a:p>
          <a:p>
            <a:pPr marL="228600" indent="-228600">
              <a:buFontTx/>
              <a:buChar char="•"/>
            </a:pPr>
            <a:r>
              <a:rPr lang="en-US" altLang="en-US"/>
              <a:t>Students vest in GD lessons, in many cases, more so than with a lecture, since they are accountable to themselves for learning the material.</a:t>
            </a:r>
          </a:p>
          <a:p>
            <a:pPr marL="228600" indent="-228600">
              <a:buFontTx/>
              <a:buChar char="•"/>
            </a:pPr>
            <a:endParaRPr lang="en-US" altLang="en-US"/>
          </a:p>
          <a:p>
            <a:pPr marL="228600" indent="-228600">
              <a:buFontTx/>
              <a:buChar char="•"/>
            </a:pPr>
            <a:endParaRPr lang="en-US" altLang="en-US"/>
          </a:p>
        </p:txBody>
      </p:sp>
    </p:spTree>
    <p:extLst>
      <p:ext uri="{BB962C8B-B14F-4D97-AF65-F5344CB8AC3E}">
        <p14:creationId xmlns:p14="http://schemas.microsoft.com/office/powerpoint/2010/main" val="2636100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Start with familiar</a:t>
            </a:r>
          </a:p>
        </p:txBody>
      </p:sp>
      <p:sp>
        <p:nvSpPr>
          <p:cNvPr id="4" name="Slide Number Placeholder 3"/>
          <p:cNvSpPr>
            <a:spLocks noGrp="1"/>
          </p:cNvSpPr>
          <p:nvPr>
            <p:ph type="sldNum" sz="quarter" idx="10"/>
          </p:nvPr>
        </p:nvSpPr>
        <p:spPr/>
        <p:txBody>
          <a:bodyPr/>
          <a:lstStyle/>
          <a:p>
            <a:fld id="{CF23F24F-9F5F-E241-9B1E-2296BF791918}" type="slidenum">
              <a:rPr lang="en-US" smtClean="0"/>
              <a:t>8</a:t>
            </a:fld>
            <a:endParaRPr lang="en-US"/>
          </a:p>
        </p:txBody>
      </p:sp>
    </p:spTree>
    <p:extLst>
      <p:ext uri="{BB962C8B-B14F-4D97-AF65-F5344CB8AC3E}">
        <p14:creationId xmlns:p14="http://schemas.microsoft.com/office/powerpoint/2010/main" val="311403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t>14 of 21. End at 2:35.</a:t>
            </a:r>
          </a:p>
          <a:p>
            <a:endParaRPr lang="en-US" dirty="0"/>
          </a:p>
        </p:txBody>
      </p:sp>
      <p:sp>
        <p:nvSpPr>
          <p:cNvPr id="4" name="Slide Number Placeholder 3"/>
          <p:cNvSpPr>
            <a:spLocks noGrp="1"/>
          </p:cNvSpPr>
          <p:nvPr>
            <p:ph type="sldNum" sz="quarter" idx="10"/>
          </p:nvPr>
        </p:nvSpPr>
        <p:spPr/>
        <p:txBody>
          <a:bodyPr/>
          <a:lstStyle/>
          <a:p>
            <a:fld id="{CF23F24F-9F5F-E241-9B1E-2296BF791918}" type="slidenum">
              <a:rPr lang="en-US" smtClean="0"/>
              <a:t>11</a:t>
            </a:fld>
            <a:endParaRPr lang="en-US"/>
          </a:p>
        </p:txBody>
      </p:sp>
    </p:spTree>
    <p:extLst>
      <p:ext uri="{BB962C8B-B14F-4D97-AF65-F5344CB8AC3E}">
        <p14:creationId xmlns:p14="http://schemas.microsoft.com/office/powerpoint/2010/main" val="1559013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AA7B85-06E5-A64C-8B75-726A2AD180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DE44E0-C035-1644-8149-0C8446D6E2E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5778" name="Rectangle 2">
            <a:extLst>
              <a:ext uri="{FF2B5EF4-FFF2-40B4-BE49-F238E27FC236}">
                <a16:creationId xmlns:a16="http://schemas.microsoft.com/office/drawing/2014/main" id="{B125C2B3-E66A-0B4A-9FEA-67118A6143B4}"/>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8A9FF0FB-E661-AE4A-8F27-9FB89B1F8A3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9724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FB775A-B07A-3640-8E7F-586FAD14C00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5F781-90D5-484A-BD0E-6BC2D4F3C3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 name="Rectangle 2">
            <a:extLst>
              <a:ext uri="{FF2B5EF4-FFF2-40B4-BE49-F238E27FC236}">
                <a16:creationId xmlns:a16="http://schemas.microsoft.com/office/drawing/2014/main" id="{D5CFEF28-5DAA-1F4E-9DE7-E7CD025672E2}"/>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B309A983-0B8B-4A4D-BEA2-8EE4E9038BCB}"/>
              </a:ext>
            </a:extLst>
          </p:cNvPr>
          <p:cNvSpPr>
            <a:spLocks noGrp="1" noChangeArrowheads="1"/>
          </p:cNvSpPr>
          <p:nvPr>
            <p:ph type="body" idx="1"/>
          </p:nvPr>
        </p:nvSpPr>
        <p:spPr/>
        <p:txBody>
          <a:bodyPr/>
          <a:lstStyle/>
          <a:p>
            <a:pPr>
              <a:buFontTx/>
              <a:buChar char="•"/>
            </a:pPr>
            <a:r>
              <a:rPr lang="en-US" altLang="en-US"/>
              <a:t>Before hitting the points in the list, have them reflect on these questions from the article.</a:t>
            </a:r>
          </a:p>
          <a:p>
            <a:pPr>
              <a:buFontTx/>
              <a:buChar char="•"/>
            </a:pPr>
            <a:endParaRPr lang="en-US" altLang="en-US"/>
          </a:p>
          <a:p>
            <a:pPr>
              <a:buFontTx/>
              <a:buChar char="•"/>
            </a:pPr>
            <a:endParaRPr lang="en-US" altLang="en-US"/>
          </a:p>
        </p:txBody>
      </p:sp>
    </p:spTree>
    <p:extLst>
      <p:ext uri="{BB962C8B-B14F-4D97-AF65-F5344CB8AC3E}">
        <p14:creationId xmlns:p14="http://schemas.microsoft.com/office/powerpoint/2010/main" val="3009005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Doing flipped at home-no control over when, where, social media, etc.</a:t>
            </a:r>
          </a:p>
        </p:txBody>
      </p:sp>
      <p:sp>
        <p:nvSpPr>
          <p:cNvPr id="4" name="Slide Number Placeholder 3"/>
          <p:cNvSpPr>
            <a:spLocks noGrp="1"/>
          </p:cNvSpPr>
          <p:nvPr>
            <p:ph type="sldNum" sz="quarter" idx="10"/>
          </p:nvPr>
        </p:nvSpPr>
        <p:spPr/>
        <p:txBody>
          <a:bodyPr/>
          <a:lstStyle/>
          <a:p>
            <a:fld id="{CF23F24F-9F5F-E241-9B1E-2296BF791918}" type="slidenum">
              <a:rPr lang="en-US" smtClean="0"/>
              <a:t>19</a:t>
            </a:fld>
            <a:endParaRPr lang="en-US"/>
          </a:p>
        </p:txBody>
      </p:sp>
    </p:spTree>
    <p:extLst>
      <p:ext uri="{BB962C8B-B14F-4D97-AF65-F5344CB8AC3E}">
        <p14:creationId xmlns:p14="http://schemas.microsoft.com/office/powerpoint/2010/main" val="402725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BF943D-1491-EA44-84B6-14FE949C6035}" type="datetimeFigureOut">
              <a:rPr lang="en-US" smtClean="0"/>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125498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F943D-1491-EA44-84B6-14FE949C6035}" type="datetimeFigureOut">
              <a:rPr lang="en-US" smtClean="0"/>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6706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F943D-1491-EA44-84B6-14FE949C6035}" type="datetimeFigureOut">
              <a:rPr lang="en-US" smtClean="0"/>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14635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Line 2">
            <a:extLst>
              <a:ext uri="{FF2B5EF4-FFF2-40B4-BE49-F238E27FC236}">
                <a16:creationId xmlns:a16="http://schemas.microsoft.com/office/drawing/2014/main" id="{307B9FC5-7C70-D940-BD71-330A76C7FCCA}"/>
              </a:ext>
            </a:extLst>
          </p:cNvPr>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 name="Rectangle 3">
            <a:extLst>
              <a:ext uri="{FF2B5EF4-FFF2-40B4-BE49-F238E27FC236}">
                <a16:creationId xmlns:a16="http://schemas.microsoft.com/office/drawing/2014/main" id="{3631376B-80B0-BF41-833A-A896F8BC52C4}"/>
              </a:ext>
            </a:extLst>
          </p:cNvPr>
          <p:cNvSpPr>
            <a:spLocks noGrp="1" noChangeArrowheads="1"/>
          </p:cNvSpPr>
          <p:nvPr>
            <p:ph type="ctrTitle"/>
          </p:nvPr>
        </p:nvSpPr>
        <p:spPr>
          <a:xfrm>
            <a:off x="315913" y="466725"/>
            <a:ext cx="6781800" cy="2133600"/>
          </a:xfrm>
        </p:spPr>
        <p:txBody>
          <a:bodyPr/>
          <a:lstStyle>
            <a:lvl1pPr algn="r">
              <a:defRPr sz="4800"/>
            </a:lvl1pPr>
          </a:lstStyle>
          <a:p>
            <a:pPr lvl="0"/>
            <a:r>
              <a:rPr lang="en-US" altLang="en-US" noProof="0"/>
              <a:t>Click to edit Master title style</a:t>
            </a:r>
          </a:p>
        </p:txBody>
      </p:sp>
      <p:sp>
        <p:nvSpPr>
          <p:cNvPr id="5124" name="Rectangle 4">
            <a:extLst>
              <a:ext uri="{FF2B5EF4-FFF2-40B4-BE49-F238E27FC236}">
                <a16:creationId xmlns:a16="http://schemas.microsoft.com/office/drawing/2014/main" id="{79B7165B-03CF-E542-BD11-78A693BE82E5}"/>
              </a:ext>
            </a:extLst>
          </p:cNvPr>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en-US" altLang="en-US" noProof="0"/>
              <a:t>Click to edit Master subtitle style</a:t>
            </a:r>
          </a:p>
        </p:txBody>
      </p:sp>
      <p:sp>
        <p:nvSpPr>
          <p:cNvPr id="5125" name="Rectangle 5">
            <a:extLst>
              <a:ext uri="{FF2B5EF4-FFF2-40B4-BE49-F238E27FC236}">
                <a16:creationId xmlns:a16="http://schemas.microsoft.com/office/drawing/2014/main" id="{0C5C74FE-1C8F-9E47-AE9A-3E6DB5F5A0E6}"/>
              </a:ext>
            </a:extLst>
          </p:cNvPr>
          <p:cNvSpPr>
            <a:spLocks noGrp="1" noChangeArrowheads="1"/>
          </p:cNvSpPr>
          <p:nvPr>
            <p:ph type="dt" sz="half" idx="2"/>
          </p:nvPr>
        </p:nvSpPr>
        <p:spPr/>
        <p:txBody>
          <a:bodyPr/>
          <a:lstStyle>
            <a:lvl1pPr>
              <a:defRPr/>
            </a:lvl1pPr>
          </a:lstStyle>
          <a:p>
            <a:endParaRPr lang="en-US" altLang="en-US"/>
          </a:p>
        </p:txBody>
      </p:sp>
      <p:sp>
        <p:nvSpPr>
          <p:cNvPr id="5126" name="Rectangle 6">
            <a:extLst>
              <a:ext uri="{FF2B5EF4-FFF2-40B4-BE49-F238E27FC236}">
                <a16:creationId xmlns:a16="http://schemas.microsoft.com/office/drawing/2014/main" id="{5FD445F1-4770-784F-AB0C-4DD478BBD073}"/>
              </a:ext>
            </a:extLst>
          </p:cNvPr>
          <p:cNvSpPr>
            <a:spLocks noGrp="1" noChangeArrowheads="1"/>
          </p:cNvSpPr>
          <p:nvPr>
            <p:ph type="ftr" sz="quarter" idx="3"/>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FBD85936-9C92-8749-9932-2E6AF53F7D12}"/>
              </a:ext>
            </a:extLst>
          </p:cNvPr>
          <p:cNvSpPr>
            <a:spLocks noGrp="1" noChangeArrowheads="1"/>
          </p:cNvSpPr>
          <p:nvPr>
            <p:ph type="sldNum" sz="quarter" idx="4"/>
          </p:nvPr>
        </p:nvSpPr>
        <p:spPr/>
        <p:txBody>
          <a:bodyPr/>
          <a:lstStyle>
            <a:lvl1pPr>
              <a:defRPr/>
            </a:lvl1pPr>
          </a:lstStyle>
          <a:p>
            <a:fld id="{923336B9-570C-874F-AC8F-D523D0FCF0CA}" type="slidenum">
              <a:rPr lang="en-US" altLang="en-US"/>
              <a:pPr/>
              <a:t>‹#›</a:t>
            </a:fld>
            <a:endParaRPr lang="en-US" altLang="en-US"/>
          </a:p>
        </p:txBody>
      </p:sp>
      <p:grpSp>
        <p:nvGrpSpPr>
          <p:cNvPr id="5128" name="Group 8">
            <a:extLst>
              <a:ext uri="{FF2B5EF4-FFF2-40B4-BE49-F238E27FC236}">
                <a16:creationId xmlns:a16="http://schemas.microsoft.com/office/drawing/2014/main" id="{165A3758-646D-7249-8416-2989D55A4AE2}"/>
              </a:ext>
            </a:extLst>
          </p:cNvPr>
          <p:cNvGrpSpPr>
            <a:grpSpLocks/>
          </p:cNvGrpSpPr>
          <p:nvPr/>
        </p:nvGrpSpPr>
        <p:grpSpPr bwMode="auto">
          <a:xfrm>
            <a:off x="7493000" y="2992438"/>
            <a:ext cx="1338263" cy="2189162"/>
            <a:chOff x="4704" y="1885"/>
            <a:chExt cx="843" cy="1379"/>
          </a:xfrm>
        </p:grpSpPr>
        <p:sp>
          <p:nvSpPr>
            <p:cNvPr id="5129" name="Oval 9">
              <a:extLst>
                <a:ext uri="{FF2B5EF4-FFF2-40B4-BE49-F238E27FC236}">
                  <a16:creationId xmlns:a16="http://schemas.microsoft.com/office/drawing/2014/main" id="{60062058-510A-0149-B4A3-41716063B06A}"/>
                </a:ext>
              </a:extLst>
            </p:cNvPr>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 name="Oval 10">
              <a:extLst>
                <a:ext uri="{FF2B5EF4-FFF2-40B4-BE49-F238E27FC236}">
                  <a16:creationId xmlns:a16="http://schemas.microsoft.com/office/drawing/2014/main" id="{8076FB6E-5BBC-A440-81CB-103B90AAFD65}"/>
                </a:ext>
              </a:extLst>
            </p:cNvPr>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1" name="Oval 11">
              <a:extLst>
                <a:ext uri="{FF2B5EF4-FFF2-40B4-BE49-F238E27FC236}">
                  <a16:creationId xmlns:a16="http://schemas.microsoft.com/office/drawing/2014/main" id="{FE5FA03B-9A96-1244-BBB9-05079A519454}"/>
                </a:ext>
              </a:extLst>
            </p:cNvPr>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2" name="Oval 12">
              <a:extLst>
                <a:ext uri="{FF2B5EF4-FFF2-40B4-BE49-F238E27FC236}">
                  <a16:creationId xmlns:a16="http://schemas.microsoft.com/office/drawing/2014/main" id="{AA0AF592-C509-054D-90CC-6AA4F3462EB7}"/>
                </a:ext>
              </a:extLst>
            </p:cNvPr>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3" name="Oval 13">
              <a:extLst>
                <a:ext uri="{FF2B5EF4-FFF2-40B4-BE49-F238E27FC236}">
                  <a16:creationId xmlns:a16="http://schemas.microsoft.com/office/drawing/2014/main" id="{8081E188-84DF-FB40-BEF9-E09BBA573589}"/>
                </a:ext>
              </a:extLst>
            </p:cNvPr>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4" name="Oval 14">
              <a:extLst>
                <a:ext uri="{FF2B5EF4-FFF2-40B4-BE49-F238E27FC236}">
                  <a16:creationId xmlns:a16="http://schemas.microsoft.com/office/drawing/2014/main" id="{1129FBC8-A99B-5243-9D72-A3D888F535DC}"/>
                </a:ext>
              </a:extLst>
            </p:cNvPr>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5" name="Oval 15">
              <a:extLst>
                <a:ext uri="{FF2B5EF4-FFF2-40B4-BE49-F238E27FC236}">
                  <a16:creationId xmlns:a16="http://schemas.microsoft.com/office/drawing/2014/main" id="{BC7DA15C-E90F-4449-AB09-639B2A954426}"/>
                </a:ext>
              </a:extLst>
            </p:cNvPr>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6" name="Oval 16">
              <a:extLst>
                <a:ext uri="{FF2B5EF4-FFF2-40B4-BE49-F238E27FC236}">
                  <a16:creationId xmlns:a16="http://schemas.microsoft.com/office/drawing/2014/main" id="{687DBB1E-55F5-AD45-A1B1-65F1EEC385C7}"/>
                </a:ext>
              </a:extLst>
            </p:cNvPr>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7" name="Oval 17">
              <a:extLst>
                <a:ext uri="{FF2B5EF4-FFF2-40B4-BE49-F238E27FC236}">
                  <a16:creationId xmlns:a16="http://schemas.microsoft.com/office/drawing/2014/main" id="{A2F9024A-BDC3-C04E-B205-0CF55A1F2FD8}"/>
                </a:ext>
              </a:extLst>
            </p:cNvPr>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8" name="Oval 18">
              <a:extLst>
                <a:ext uri="{FF2B5EF4-FFF2-40B4-BE49-F238E27FC236}">
                  <a16:creationId xmlns:a16="http://schemas.microsoft.com/office/drawing/2014/main" id="{91483650-F670-534B-B4FD-765FAF9D77C3}"/>
                </a:ext>
              </a:extLst>
            </p:cNvPr>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9" name="Oval 19">
              <a:extLst>
                <a:ext uri="{FF2B5EF4-FFF2-40B4-BE49-F238E27FC236}">
                  <a16:creationId xmlns:a16="http://schemas.microsoft.com/office/drawing/2014/main" id="{ECCBE383-B0BB-2446-9099-A60E867DE7B0}"/>
                </a:ext>
              </a:extLst>
            </p:cNvPr>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 name="Oval 20">
              <a:extLst>
                <a:ext uri="{FF2B5EF4-FFF2-40B4-BE49-F238E27FC236}">
                  <a16:creationId xmlns:a16="http://schemas.microsoft.com/office/drawing/2014/main" id="{1FB02551-0F95-4542-BAA6-EDADD1592539}"/>
                </a:ext>
              </a:extLst>
            </p:cNvPr>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1" name="Oval 21">
              <a:extLst>
                <a:ext uri="{FF2B5EF4-FFF2-40B4-BE49-F238E27FC236}">
                  <a16:creationId xmlns:a16="http://schemas.microsoft.com/office/drawing/2014/main" id="{B7FC257F-3AEB-DE4F-9393-8144AB2BE5E9}"/>
                </a:ext>
              </a:extLst>
            </p:cNvPr>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2" name="Oval 22">
              <a:extLst>
                <a:ext uri="{FF2B5EF4-FFF2-40B4-BE49-F238E27FC236}">
                  <a16:creationId xmlns:a16="http://schemas.microsoft.com/office/drawing/2014/main" id="{B9C30B2D-6556-4B44-8200-436B53294197}"/>
                </a:ext>
              </a:extLst>
            </p:cNvPr>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3" name="Oval 23">
              <a:extLst>
                <a:ext uri="{FF2B5EF4-FFF2-40B4-BE49-F238E27FC236}">
                  <a16:creationId xmlns:a16="http://schemas.microsoft.com/office/drawing/2014/main" id="{48D0958B-46FE-B64B-B7C8-409003BDE4E9}"/>
                </a:ext>
              </a:extLst>
            </p:cNvPr>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4" name="Oval 24">
              <a:extLst>
                <a:ext uri="{FF2B5EF4-FFF2-40B4-BE49-F238E27FC236}">
                  <a16:creationId xmlns:a16="http://schemas.microsoft.com/office/drawing/2014/main" id="{C3191BAF-DEDC-844E-B240-5609349965CD}"/>
                </a:ext>
              </a:extLst>
            </p:cNvPr>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5" name="Oval 25">
              <a:extLst>
                <a:ext uri="{FF2B5EF4-FFF2-40B4-BE49-F238E27FC236}">
                  <a16:creationId xmlns:a16="http://schemas.microsoft.com/office/drawing/2014/main" id="{B7DC4B9C-1493-2840-99D1-B0F9237B44CC}"/>
                </a:ext>
              </a:extLst>
            </p:cNvPr>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6" name="Oval 26">
              <a:extLst>
                <a:ext uri="{FF2B5EF4-FFF2-40B4-BE49-F238E27FC236}">
                  <a16:creationId xmlns:a16="http://schemas.microsoft.com/office/drawing/2014/main" id="{BBA53247-0DE3-F24D-8BC3-D5EF48550435}"/>
                </a:ext>
              </a:extLst>
            </p:cNvPr>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7" name="Oval 27">
              <a:extLst>
                <a:ext uri="{FF2B5EF4-FFF2-40B4-BE49-F238E27FC236}">
                  <a16:creationId xmlns:a16="http://schemas.microsoft.com/office/drawing/2014/main" id="{608FA238-AF37-E445-A79B-85BB7676A2F3}"/>
                </a:ext>
              </a:extLst>
            </p:cNvPr>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8" name="Oval 28">
              <a:extLst>
                <a:ext uri="{FF2B5EF4-FFF2-40B4-BE49-F238E27FC236}">
                  <a16:creationId xmlns:a16="http://schemas.microsoft.com/office/drawing/2014/main" id="{E5B92045-51D7-DD4D-8DAF-6ECA831E0103}"/>
                </a:ext>
              </a:extLst>
            </p:cNvPr>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9" name="Oval 29">
              <a:extLst>
                <a:ext uri="{FF2B5EF4-FFF2-40B4-BE49-F238E27FC236}">
                  <a16:creationId xmlns:a16="http://schemas.microsoft.com/office/drawing/2014/main" id="{2C6D8D60-AE65-AC4C-9C1C-EB06771FB9B6}"/>
                </a:ext>
              </a:extLst>
            </p:cNvPr>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 name="Oval 30">
              <a:extLst>
                <a:ext uri="{FF2B5EF4-FFF2-40B4-BE49-F238E27FC236}">
                  <a16:creationId xmlns:a16="http://schemas.microsoft.com/office/drawing/2014/main" id="{ED71155C-782E-E34D-BE2B-672354F28F63}"/>
                </a:ext>
              </a:extLst>
            </p:cNvPr>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 name="Oval 31">
              <a:extLst>
                <a:ext uri="{FF2B5EF4-FFF2-40B4-BE49-F238E27FC236}">
                  <a16:creationId xmlns:a16="http://schemas.microsoft.com/office/drawing/2014/main" id="{E0B5E21C-1C2D-B24A-93C9-43609DA9F4BF}"/>
                </a:ext>
              </a:extLst>
            </p:cNvPr>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2" name="Oval 32">
              <a:extLst>
                <a:ext uri="{FF2B5EF4-FFF2-40B4-BE49-F238E27FC236}">
                  <a16:creationId xmlns:a16="http://schemas.microsoft.com/office/drawing/2014/main" id="{0E52CFA2-9267-F14D-8EA6-A615D14D3374}"/>
                </a:ext>
              </a:extLst>
            </p:cNvPr>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3" name="Oval 33">
              <a:extLst>
                <a:ext uri="{FF2B5EF4-FFF2-40B4-BE49-F238E27FC236}">
                  <a16:creationId xmlns:a16="http://schemas.microsoft.com/office/drawing/2014/main" id="{BF086448-731F-D743-ACEC-E7822A572098}"/>
                </a:ext>
              </a:extLst>
            </p:cNvPr>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4" name="Oval 34">
              <a:extLst>
                <a:ext uri="{FF2B5EF4-FFF2-40B4-BE49-F238E27FC236}">
                  <a16:creationId xmlns:a16="http://schemas.microsoft.com/office/drawing/2014/main" id="{1AE0C1A1-8D05-BD4B-A208-9EEEF9219156}"/>
                </a:ext>
              </a:extLst>
            </p:cNvPr>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5" name="Oval 35">
              <a:extLst>
                <a:ext uri="{FF2B5EF4-FFF2-40B4-BE49-F238E27FC236}">
                  <a16:creationId xmlns:a16="http://schemas.microsoft.com/office/drawing/2014/main" id="{99105289-B9C7-7C42-95C7-BBA15B5D691E}"/>
                </a:ext>
              </a:extLst>
            </p:cNvPr>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6" name="Oval 36">
              <a:extLst>
                <a:ext uri="{FF2B5EF4-FFF2-40B4-BE49-F238E27FC236}">
                  <a16:creationId xmlns:a16="http://schemas.microsoft.com/office/drawing/2014/main" id="{13181DE3-E349-F04C-ABCA-405597714439}"/>
                </a:ext>
              </a:extLst>
            </p:cNvPr>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7" name="Oval 37">
              <a:extLst>
                <a:ext uri="{FF2B5EF4-FFF2-40B4-BE49-F238E27FC236}">
                  <a16:creationId xmlns:a16="http://schemas.microsoft.com/office/drawing/2014/main" id="{0C265B37-AFA3-564A-9A57-7817642D2A91}"/>
                </a:ext>
              </a:extLst>
            </p:cNvPr>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8" name="Oval 38">
              <a:extLst>
                <a:ext uri="{FF2B5EF4-FFF2-40B4-BE49-F238E27FC236}">
                  <a16:creationId xmlns:a16="http://schemas.microsoft.com/office/drawing/2014/main" id="{15EDE679-0267-9B46-A327-CEB818D92A90}"/>
                </a:ext>
              </a:extLst>
            </p:cNvPr>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9" name="Oval 39">
              <a:extLst>
                <a:ext uri="{FF2B5EF4-FFF2-40B4-BE49-F238E27FC236}">
                  <a16:creationId xmlns:a16="http://schemas.microsoft.com/office/drawing/2014/main" id="{27976DC1-0523-A840-ADB3-009D07CF12CB}"/>
                </a:ext>
              </a:extLst>
            </p:cNvPr>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60" name="Line 40">
            <a:extLst>
              <a:ext uri="{FF2B5EF4-FFF2-40B4-BE49-F238E27FC236}">
                <a16:creationId xmlns:a16="http://schemas.microsoft.com/office/drawing/2014/main" id="{125F3267-8A2A-FB44-AF1B-8A9802A95DEA}"/>
              </a:ext>
            </a:extLst>
          </p:cNvPr>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7616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F4A76-DB6C-1B43-AB86-AAF37A9A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3353DB-D037-9744-825D-A3BF0C28A9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B7C91-66B8-F047-B723-295D3A7B853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536E79-62DD-9C40-97D4-EF5C0BFCD1D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40EFD3-2140-A24B-A59C-DB09DCCAC1A6}"/>
              </a:ext>
            </a:extLst>
          </p:cNvPr>
          <p:cNvSpPr>
            <a:spLocks noGrp="1"/>
          </p:cNvSpPr>
          <p:nvPr>
            <p:ph type="sldNum" sz="quarter" idx="12"/>
          </p:nvPr>
        </p:nvSpPr>
        <p:spPr/>
        <p:txBody>
          <a:bodyPr/>
          <a:lstStyle>
            <a:lvl1pPr>
              <a:defRPr/>
            </a:lvl1pPr>
          </a:lstStyle>
          <a:p>
            <a:fld id="{77F1FA84-886A-2344-B9AC-C6D975BCD232}" type="slidenum">
              <a:rPr lang="en-US" altLang="en-US"/>
              <a:pPr/>
              <a:t>‹#›</a:t>
            </a:fld>
            <a:endParaRPr lang="en-US" altLang="en-US"/>
          </a:p>
        </p:txBody>
      </p:sp>
    </p:spTree>
    <p:extLst>
      <p:ext uri="{BB962C8B-B14F-4D97-AF65-F5344CB8AC3E}">
        <p14:creationId xmlns:p14="http://schemas.microsoft.com/office/powerpoint/2010/main" val="1907062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EB78-69B3-2F4F-8F3D-3CEA0C924331}"/>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505DA3-97B9-F24C-B5C7-EF73FB4D4EA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28BC031-5643-7948-B535-DB569D52F1C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AF66AC-11A0-DF49-ABF9-F19BABC519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2FBBBC-6AED-6242-85D2-3657A1A42759}"/>
              </a:ext>
            </a:extLst>
          </p:cNvPr>
          <p:cNvSpPr>
            <a:spLocks noGrp="1"/>
          </p:cNvSpPr>
          <p:nvPr>
            <p:ph type="sldNum" sz="quarter" idx="12"/>
          </p:nvPr>
        </p:nvSpPr>
        <p:spPr/>
        <p:txBody>
          <a:bodyPr/>
          <a:lstStyle>
            <a:lvl1pPr>
              <a:defRPr/>
            </a:lvl1pPr>
          </a:lstStyle>
          <a:p>
            <a:fld id="{D0F63E05-B3A9-A048-BB1E-57974F48B304}" type="slidenum">
              <a:rPr lang="en-US" altLang="en-US"/>
              <a:pPr/>
              <a:t>‹#›</a:t>
            </a:fld>
            <a:endParaRPr lang="en-US" altLang="en-US"/>
          </a:p>
        </p:txBody>
      </p:sp>
    </p:spTree>
    <p:extLst>
      <p:ext uri="{BB962C8B-B14F-4D97-AF65-F5344CB8AC3E}">
        <p14:creationId xmlns:p14="http://schemas.microsoft.com/office/powerpoint/2010/main" val="4083539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96E5-8CCD-3044-82A2-9F6A3DCB6F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89BE1-4A4F-0940-9E60-96137D6A67EB}"/>
              </a:ext>
            </a:extLst>
          </p:cNvPr>
          <p:cNvSpPr>
            <a:spLocks noGrp="1"/>
          </p:cNvSpPr>
          <p:nvPr>
            <p:ph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1D1987-25A1-184E-968F-7222416F791B}"/>
              </a:ext>
            </a:extLst>
          </p:cNvPr>
          <p:cNvSpPr>
            <a:spLocks noGrp="1"/>
          </p:cNvSpPr>
          <p:nvPr>
            <p:ph sz="half" idx="2"/>
          </p:nvPr>
        </p:nvSpPr>
        <p:spPr>
          <a:xfrm>
            <a:off x="4648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E78C4E-DDF7-7544-BB7B-AB39E7B1D76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AEC27A4-480E-1F4A-BD8F-FAC46C1F7E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FFC9DD7-D1CB-AD47-9D7D-768028264753}"/>
              </a:ext>
            </a:extLst>
          </p:cNvPr>
          <p:cNvSpPr>
            <a:spLocks noGrp="1"/>
          </p:cNvSpPr>
          <p:nvPr>
            <p:ph type="sldNum" sz="quarter" idx="12"/>
          </p:nvPr>
        </p:nvSpPr>
        <p:spPr/>
        <p:txBody>
          <a:bodyPr/>
          <a:lstStyle>
            <a:lvl1pPr>
              <a:defRPr/>
            </a:lvl1pPr>
          </a:lstStyle>
          <a:p>
            <a:fld id="{59B80D5C-C7C3-2843-AD95-3146F859F667}" type="slidenum">
              <a:rPr lang="en-US" altLang="en-US"/>
              <a:pPr/>
              <a:t>‹#›</a:t>
            </a:fld>
            <a:endParaRPr lang="en-US" altLang="en-US"/>
          </a:p>
        </p:txBody>
      </p:sp>
    </p:spTree>
    <p:extLst>
      <p:ext uri="{BB962C8B-B14F-4D97-AF65-F5344CB8AC3E}">
        <p14:creationId xmlns:p14="http://schemas.microsoft.com/office/powerpoint/2010/main" val="2613198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EB0A-8605-1E41-A99F-7010C3AB7BA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77A9B-1D3B-C144-8465-8E0EB1E708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F81B5-B6E8-6E47-81DD-2492C4081E0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BFCB83-F462-584D-B972-309817D45D0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E1ACAA-CFE7-BC44-9DD9-8E176AE85CA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0CD443-BC0B-D247-A0F0-5AB913DF59A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841B260-39EF-C648-A1C5-C0D56454C8C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646BB9B-CB14-6948-9DAF-083F33000638}"/>
              </a:ext>
            </a:extLst>
          </p:cNvPr>
          <p:cNvSpPr>
            <a:spLocks noGrp="1"/>
          </p:cNvSpPr>
          <p:nvPr>
            <p:ph type="sldNum" sz="quarter" idx="12"/>
          </p:nvPr>
        </p:nvSpPr>
        <p:spPr/>
        <p:txBody>
          <a:bodyPr/>
          <a:lstStyle>
            <a:lvl1pPr>
              <a:defRPr/>
            </a:lvl1pPr>
          </a:lstStyle>
          <a:p>
            <a:fld id="{D2C6F696-6191-A741-8815-BD43CD70993F}" type="slidenum">
              <a:rPr lang="en-US" altLang="en-US"/>
              <a:pPr/>
              <a:t>‹#›</a:t>
            </a:fld>
            <a:endParaRPr lang="en-US" altLang="en-US"/>
          </a:p>
        </p:txBody>
      </p:sp>
    </p:spTree>
    <p:extLst>
      <p:ext uri="{BB962C8B-B14F-4D97-AF65-F5344CB8AC3E}">
        <p14:creationId xmlns:p14="http://schemas.microsoft.com/office/powerpoint/2010/main" val="98885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7203-FF90-5B41-9790-1D8EA5B28D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2690F7-9001-8C49-A82A-77E109B409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A20121-3E0F-1E48-AE17-268B0CAAC82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5C4E3AB-8A71-F647-ADC9-E04F4B00ED8B}"/>
              </a:ext>
            </a:extLst>
          </p:cNvPr>
          <p:cNvSpPr>
            <a:spLocks noGrp="1"/>
          </p:cNvSpPr>
          <p:nvPr>
            <p:ph type="sldNum" sz="quarter" idx="12"/>
          </p:nvPr>
        </p:nvSpPr>
        <p:spPr/>
        <p:txBody>
          <a:bodyPr/>
          <a:lstStyle>
            <a:lvl1pPr>
              <a:defRPr/>
            </a:lvl1pPr>
          </a:lstStyle>
          <a:p>
            <a:fld id="{6CC831E7-FB21-F644-A209-84B3D1A8ADB2}" type="slidenum">
              <a:rPr lang="en-US" altLang="en-US"/>
              <a:pPr/>
              <a:t>‹#›</a:t>
            </a:fld>
            <a:endParaRPr lang="en-US" altLang="en-US"/>
          </a:p>
        </p:txBody>
      </p:sp>
    </p:spTree>
    <p:extLst>
      <p:ext uri="{BB962C8B-B14F-4D97-AF65-F5344CB8AC3E}">
        <p14:creationId xmlns:p14="http://schemas.microsoft.com/office/powerpoint/2010/main" val="3073774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4480B-E609-8444-B1A2-0AA9DCC89A0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1822474-8A8B-EA43-8376-144023352F5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471A2C2-51A6-A64E-9FBF-5E188D4B55D0}"/>
              </a:ext>
            </a:extLst>
          </p:cNvPr>
          <p:cNvSpPr>
            <a:spLocks noGrp="1"/>
          </p:cNvSpPr>
          <p:nvPr>
            <p:ph type="sldNum" sz="quarter" idx="12"/>
          </p:nvPr>
        </p:nvSpPr>
        <p:spPr/>
        <p:txBody>
          <a:bodyPr/>
          <a:lstStyle>
            <a:lvl1pPr>
              <a:defRPr/>
            </a:lvl1pPr>
          </a:lstStyle>
          <a:p>
            <a:fld id="{693CD556-BB0A-1940-9CF5-4C4448A7C658}" type="slidenum">
              <a:rPr lang="en-US" altLang="en-US"/>
              <a:pPr/>
              <a:t>‹#›</a:t>
            </a:fld>
            <a:endParaRPr lang="en-US" altLang="en-US"/>
          </a:p>
        </p:txBody>
      </p:sp>
    </p:spTree>
    <p:extLst>
      <p:ext uri="{BB962C8B-B14F-4D97-AF65-F5344CB8AC3E}">
        <p14:creationId xmlns:p14="http://schemas.microsoft.com/office/powerpoint/2010/main" val="1726696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EA23-3920-4A4E-B820-9D0C83F4C1DA}"/>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DD072-78E9-F146-867B-B8F2FEA93F1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CD9407-C1F8-1C46-8076-69EF9D57F0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ADB3D-DEA4-5444-A332-F2E089DE7F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91D8296-9333-8040-9CE2-4E1A8AAFA6B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2619229-C4B5-0741-89BF-DBCC7AADA7A3}"/>
              </a:ext>
            </a:extLst>
          </p:cNvPr>
          <p:cNvSpPr>
            <a:spLocks noGrp="1"/>
          </p:cNvSpPr>
          <p:nvPr>
            <p:ph type="sldNum" sz="quarter" idx="12"/>
          </p:nvPr>
        </p:nvSpPr>
        <p:spPr/>
        <p:txBody>
          <a:bodyPr/>
          <a:lstStyle>
            <a:lvl1pPr>
              <a:defRPr/>
            </a:lvl1pPr>
          </a:lstStyle>
          <a:p>
            <a:fld id="{9F3A9A39-AF6C-B343-AC46-D77C9478E265}" type="slidenum">
              <a:rPr lang="en-US" altLang="en-US"/>
              <a:pPr/>
              <a:t>‹#›</a:t>
            </a:fld>
            <a:endParaRPr lang="en-US" altLang="en-US"/>
          </a:p>
        </p:txBody>
      </p:sp>
    </p:spTree>
    <p:extLst>
      <p:ext uri="{BB962C8B-B14F-4D97-AF65-F5344CB8AC3E}">
        <p14:creationId xmlns:p14="http://schemas.microsoft.com/office/powerpoint/2010/main" val="263747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F943D-1491-EA44-84B6-14FE949C6035}" type="datetimeFigureOut">
              <a:rPr lang="en-US" smtClean="0"/>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835546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B862-09CB-AD46-BBEC-7EAFBB9018B5}"/>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4DDD0A-FB25-E44A-844E-BE3815C15C3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76882C-587A-A949-B4E6-59994E25E52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EF4B8E-2937-F445-BCEB-D66ACBBD4BA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1B854C2-D412-BE42-8656-A677639F314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037908-EABF-CF42-BCC5-11E0F2EF3ACE}"/>
              </a:ext>
            </a:extLst>
          </p:cNvPr>
          <p:cNvSpPr>
            <a:spLocks noGrp="1"/>
          </p:cNvSpPr>
          <p:nvPr>
            <p:ph type="sldNum" sz="quarter" idx="12"/>
          </p:nvPr>
        </p:nvSpPr>
        <p:spPr/>
        <p:txBody>
          <a:bodyPr/>
          <a:lstStyle>
            <a:lvl1pPr>
              <a:defRPr/>
            </a:lvl1pPr>
          </a:lstStyle>
          <a:p>
            <a:fld id="{C6A3616D-04A8-7E4F-AF08-CDA6DA24B3F9}" type="slidenum">
              <a:rPr lang="en-US" altLang="en-US"/>
              <a:pPr/>
              <a:t>‹#›</a:t>
            </a:fld>
            <a:endParaRPr lang="en-US" altLang="en-US"/>
          </a:p>
        </p:txBody>
      </p:sp>
    </p:spTree>
    <p:extLst>
      <p:ext uri="{BB962C8B-B14F-4D97-AF65-F5344CB8AC3E}">
        <p14:creationId xmlns:p14="http://schemas.microsoft.com/office/powerpoint/2010/main" val="401547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15E1-7A76-1844-B397-470BE10692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B056E-6476-704B-9937-94EC0A313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F9893-BBB0-D04D-9479-40956B67C12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774A20-21F0-334E-9CBC-D8FBDE3815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B8B74CC-6373-284E-97A1-DA68BDB005A9}"/>
              </a:ext>
            </a:extLst>
          </p:cNvPr>
          <p:cNvSpPr>
            <a:spLocks noGrp="1"/>
          </p:cNvSpPr>
          <p:nvPr>
            <p:ph type="sldNum" sz="quarter" idx="12"/>
          </p:nvPr>
        </p:nvSpPr>
        <p:spPr/>
        <p:txBody>
          <a:bodyPr/>
          <a:lstStyle>
            <a:lvl1pPr>
              <a:defRPr/>
            </a:lvl1pPr>
          </a:lstStyle>
          <a:p>
            <a:fld id="{32F610A8-A04E-604F-BE2B-4B19A12EB807}" type="slidenum">
              <a:rPr lang="en-US" altLang="en-US"/>
              <a:pPr/>
              <a:t>‹#›</a:t>
            </a:fld>
            <a:endParaRPr lang="en-US" altLang="en-US"/>
          </a:p>
        </p:txBody>
      </p:sp>
    </p:spTree>
    <p:extLst>
      <p:ext uri="{BB962C8B-B14F-4D97-AF65-F5344CB8AC3E}">
        <p14:creationId xmlns:p14="http://schemas.microsoft.com/office/powerpoint/2010/main" val="341119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0702E7-3568-F044-9D42-44F27D0AB174}"/>
              </a:ext>
            </a:extLst>
          </p:cNvPr>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3B02ED-0826-394F-B9FD-08946D5944BB}"/>
              </a:ext>
            </a:extLst>
          </p:cNvPr>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59307-E212-CA49-9475-6106D248CE2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A7B2210-2942-A24F-B2A6-2496E14F36F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DABEAA-5451-024A-9811-3B06E9F28E8D}"/>
              </a:ext>
            </a:extLst>
          </p:cNvPr>
          <p:cNvSpPr>
            <a:spLocks noGrp="1"/>
          </p:cNvSpPr>
          <p:nvPr>
            <p:ph type="sldNum" sz="quarter" idx="12"/>
          </p:nvPr>
        </p:nvSpPr>
        <p:spPr/>
        <p:txBody>
          <a:bodyPr/>
          <a:lstStyle>
            <a:lvl1pPr>
              <a:defRPr/>
            </a:lvl1pPr>
          </a:lstStyle>
          <a:p>
            <a:fld id="{02710982-4B3D-7F45-BE18-20149B1F72E4}" type="slidenum">
              <a:rPr lang="en-US" altLang="en-US"/>
              <a:pPr/>
              <a:t>‹#›</a:t>
            </a:fld>
            <a:endParaRPr lang="en-US" altLang="en-US"/>
          </a:p>
        </p:txBody>
      </p:sp>
    </p:spTree>
    <p:extLst>
      <p:ext uri="{BB962C8B-B14F-4D97-AF65-F5344CB8AC3E}">
        <p14:creationId xmlns:p14="http://schemas.microsoft.com/office/powerpoint/2010/main" val="3139198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A113-00B7-6B46-AC06-99A1DD4F6898}"/>
              </a:ext>
            </a:extLst>
          </p:cNvPr>
          <p:cNvSpPr>
            <a:spLocks noGrp="1"/>
          </p:cNvSpPr>
          <p:nvPr>
            <p:ph type="title"/>
          </p:nvPr>
        </p:nvSpPr>
        <p:spPr>
          <a:xfrm>
            <a:off x="457200" y="122238"/>
            <a:ext cx="7543800" cy="1295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7E0FC86-A651-C647-9BB6-0FEB7BFFD47C}"/>
              </a:ext>
            </a:extLst>
          </p:cNvPr>
          <p:cNvSpPr>
            <a:spLocks noGrp="1"/>
          </p:cNvSpPr>
          <p:nvPr>
            <p:ph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B11485-4270-944B-BB29-994F335FDF0A}"/>
              </a:ext>
            </a:extLst>
          </p:cNvPr>
          <p:cNvSpPr>
            <a:spLocks noGrp="1"/>
          </p:cNvSpPr>
          <p:nvPr>
            <p:ph sz="quarter" idx="2"/>
          </p:nvPr>
        </p:nvSpPr>
        <p:spPr>
          <a:xfrm>
            <a:off x="4648200" y="1719263"/>
            <a:ext cx="4038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7115878-BD09-E149-999D-74ED4E2F3024}"/>
              </a:ext>
            </a:extLst>
          </p:cNvPr>
          <p:cNvSpPr>
            <a:spLocks noGrp="1"/>
          </p:cNvSpPr>
          <p:nvPr>
            <p:ph sz="quarter" idx="3"/>
          </p:nvPr>
        </p:nvSpPr>
        <p:spPr>
          <a:xfrm>
            <a:off x="4648200" y="4000500"/>
            <a:ext cx="40386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0B2DBD5-1706-B749-A763-065437DC9A80}"/>
              </a:ext>
            </a:extLst>
          </p:cNvPr>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B4D51B5-0987-7D45-958B-F38694DBD340}"/>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ADFE2F8-22A8-A042-85BD-C19504D427CA}"/>
              </a:ext>
            </a:extLst>
          </p:cNvPr>
          <p:cNvSpPr>
            <a:spLocks noGrp="1"/>
          </p:cNvSpPr>
          <p:nvPr>
            <p:ph type="sldNum" sz="quarter" idx="12"/>
          </p:nvPr>
        </p:nvSpPr>
        <p:spPr>
          <a:xfrm>
            <a:off x="6553200" y="6248400"/>
            <a:ext cx="2133600" cy="457200"/>
          </a:xfrm>
        </p:spPr>
        <p:txBody>
          <a:bodyPr/>
          <a:lstStyle>
            <a:lvl1pPr>
              <a:defRPr/>
            </a:lvl1pPr>
          </a:lstStyle>
          <a:p>
            <a:fld id="{B5B2143A-D35B-5142-8A86-11C94BDFA401}" type="slidenum">
              <a:rPr lang="en-US" altLang="en-US"/>
              <a:pPr/>
              <a:t>‹#›</a:t>
            </a:fld>
            <a:endParaRPr lang="en-US" altLang="en-US"/>
          </a:p>
        </p:txBody>
      </p:sp>
    </p:spTree>
    <p:extLst>
      <p:ext uri="{BB962C8B-B14F-4D97-AF65-F5344CB8AC3E}">
        <p14:creationId xmlns:p14="http://schemas.microsoft.com/office/powerpoint/2010/main" val="3068665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3274-0A3D-0047-A681-D7CAB0E3A2A1}"/>
              </a:ext>
            </a:extLst>
          </p:cNvPr>
          <p:cNvSpPr>
            <a:spLocks noGrp="1"/>
          </p:cNvSpPr>
          <p:nvPr>
            <p:ph type="title"/>
          </p:nvPr>
        </p:nvSpPr>
        <p:spPr>
          <a:xfrm>
            <a:off x="457200" y="122238"/>
            <a:ext cx="7543800"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DED28-681F-8140-B184-FAE3A0565D5E}"/>
              </a:ext>
            </a:extLst>
          </p:cNvPr>
          <p:cNvSpPr>
            <a:spLocks noGrp="1"/>
          </p:cNvSpPr>
          <p:nvPr>
            <p:ph type="body"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0813F-7ACA-B04B-9D91-742A23263735}"/>
              </a:ext>
            </a:extLst>
          </p:cNvPr>
          <p:cNvSpPr>
            <a:spLocks noGrp="1"/>
          </p:cNvSpPr>
          <p:nvPr>
            <p:ph sz="quarter" idx="2"/>
          </p:nvPr>
        </p:nvSpPr>
        <p:spPr>
          <a:xfrm>
            <a:off x="4648200" y="1719263"/>
            <a:ext cx="4038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85409A6-8178-8749-AAD2-0F5624B7F123}"/>
              </a:ext>
            </a:extLst>
          </p:cNvPr>
          <p:cNvSpPr>
            <a:spLocks noGrp="1"/>
          </p:cNvSpPr>
          <p:nvPr>
            <p:ph sz="quarter" idx="3"/>
          </p:nvPr>
        </p:nvSpPr>
        <p:spPr>
          <a:xfrm>
            <a:off x="4648200" y="4000500"/>
            <a:ext cx="40386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5958DE2-7579-1C4E-B0CC-373CD5A22C19}"/>
              </a:ext>
            </a:extLst>
          </p:cNvPr>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D915893C-241E-F145-8A6B-0506553043DB}"/>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F3A430B-9F68-734C-8851-962E71B4428C}"/>
              </a:ext>
            </a:extLst>
          </p:cNvPr>
          <p:cNvSpPr>
            <a:spLocks noGrp="1"/>
          </p:cNvSpPr>
          <p:nvPr>
            <p:ph type="sldNum" sz="quarter" idx="12"/>
          </p:nvPr>
        </p:nvSpPr>
        <p:spPr>
          <a:xfrm>
            <a:off x="6553200" y="6248400"/>
            <a:ext cx="2133600" cy="457200"/>
          </a:xfrm>
        </p:spPr>
        <p:txBody>
          <a:bodyPr/>
          <a:lstStyle>
            <a:lvl1pPr>
              <a:defRPr/>
            </a:lvl1pPr>
          </a:lstStyle>
          <a:p>
            <a:fld id="{D5A96529-8E4A-FB4D-9053-453B9011796F}" type="slidenum">
              <a:rPr lang="en-US" altLang="en-US"/>
              <a:pPr/>
              <a:t>‹#›</a:t>
            </a:fld>
            <a:endParaRPr lang="en-US" altLang="en-US"/>
          </a:p>
        </p:txBody>
      </p:sp>
    </p:spTree>
    <p:extLst>
      <p:ext uri="{BB962C8B-B14F-4D97-AF65-F5344CB8AC3E}">
        <p14:creationId xmlns:p14="http://schemas.microsoft.com/office/powerpoint/2010/main" val="654518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3" y="3886200"/>
            <a:ext cx="6400800" cy="1752600"/>
          </a:xfrm>
        </p:spPr>
        <p:txBody>
          <a:bodyPr/>
          <a:lstStyle>
            <a:lvl1pPr marL="0" indent="0" algn="ctr">
              <a:buNone/>
              <a:defRPr>
                <a:solidFill>
                  <a:schemeClr val="tx1">
                    <a:tint val="75000"/>
                  </a:schemeClr>
                </a:solidFill>
              </a:defRPr>
            </a:lvl1pPr>
            <a:lvl2pPr marL="457107" indent="0" algn="ctr">
              <a:buNone/>
              <a:defRPr>
                <a:solidFill>
                  <a:schemeClr val="tx1">
                    <a:tint val="75000"/>
                  </a:schemeClr>
                </a:solidFill>
              </a:defRPr>
            </a:lvl2pPr>
            <a:lvl3pPr marL="914212" indent="0" algn="ctr">
              <a:buNone/>
              <a:defRPr>
                <a:solidFill>
                  <a:schemeClr val="tx1">
                    <a:tint val="75000"/>
                  </a:schemeClr>
                </a:solidFill>
              </a:defRPr>
            </a:lvl3pPr>
            <a:lvl4pPr marL="1371318" indent="0" algn="ctr">
              <a:buNone/>
              <a:defRPr>
                <a:solidFill>
                  <a:schemeClr val="tx1">
                    <a:tint val="75000"/>
                  </a:schemeClr>
                </a:solidFill>
              </a:defRPr>
            </a:lvl4pPr>
            <a:lvl5pPr marL="1828423" indent="0" algn="ctr">
              <a:buNone/>
              <a:defRPr>
                <a:solidFill>
                  <a:schemeClr val="tx1">
                    <a:tint val="75000"/>
                  </a:schemeClr>
                </a:solidFill>
              </a:defRPr>
            </a:lvl5pPr>
            <a:lvl6pPr marL="2285529" indent="0" algn="ctr">
              <a:buNone/>
              <a:defRPr>
                <a:solidFill>
                  <a:schemeClr val="tx1">
                    <a:tint val="75000"/>
                  </a:schemeClr>
                </a:solidFill>
              </a:defRPr>
            </a:lvl6pPr>
            <a:lvl7pPr marL="2742635" indent="0" algn="ctr">
              <a:buNone/>
              <a:defRPr>
                <a:solidFill>
                  <a:schemeClr val="tx1">
                    <a:tint val="75000"/>
                  </a:schemeClr>
                </a:solidFill>
              </a:defRPr>
            </a:lvl7pPr>
            <a:lvl8pPr marL="3199741" indent="0" algn="ctr">
              <a:buNone/>
              <a:defRPr>
                <a:solidFill>
                  <a:schemeClr val="tx1">
                    <a:tint val="75000"/>
                  </a:schemeClr>
                </a:solidFill>
              </a:defRPr>
            </a:lvl8pPr>
            <a:lvl9pPr marL="36568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21417-CA2C-B546-B68D-2B55E779067C}" type="datetime1">
              <a:rPr lang="en-US">
                <a:latin typeface="Calibri"/>
              </a:rPr>
              <a:pPr>
                <a:defRPr/>
              </a:pPr>
              <a:t>10/4/23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DCC17B-88D8-C24A-B8C3-125CACE20E2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3954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625970-DCCA-D741-8073-009525EE8299}" type="datetime1">
              <a:rPr lang="en-US">
                <a:latin typeface="Calibri"/>
              </a:rPr>
              <a:pPr>
                <a:defRPr/>
              </a:pPr>
              <a:t>10/4/23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E45599-2013-5E4C-9C8A-5D66D21DFEA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64434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07" indent="0">
              <a:buNone/>
              <a:defRPr sz="1800">
                <a:solidFill>
                  <a:schemeClr val="tx1">
                    <a:tint val="75000"/>
                  </a:schemeClr>
                </a:solidFill>
              </a:defRPr>
            </a:lvl2pPr>
            <a:lvl3pPr marL="914212" indent="0">
              <a:buNone/>
              <a:defRPr sz="1600">
                <a:solidFill>
                  <a:schemeClr val="tx1">
                    <a:tint val="75000"/>
                  </a:schemeClr>
                </a:solidFill>
              </a:defRPr>
            </a:lvl3pPr>
            <a:lvl4pPr marL="1371318" indent="0">
              <a:buNone/>
              <a:defRPr sz="1400">
                <a:solidFill>
                  <a:schemeClr val="tx1">
                    <a:tint val="75000"/>
                  </a:schemeClr>
                </a:solidFill>
              </a:defRPr>
            </a:lvl4pPr>
            <a:lvl5pPr marL="1828423" indent="0">
              <a:buNone/>
              <a:defRPr sz="1400">
                <a:solidFill>
                  <a:schemeClr val="tx1">
                    <a:tint val="75000"/>
                  </a:schemeClr>
                </a:solidFill>
              </a:defRPr>
            </a:lvl5pPr>
            <a:lvl6pPr marL="2285529" indent="0">
              <a:buNone/>
              <a:defRPr sz="1400">
                <a:solidFill>
                  <a:schemeClr val="tx1">
                    <a:tint val="75000"/>
                  </a:schemeClr>
                </a:solidFill>
              </a:defRPr>
            </a:lvl6pPr>
            <a:lvl7pPr marL="2742635" indent="0">
              <a:buNone/>
              <a:defRPr sz="1400">
                <a:solidFill>
                  <a:schemeClr val="tx1">
                    <a:tint val="75000"/>
                  </a:schemeClr>
                </a:solidFill>
              </a:defRPr>
            </a:lvl7pPr>
            <a:lvl8pPr marL="3199741" indent="0">
              <a:buNone/>
              <a:defRPr sz="1400">
                <a:solidFill>
                  <a:schemeClr val="tx1">
                    <a:tint val="75000"/>
                  </a:schemeClr>
                </a:solidFill>
              </a:defRPr>
            </a:lvl8pPr>
            <a:lvl9pPr marL="365684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68BB4DD-EFC6-7640-9767-701177361A25}" type="datetime1">
              <a:rPr lang="en-US">
                <a:latin typeface="Calibri"/>
              </a:rPr>
              <a:pPr>
                <a:defRPr/>
              </a:pPr>
              <a:t>10/4/23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FF80CD-80B6-F94D-BD4E-8595115B212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3724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76DE71-B1F4-204D-B133-BEB0F0975089}" type="datetime1">
              <a:rPr lang="en-US">
                <a:latin typeface="Calibri"/>
              </a:rPr>
              <a:pPr>
                <a:defRPr/>
              </a:pPr>
              <a:t>10/4/23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26DEAF-11D8-324F-B5BB-6C47F8FB4CF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17332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7" indent="0">
              <a:buNone/>
              <a:defRPr sz="2000" b="1"/>
            </a:lvl2pPr>
            <a:lvl3pPr marL="914212" indent="0">
              <a:buNone/>
              <a:defRPr sz="1800" b="1"/>
            </a:lvl3pPr>
            <a:lvl4pPr marL="1371318" indent="0">
              <a:buNone/>
              <a:defRPr sz="1600" b="1"/>
            </a:lvl4pPr>
            <a:lvl5pPr marL="1828423" indent="0">
              <a:buNone/>
              <a:defRPr sz="1600" b="1"/>
            </a:lvl5pPr>
            <a:lvl6pPr marL="2285529" indent="0">
              <a:buNone/>
              <a:defRPr sz="1600" b="1"/>
            </a:lvl6pPr>
            <a:lvl7pPr marL="2742635" indent="0">
              <a:buNone/>
              <a:defRPr sz="1600" b="1"/>
            </a:lvl7pPr>
            <a:lvl8pPr marL="3199741" indent="0">
              <a:buNone/>
              <a:defRPr sz="1600" b="1"/>
            </a:lvl8pPr>
            <a:lvl9pPr marL="36568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07" indent="0">
              <a:buNone/>
              <a:defRPr sz="2000" b="1"/>
            </a:lvl2pPr>
            <a:lvl3pPr marL="914212" indent="0">
              <a:buNone/>
              <a:defRPr sz="1800" b="1"/>
            </a:lvl3pPr>
            <a:lvl4pPr marL="1371318" indent="0">
              <a:buNone/>
              <a:defRPr sz="1600" b="1"/>
            </a:lvl4pPr>
            <a:lvl5pPr marL="1828423" indent="0">
              <a:buNone/>
              <a:defRPr sz="1600" b="1"/>
            </a:lvl5pPr>
            <a:lvl6pPr marL="2285529" indent="0">
              <a:buNone/>
              <a:defRPr sz="1600" b="1"/>
            </a:lvl6pPr>
            <a:lvl7pPr marL="2742635" indent="0">
              <a:buNone/>
              <a:defRPr sz="1600" b="1"/>
            </a:lvl7pPr>
            <a:lvl8pPr marL="3199741" indent="0">
              <a:buNone/>
              <a:defRPr sz="1600" b="1"/>
            </a:lvl8pPr>
            <a:lvl9pPr marL="36568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67A4167-6F82-4743-866D-8DCAE1E2E463}" type="datetime1">
              <a:rPr lang="en-US">
                <a:latin typeface="Calibri"/>
              </a:rPr>
              <a:pPr>
                <a:defRPr/>
              </a:pPr>
              <a:t>10/4/23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4B12BC2-08EA-B14D-9B9F-41C7F5EE79F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651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BF943D-1491-EA44-84B6-14FE949C6035}" type="datetimeFigureOut">
              <a:rPr lang="en-US" smtClean="0"/>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1831580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F2257F6-83DC-0347-9298-06778A2B50E8}" type="datetime1">
              <a:rPr lang="en-US">
                <a:latin typeface="Calibri"/>
              </a:rPr>
              <a:pPr>
                <a:defRPr/>
              </a:pPr>
              <a:t>10/4/23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FEC3D3-0AFB-294B-BBAA-52E7253A359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2989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A6D2C4-CD4F-C147-B436-469F266898B8}" type="datetime1">
              <a:rPr lang="en-US">
                <a:latin typeface="Calibri"/>
              </a:rPr>
              <a:pPr>
                <a:defRPr/>
              </a:pPr>
              <a:t>10/4/23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783101-FFC8-CD46-9CE3-FC667034786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4731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07" indent="0">
              <a:buNone/>
              <a:defRPr sz="1200"/>
            </a:lvl2pPr>
            <a:lvl3pPr marL="914212" indent="0">
              <a:buNone/>
              <a:defRPr sz="1000"/>
            </a:lvl3pPr>
            <a:lvl4pPr marL="1371318" indent="0">
              <a:buNone/>
              <a:defRPr sz="900"/>
            </a:lvl4pPr>
            <a:lvl5pPr marL="1828423" indent="0">
              <a:buNone/>
              <a:defRPr sz="900"/>
            </a:lvl5pPr>
            <a:lvl6pPr marL="2285529" indent="0">
              <a:buNone/>
              <a:defRPr sz="900"/>
            </a:lvl6pPr>
            <a:lvl7pPr marL="2742635" indent="0">
              <a:buNone/>
              <a:defRPr sz="900"/>
            </a:lvl7pPr>
            <a:lvl8pPr marL="3199741" indent="0">
              <a:buNone/>
              <a:defRPr sz="900"/>
            </a:lvl8pPr>
            <a:lvl9pPr marL="365684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B82A9-BDD0-0748-84EA-8E31611B764D}" type="datetime1">
              <a:rPr lang="en-US">
                <a:latin typeface="Calibri"/>
              </a:rPr>
              <a:pPr>
                <a:defRPr/>
              </a:pPr>
              <a:t>10/4/23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FB108F-7221-574B-BD90-9AB4FC2A80F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8104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7" indent="0">
              <a:buNone/>
              <a:defRPr sz="2800"/>
            </a:lvl2pPr>
            <a:lvl3pPr marL="914212" indent="0">
              <a:buNone/>
              <a:defRPr sz="2400"/>
            </a:lvl3pPr>
            <a:lvl4pPr marL="1371318" indent="0">
              <a:buNone/>
              <a:defRPr sz="2000"/>
            </a:lvl4pPr>
            <a:lvl5pPr marL="1828423" indent="0">
              <a:buNone/>
              <a:defRPr sz="2000"/>
            </a:lvl5pPr>
            <a:lvl6pPr marL="2285529" indent="0">
              <a:buNone/>
              <a:defRPr sz="2000"/>
            </a:lvl6pPr>
            <a:lvl7pPr marL="2742635" indent="0">
              <a:buNone/>
              <a:defRPr sz="2000"/>
            </a:lvl7pPr>
            <a:lvl8pPr marL="3199741" indent="0">
              <a:buNone/>
              <a:defRPr sz="2000"/>
            </a:lvl8pPr>
            <a:lvl9pPr marL="36568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7" indent="0">
              <a:buNone/>
              <a:defRPr sz="1200"/>
            </a:lvl2pPr>
            <a:lvl3pPr marL="914212" indent="0">
              <a:buNone/>
              <a:defRPr sz="1000"/>
            </a:lvl3pPr>
            <a:lvl4pPr marL="1371318" indent="0">
              <a:buNone/>
              <a:defRPr sz="900"/>
            </a:lvl4pPr>
            <a:lvl5pPr marL="1828423" indent="0">
              <a:buNone/>
              <a:defRPr sz="900"/>
            </a:lvl5pPr>
            <a:lvl6pPr marL="2285529" indent="0">
              <a:buNone/>
              <a:defRPr sz="900"/>
            </a:lvl6pPr>
            <a:lvl7pPr marL="2742635" indent="0">
              <a:buNone/>
              <a:defRPr sz="900"/>
            </a:lvl7pPr>
            <a:lvl8pPr marL="3199741" indent="0">
              <a:buNone/>
              <a:defRPr sz="900"/>
            </a:lvl8pPr>
            <a:lvl9pPr marL="365684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5896DC-0B33-8F49-B729-3CA42ED593A2}" type="datetime1">
              <a:rPr lang="en-US">
                <a:latin typeface="Calibri"/>
              </a:rPr>
              <a:pPr>
                <a:defRPr/>
              </a:pPr>
              <a:t>10/4/23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E8C737-15BF-DC45-9E6C-4CFCDE8B35B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2821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57AC49-29C2-CB43-B70C-FC3A30918310}" type="datetime1">
              <a:rPr lang="en-US">
                <a:latin typeface="Calibri"/>
              </a:rPr>
              <a:pPr>
                <a:defRPr/>
              </a:pPr>
              <a:t>10/4/23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E246F1-45B5-5C4F-ABE9-2D4C3AE85B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4302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70DE9A-29B1-6247-B1F7-C54D598A3D25}" type="datetime1">
              <a:rPr lang="en-US">
                <a:latin typeface="Calibri"/>
              </a:rPr>
              <a:pPr>
                <a:defRPr/>
              </a:pPr>
              <a:t>10/4/23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23DE6-E423-844A-A50A-B3AA38FA6D7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857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BF943D-1491-EA44-84B6-14FE949C6035}" type="datetimeFigureOut">
              <a:rPr lang="en-US" smtClean="0"/>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27580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BF943D-1491-EA44-84B6-14FE949C6035}" type="datetimeFigureOut">
              <a:rPr lang="en-US" smtClean="0"/>
              <a:t>10/4/23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264255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BF943D-1491-EA44-84B6-14FE949C6035}" type="datetimeFigureOut">
              <a:rPr lang="en-US" smtClean="0"/>
              <a:t>10/4/23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36427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F943D-1491-EA44-84B6-14FE949C6035}" type="datetimeFigureOut">
              <a:rPr lang="en-US" smtClean="0"/>
              <a:t>10/4/23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1785516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F943D-1491-EA44-84B6-14FE949C6035}" type="datetimeFigureOut">
              <a:rPr lang="en-US" smtClean="0"/>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1911403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F943D-1491-EA44-84B6-14FE949C6035}" type="datetimeFigureOut">
              <a:rPr lang="en-US" smtClean="0"/>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26860-89C9-A34A-BE94-3B903D707B36}" type="slidenum">
              <a:rPr lang="en-US" smtClean="0"/>
              <a:t>‹#›</a:t>
            </a:fld>
            <a:endParaRPr lang="en-US"/>
          </a:p>
        </p:txBody>
      </p:sp>
    </p:spTree>
    <p:extLst>
      <p:ext uri="{BB962C8B-B14F-4D97-AF65-F5344CB8AC3E}">
        <p14:creationId xmlns:p14="http://schemas.microsoft.com/office/powerpoint/2010/main" val="3673837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F943D-1491-EA44-84B6-14FE949C6035}" type="datetimeFigureOut">
              <a:rPr lang="en-US" smtClean="0"/>
              <a:t>10/4/23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26860-89C9-A34A-BE94-3B903D707B36}" type="slidenum">
              <a:rPr lang="en-US" smtClean="0"/>
              <a:t>‹#›</a:t>
            </a:fld>
            <a:endParaRPr lang="en-US"/>
          </a:p>
        </p:txBody>
      </p:sp>
    </p:spTree>
    <p:extLst>
      <p:ext uri="{BB962C8B-B14F-4D97-AF65-F5344CB8AC3E}">
        <p14:creationId xmlns:p14="http://schemas.microsoft.com/office/powerpoint/2010/main" val="2963345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Line 2">
            <a:extLst>
              <a:ext uri="{FF2B5EF4-FFF2-40B4-BE49-F238E27FC236}">
                <a16:creationId xmlns:a16="http://schemas.microsoft.com/office/drawing/2014/main" id="{B8AFF939-5B98-9449-9256-561F08E3ACB3}"/>
              </a:ext>
            </a:extLst>
          </p:cNvPr>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 name="Rectangle 3">
            <a:extLst>
              <a:ext uri="{FF2B5EF4-FFF2-40B4-BE49-F238E27FC236}">
                <a16:creationId xmlns:a16="http://schemas.microsoft.com/office/drawing/2014/main" id="{F3BA1A7D-B1C8-FC4D-B601-87AFABE790AD}"/>
              </a:ext>
            </a:extLst>
          </p:cNvPr>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EB17CAEF-0372-0F41-B33A-74B047FA7296}"/>
              </a:ext>
            </a:extLst>
          </p:cNvPr>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1" name="Rectangle 5">
            <a:extLst>
              <a:ext uri="{FF2B5EF4-FFF2-40B4-BE49-F238E27FC236}">
                <a16:creationId xmlns:a16="http://schemas.microsoft.com/office/drawing/2014/main" id="{0FA1ADB0-ADD9-7B48-BC46-E8A2E4FD0675}"/>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en-US" altLang="en-US"/>
          </a:p>
        </p:txBody>
      </p:sp>
      <p:sp>
        <p:nvSpPr>
          <p:cNvPr id="4102" name="Rectangle 6">
            <a:extLst>
              <a:ext uri="{FF2B5EF4-FFF2-40B4-BE49-F238E27FC236}">
                <a16:creationId xmlns:a16="http://schemas.microsoft.com/office/drawing/2014/main" id="{44F80366-F261-7E4B-B0AF-9FE9F4E191B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US" altLang="en-US"/>
          </a:p>
        </p:txBody>
      </p:sp>
      <p:sp>
        <p:nvSpPr>
          <p:cNvPr id="4103" name="Rectangle 7">
            <a:extLst>
              <a:ext uri="{FF2B5EF4-FFF2-40B4-BE49-F238E27FC236}">
                <a16:creationId xmlns:a16="http://schemas.microsoft.com/office/drawing/2014/main" id="{3C104993-C9F9-6A40-BFC1-0B2E683E95D1}"/>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CC21A6A-69E5-A14C-86E3-EA79FF243540}" type="slidenum">
              <a:rPr lang="en-US" altLang="en-US"/>
              <a:pPr/>
              <a:t>‹#›</a:t>
            </a:fld>
            <a:endParaRPr lang="en-US" altLang="en-US"/>
          </a:p>
        </p:txBody>
      </p:sp>
      <p:grpSp>
        <p:nvGrpSpPr>
          <p:cNvPr id="4104" name="Group 8">
            <a:extLst>
              <a:ext uri="{FF2B5EF4-FFF2-40B4-BE49-F238E27FC236}">
                <a16:creationId xmlns:a16="http://schemas.microsoft.com/office/drawing/2014/main" id="{E8A43E53-7D39-B84E-A59B-27E6BA448916}"/>
              </a:ext>
            </a:extLst>
          </p:cNvPr>
          <p:cNvGrpSpPr>
            <a:grpSpLocks/>
          </p:cNvGrpSpPr>
          <p:nvPr/>
        </p:nvGrpSpPr>
        <p:grpSpPr bwMode="auto">
          <a:xfrm>
            <a:off x="8153400" y="152400"/>
            <a:ext cx="792163" cy="1295400"/>
            <a:chOff x="5136" y="960"/>
            <a:chExt cx="528" cy="864"/>
          </a:xfrm>
        </p:grpSpPr>
        <p:sp>
          <p:nvSpPr>
            <p:cNvPr id="4105" name="Oval 9">
              <a:extLst>
                <a:ext uri="{FF2B5EF4-FFF2-40B4-BE49-F238E27FC236}">
                  <a16:creationId xmlns:a16="http://schemas.microsoft.com/office/drawing/2014/main" id="{B993F8ED-2155-E24D-99D3-7447CC128169}"/>
                </a:ext>
              </a:extLst>
            </p:cNvPr>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Oval 10">
              <a:extLst>
                <a:ext uri="{FF2B5EF4-FFF2-40B4-BE49-F238E27FC236}">
                  <a16:creationId xmlns:a16="http://schemas.microsoft.com/office/drawing/2014/main" id="{530F35B3-E5E0-F240-A3E6-A857E4300163}"/>
                </a:ext>
              </a:extLst>
            </p:cNvPr>
            <p:cNvSpPr>
              <a:spLocks noChangeArrowheads="1"/>
            </p:cNvSpPr>
            <p:nvPr/>
          </p:nvSpPr>
          <p:spPr bwMode="auto">
            <a:xfrm>
              <a:off x="5248"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Oval 11">
              <a:extLst>
                <a:ext uri="{FF2B5EF4-FFF2-40B4-BE49-F238E27FC236}">
                  <a16:creationId xmlns:a16="http://schemas.microsoft.com/office/drawing/2014/main" id="{D5C19272-3065-374E-B51C-33DD7940E161}"/>
                </a:ext>
              </a:extLst>
            </p:cNvPr>
            <p:cNvSpPr>
              <a:spLocks noChangeArrowheads="1"/>
            </p:cNvSpPr>
            <p:nvPr/>
          </p:nvSpPr>
          <p:spPr bwMode="auto">
            <a:xfrm>
              <a:off x="5360"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Oval 12">
              <a:extLst>
                <a:ext uri="{FF2B5EF4-FFF2-40B4-BE49-F238E27FC236}">
                  <a16:creationId xmlns:a16="http://schemas.microsoft.com/office/drawing/2014/main" id="{4BDF3BDB-1167-DE4E-8733-632A6947B162}"/>
                </a:ext>
              </a:extLst>
            </p:cNvPr>
            <p:cNvSpPr>
              <a:spLocks noChangeArrowheads="1"/>
            </p:cNvSpPr>
            <p:nvPr/>
          </p:nvSpPr>
          <p:spPr bwMode="auto">
            <a:xfrm>
              <a:off x="5136"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Oval 13">
              <a:extLst>
                <a:ext uri="{FF2B5EF4-FFF2-40B4-BE49-F238E27FC236}">
                  <a16:creationId xmlns:a16="http://schemas.microsoft.com/office/drawing/2014/main" id="{087EBFF6-03D9-6741-A282-65A94E6994FE}"/>
                </a:ext>
              </a:extLst>
            </p:cNvPr>
            <p:cNvSpPr>
              <a:spLocks noChangeArrowheads="1"/>
            </p:cNvSpPr>
            <p:nvPr/>
          </p:nvSpPr>
          <p:spPr bwMode="auto">
            <a:xfrm>
              <a:off x="5248"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0" name="Oval 14">
              <a:extLst>
                <a:ext uri="{FF2B5EF4-FFF2-40B4-BE49-F238E27FC236}">
                  <a16:creationId xmlns:a16="http://schemas.microsoft.com/office/drawing/2014/main" id="{88F3084A-4CC6-F44B-A84C-2F8BF9443CB0}"/>
                </a:ext>
              </a:extLst>
            </p:cNvPr>
            <p:cNvSpPr>
              <a:spLocks noChangeArrowheads="1"/>
            </p:cNvSpPr>
            <p:nvPr/>
          </p:nvSpPr>
          <p:spPr bwMode="auto">
            <a:xfrm>
              <a:off x="5360" y="1072"/>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1" name="Oval 15">
              <a:extLst>
                <a:ext uri="{FF2B5EF4-FFF2-40B4-BE49-F238E27FC236}">
                  <a16:creationId xmlns:a16="http://schemas.microsoft.com/office/drawing/2014/main" id="{86434D0A-0A1D-3D4E-856B-55E1584DAF1E}"/>
                </a:ext>
              </a:extLst>
            </p:cNvPr>
            <p:cNvSpPr>
              <a:spLocks noChangeArrowheads="1"/>
            </p:cNvSpPr>
            <p:nvPr/>
          </p:nvSpPr>
          <p:spPr bwMode="auto">
            <a:xfrm>
              <a:off x="5472" y="1072"/>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2" name="Oval 16">
              <a:extLst>
                <a:ext uri="{FF2B5EF4-FFF2-40B4-BE49-F238E27FC236}">
                  <a16:creationId xmlns:a16="http://schemas.microsoft.com/office/drawing/2014/main" id="{4479EF2B-B67D-EA4F-978B-88BFA29BE9F2}"/>
                </a:ext>
              </a:extLst>
            </p:cNvPr>
            <p:cNvSpPr>
              <a:spLocks noChangeArrowheads="1"/>
            </p:cNvSpPr>
            <p:nvPr/>
          </p:nvSpPr>
          <p:spPr bwMode="auto">
            <a:xfrm>
              <a:off x="5136"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Oval 17">
              <a:extLst>
                <a:ext uri="{FF2B5EF4-FFF2-40B4-BE49-F238E27FC236}">
                  <a16:creationId xmlns:a16="http://schemas.microsoft.com/office/drawing/2014/main" id="{17822873-445A-2F47-8B21-188A39F33E48}"/>
                </a:ext>
              </a:extLst>
            </p:cNvPr>
            <p:cNvSpPr>
              <a:spLocks noChangeArrowheads="1"/>
            </p:cNvSpPr>
            <p:nvPr/>
          </p:nvSpPr>
          <p:spPr bwMode="auto">
            <a:xfrm>
              <a:off x="5248" y="1184"/>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4" name="Oval 18">
              <a:extLst>
                <a:ext uri="{FF2B5EF4-FFF2-40B4-BE49-F238E27FC236}">
                  <a16:creationId xmlns:a16="http://schemas.microsoft.com/office/drawing/2014/main" id="{81152C46-F42C-8A4F-B525-CDF22E60FC46}"/>
                </a:ext>
              </a:extLst>
            </p:cNvPr>
            <p:cNvSpPr>
              <a:spLocks noChangeArrowheads="1"/>
            </p:cNvSpPr>
            <p:nvPr/>
          </p:nvSpPr>
          <p:spPr bwMode="auto">
            <a:xfrm>
              <a:off x="5360"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5" name="Oval 19">
              <a:extLst>
                <a:ext uri="{FF2B5EF4-FFF2-40B4-BE49-F238E27FC236}">
                  <a16:creationId xmlns:a16="http://schemas.microsoft.com/office/drawing/2014/main" id="{9DDE97C0-A6E4-D948-8F35-0933750A9553}"/>
                </a:ext>
              </a:extLst>
            </p:cNvPr>
            <p:cNvSpPr>
              <a:spLocks noChangeArrowheads="1"/>
            </p:cNvSpPr>
            <p:nvPr/>
          </p:nvSpPr>
          <p:spPr bwMode="auto">
            <a:xfrm>
              <a:off x="5472" y="1184"/>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 name="Oval 20">
              <a:extLst>
                <a:ext uri="{FF2B5EF4-FFF2-40B4-BE49-F238E27FC236}">
                  <a16:creationId xmlns:a16="http://schemas.microsoft.com/office/drawing/2014/main" id="{28E1EE90-5B48-234C-8034-387A3155E94A}"/>
                </a:ext>
              </a:extLst>
            </p:cNvPr>
            <p:cNvSpPr>
              <a:spLocks noChangeArrowheads="1"/>
            </p:cNvSpPr>
            <p:nvPr/>
          </p:nvSpPr>
          <p:spPr bwMode="auto">
            <a:xfrm>
              <a:off x="5584" y="1184"/>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7" name="Oval 21">
              <a:extLst>
                <a:ext uri="{FF2B5EF4-FFF2-40B4-BE49-F238E27FC236}">
                  <a16:creationId xmlns:a16="http://schemas.microsoft.com/office/drawing/2014/main" id="{AAC852FA-7411-AD45-832E-ECD5235C77F6}"/>
                </a:ext>
              </a:extLst>
            </p:cNvPr>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8" name="Oval 22">
              <a:extLst>
                <a:ext uri="{FF2B5EF4-FFF2-40B4-BE49-F238E27FC236}">
                  <a16:creationId xmlns:a16="http://schemas.microsoft.com/office/drawing/2014/main" id="{840676F3-0ADE-A844-A7C2-68695274E578}"/>
                </a:ext>
              </a:extLst>
            </p:cNvPr>
            <p:cNvSpPr>
              <a:spLocks noChangeArrowheads="1"/>
            </p:cNvSpPr>
            <p:nvPr/>
          </p:nvSpPr>
          <p:spPr bwMode="auto">
            <a:xfrm>
              <a:off x="5248"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9" name="Oval 23">
              <a:extLst>
                <a:ext uri="{FF2B5EF4-FFF2-40B4-BE49-F238E27FC236}">
                  <a16:creationId xmlns:a16="http://schemas.microsoft.com/office/drawing/2014/main" id="{8C57E71F-0491-1949-A56C-26BA39AEDDBA}"/>
                </a:ext>
              </a:extLst>
            </p:cNvPr>
            <p:cNvSpPr>
              <a:spLocks noChangeArrowheads="1"/>
            </p:cNvSpPr>
            <p:nvPr/>
          </p:nvSpPr>
          <p:spPr bwMode="auto">
            <a:xfrm>
              <a:off x="5360" y="1296"/>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Oval 24">
              <a:extLst>
                <a:ext uri="{FF2B5EF4-FFF2-40B4-BE49-F238E27FC236}">
                  <a16:creationId xmlns:a16="http://schemas.microsoft.com/office/drawing/2014/main" id="{261078F5-94E0-794C-867F-C1611EEA5775}"/>
                </a:ext>
              </a:extLst>
            </p:cNvPr>
            <p:cNvSpPr>
              <a:spLocks noChangeArrowheads="1"/>
            </p:cNvSpPr>
            <p:nvPr/>
          </p:nvSpPr>
          <p:spPr bwMode="auto">
            <a:xfrm>
              <a:off x="5472" y="1296"/>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1" name="Oval 25">
              <a:extLst>
                <a:ext uri="{FF2B5EF4-FFF2-40B4-BE49-F238E27FC236}">
                  <a16:creationId xmlns:a16="http://schemas.microsoft.com/office/drawing/2014/main" id="{D32E9B1D-C28B-3747-83EB-66A11832C546}"/>
                </a:ext>
              </a:extLst>
            </p:cNvPr>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Oval 26">
              <a:extLst>
                <a:ext uri="{FF2B5EF4-FFF2-40B4-BE49-F238E27FC236}">
                  <a16:creationId xmlns:a16="http://schemas.microsoft.com/office/drawing/2014/main" id="{1A2AEB21-AF77-364C-B38B-5E4169DAAD98}"/>
                </a:ext>
              </a:extLst>
            </p:cNvPr>
            <p:cNvSpPr>
              <a:spLocks noChangeArrowheads="1"/>
            </p:cNvSpPr>
            <p:nvPr/>
          </p:nvSpPr>
          <p:spPr bwMode="auto">
            <a:xfrm>
              <a:off x="5248"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3" name="Oval 27">
              <a:extLst>
                <a:ext uri="{FF2B5EF4-FFF2-40B4-BE49-F238E27FC236}">
                  <a16:creationId xmlns:a16="http://schemas.microsoft.com/office/drawing/2014/main" id="{644C4BBF-72B5-F445-9C7C-52D634212C59}"/>
                </a:ext>
              </a:extLst>
            </p:cNvPr>
            <p:cNvSpPr>
              <a:spLocks noChangeArrowheads="1"/>
            </p:cNvSpPr>
            <p:nvPr/>
          </p:nvSpPr>
          <p:spPr bwMode="auto">
            <a:xfrm>
              <a:off x="5360"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4" name="Oval 28">
              <a:extLst>
                <a:ext uri="{FF2B5EF4-FFF2-40B4-BE49-F238E27FC236}">
                  <a16:creationId xmlns:a16="http://schemas.microsoft.com/office/drawing/2014/main" id="{19379E88-6AB9-2344-89A4-EF5297C2966A}"/>
                </a:ext>
              </a:extLst>
            </p:cNvPr>
            <p:cNvSpPr>
              <a:spLocks noChangeArrowheads="1"/>
            </p:cNvSpPr>
            <p:nvPr/>
          </p:nvSpPr>
          <p:spPr bwMode="auto">
            <a:xfrm>
              <a:off x="5472" y="1408"/>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5" name="Oval 29">
              <a:extLst>
                <a:ext uri="{FF2B5EF4-FFF2-40B4-BE49-F238E27FC236}">
                  <a16:creationId xmlns:a16="http://schemas.microsoft.com/office/drawing/2014/main" id="{2FD18CFE-5560-344B-BE97-E467BEC361F6}"/>
                </a:ext>
              </a:extLst>
            </p:cNvPr>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6" name="Oval 30">
              <a:extLst>
                <a:ext uri="{FF2B5EF4-FFF2-40B4-BE49-F238E27FC236}">
                  <a16:creationId xmlns:a16="http://schemas.microsoft.com/office/drawing/2014/main" id="{1A5D387F-30E9-484D-8424-7FE4878CAE5F}"/>
                </a:ext>
              </a:extLst>
            </p:cNvPr>
            <p:cNvSpPr>
              <a:spLocks noChangeArrowheads="1"/>
            </p:cNvSpPr>
            <p:nvPr/>
          </p:nvSpPr>
          <p:spPr bwMode="auto">
            <a:xfrm>
              <a:off x="5136" y="1520"/>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7" name="Oval 31">
              <a:extLst>
                <a:ext uri="{FF2B5EF4-FFF2-40B4-BE49-F238E27FC236}">
                  <a16:creationId xmlns:a16="http://schemas.microsoft.com/office/drawing/2014/main" id="{0394B293-679C-AA49-BEBC-CAC58782260D}"/>
                </a:ext>
              </a:extLst>
            </p:cNvPr>
            <p:cNvSpPr>
              <a:spLocks noChangeArrowheads="1"/>
            </p:cNvSpPr>
            <p:nvPr/>
          </p:nvSpPr>
          <p:spPr bwMode="auto">
            <a:xfrm>
              <a:off x="5248"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8" name="Oval 32">
              <a:extLst>
                <a:ext uri="{FF2B5EF4-FFF2-40B4-BE49-F238E27FC236}">
                  <a16:creationId xmlns:a16="http://schemas.microsoft.com/office/drawing/2014/main" id="{05DD46C4-3F70-6745-B98D-95EA9A65C943}"/>
                </a:ext>
              </a:extLst>
            </p:cNvPr>
            <p:cNvSpPr>
              <a:spLocks noChangeArrowheads="1"/>
            </p:cNvSpPr>
            <p:nvPr/>
          </p:nvSpPr>
          <p:spPr bwMode="auto">
            <a:xfrm>
              <a:off x="5360" y="1520"/>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9" name="Oval 33">
              <a:extLst>
                <a:ext uri="{FF2B5EF4-FFF2-40B4-BE49-F238E27FC236}">
                  <a16:creationId xmlns:a16="http://schemas.microsoft.com/office/drawing/2014/main" id="{5030C7A7-5462-C940-B3D3-E2D9B9BB13A4}"/>
                </a:ext>
              </a:extLst>
            </p:cNvPr>
            <p:cNvSpPr>
              <a:spLocks noChangeArrowheads="1"/>
            </p:cNvSpPr>
            <p:nvPr/>
          </p:nvSpPr>
          <p:spPr bwMode="auto">
            <a:xfrm>
              <a:off x="5472" y="1520"/>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0" name="Oval 34">
              <a:extLst>
                <a:ext uri="{FF2B5EF4-FFF2-40B4-BE49-F238E27FC236}">
                  <a16:creationId xmlns:a16="http://schemas.microsoft.com/office/drawing/2014/main" id="{6E8A2436-C779-2A43-B3EF-82559703D15D}"/>
                </a:ext>
              </a:extLst>
            </p:cNvPr>
            <p:cNvSpPr>
              <a:spLocks noChangeArrowheads="1"/>
            </p:cNvSpPr>
            <p:nvPr/>
          </p:nvSpPr>
          <p:spPr bwMode="auto">
            <a:xfrm>
              <a:off x="5136"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Oval 35">
              <a:extLst>
                <a:ext uri="{FF2B5EF4-FFF2-40B4-BE49-F238E27FC236}">
                  <a16:creationId xmlns:a16="http://schemas.microsoft.com/office/drawing/2014/main" id="{80FCBCFC-240E-3F4C-BFDA-D2EEB704178F}"/>
                </a:ext>
              </a:extLst>
            </p:cNvPr>
            <p:cNvSpPr>
              <a:spLocks noChangeArrowheads="1"/>
            </p:cNvSpPr>
            <p:nvPr/>
          </p:nvSpPr>
          <p:spPr bwMode="auto">
            <a:xfrm>
              <a:off x="5248" y="1632"/>
              <a:ext cx="80"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Oval 36">
              <a:extLst>
                <a:ext uri="{FF2B5EF4-FFF2-40B4-BE49-F238E27FC236}">
                  <a16:creationId xmlns:a16="http://schemas.microsoft.com/office/drawing/2014/main" id="{2B7FE92F-7E69-9945-9FB3-D54ED538A266}"/>
                </a:ext>
              </a:extLst>
            </p:cNvPr>
            <p:cNvSpPr>
              <a:spLocks noChangeArrowheads="1"/>
            </p:cNvSpPr>
            <p:nvPr/>
          </p:nvSpPr>
          <p:spPr bwMode="auto">
            <a:xfrm>
              <a:off x="5360"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3" name="Oval 37">
              <a:extLst>
                <a:ext uri="{FF2B5EF4-FFF2-40B4-BE49-F238E27FC236}">
                  <a16:creationId xmlns:a16="http://schemas.microsoft.com/office/drawing/2014/main" id="{133FBC66-1E24-9C46-9934-41A31A0C0A00}"/>
                </a:ext>
              </a:extLst>
            </p:cNvPr>
            <p:cNvSpPr>
              <a:spLocks noChangeArrowheads="1"/>
            </p:cNvSpPr>
            <p:nvPr/>
          </p:nvSpPr>
          <p:spPr bwMode="auto">
            <a:xfrm>
              <a:off x="5472" y="1632"/>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4" name="Oval 38">
              <a:extLst>
                <a:ext uri="{FF2B5EF4-FFF2-40B4-BE49-F238E27FC236}">
                  <a16:creationId xmlns:a16="http://schemas.microsoft.com/office/drawing/2014/main" id="{5EF58757-67A9-F04A-9CCF-6AEC9C1FE544}"/>
                </a:ext>
              </a:extLst>
            </p:cNvPr>
            <p:cNvSpPr>
              <a:spLocks noChangeArrowheads="1"/>
            </p:cNvSpPr>
            <p:nvPr/>
          </p:nvSpPr>
          <p:spPr bwMode="auto">
            <a:xfrm>
              <a:off x="5248"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Oval 39">
              <a:extLst>
                <a:ext uri="{FF2B5EF4-FFF2-40B4-BE49-F238E27FC236}">
                  <a16:creationId xmlns:a16="http://schemas.microsoft.com/office/drawing/2014/main" id="{EBCFD2C1-F615-3044-AD6D-E35C57ED0277}"/>
                </a:ext>
              </a:extLst>
            </p:cNvPr>
            <p:cNvSpPr>
              <a:spLocks noChangeArrowheads="1"/>
            </p:cNvSpPr>
            <p:nvPr/>
          </p:nvSpPr>
          <p:spPr bwMode="auto">
            <a:xfrm>
              <a:off x="5472" y="1744"/>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653558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fontAlgn="base">
        <a:spcBef>
          <a:spcPct val="0"/>
        </a:spcBef>
        <a:spcAft>
          <a:spcPct val="0"/>
        </a:spcAft>
        <a:defRPr sz="3900" b="1" kern="1200">
          <a:solidFill>
            <a:schemeClr val="tx2"/>
          </a:solidFill>
          <a:latin typeface="+mj-lt"/>
          <a:ea typeface="+mj-ea"/>
          <a:cs typeface="+mj-cs"/>
        </a:defRPr>
      </a:lvl1pPr>
      <a:lvl2pPr algn="l" rtl="0" fontAlgn="base">
        <a:spcBef>
          <a:spcPct val="0"/>
        </a:spcBef>
        <a:spcAft>
          <a:spcPct val="0"/>
        </a:spcAft>
        <a:defRPr sz="3900" b="1">
          <a:solidFill>
            <a:schemeClr val="tx2"/>
          </a:solidFill>
          <a:latin typeface="Arial" panose="020B0604020202020204" pitchFamily="34" charset="0"/>
        </a:defRPr>
      </a:lvl2pPr>
      <a:lvl3pPr algn="l" rtl="0" fontAlgn="base">
        <a:spcBef>
          <a:spcPct val="0"/>
        </a:spcBef>
        <a:spcAft>
          <a:spcPct val="0"/>
        </a:spcAft>
        <a:defRPr sz="3900" b="1">
          <a:solidFill>
            <a:schemeClr val="tx2"/>
          </a:solidFill>
          <a:latin typeface="Arial" panose="020B0604020202020204" pitchFamily="34" charset="0"/>
        </a:defRPr>
      </a:lvl3pPr>
      <a:lvl4pPr algn="l" rtl="0" fontAlgn="base">
        <a:spcBef>
          <a:spcPct val="0"/>
        </a:spcBef>
        <a:spcAft>
          <a:spcPct val="0"/>
        </a:spcAft>
        <a:defRPr sz="3900" b="1">
          <a:solidFill>
            <a:schemeClr val="tx2"/>
          </a:solidFill>
          <a:latin typeface="Arial" panose="020B0604020202020204" pitchFamily="34" charset="0"/>
        </a:defRPr>
      </a:lvl4pPr>
      <a:lvl5pPr algn="l" rtl="0" fontAlgn="base">
        <a:spcBef>
          <a:spcPct val="0"/>
        </a:spcBef>
        <a:spcAft>
          <a:spcPct val="0"/>
        </a:spcAft>
        <a:defRPr sz="3900" b="1">
          <a:solidFill>
            <a:schemeClr val="tx2"/>
          </a:solidFill>
          <a:latin typeface="Arial" panose="020B0604020202020204" pitchFamily="34" charset="0"/>
        </a:defRPr>
      </a:lvl5pPr>
      <a:lvl6pPr marL="457200" algn="l" rtl="0" fontAlgn="base">
        <a:spcBef>
          <a:spcPct val="0"/>
        </a:spcBef>
        <a:spcAft>
          <a:spcPct val="0"/>
        </a:spcAft>
        <a:defRPr sz="3900" b="1">
          <a:solidFill>
            <a:schemeClr val="tx2"/>
          </a:solidFill>
          <a:latin typeface="Arial" panose="020B0604020202020204" pitchFamily="34" charset="0"/>
        </a:defRPr>
      </a:lvl6pPr>
      <a:lvl7pPr marL="914400" algn="l" rtl="0" fontAlgn="base">
        <a:spcBef>
          <a:spcPct val="0"/>
        </a:spcBef>
        <a:spcAft>
          <a:spcPct val="0"/>
        </a:spcAft>
        <a:defRPr sz="3900" b="1">
          <a:solidFill>
            <a:schemeClr val="tx2"/>
          </a:solidFill>
          <a:latin typeface="Arial" panose="020B0604020202020204" pitchFamily="34" charset="0"/>
        </a:defRPr>
      </a:lvl7pPr>
      <a:lvl8pPr marL="1371600" algn="l" rtl="0" fontAlgn="base">
        <a:spcBef>
          <a:spcPct val="0"/>
        </a:spcBef>
        <a:spcAft>
          <a:spcPct val="0"/>
        </a:spcAft>
        <a:defRPr sz="3900" b="1">
          <a:solidFill>
            <a:schemeClr val="tx2"/>
          </a:solidFill>
          <a:latin typeface="Arial" panose="020B0604020202020204" pitchFamily="34" charset="0"/>
        </a:defRPr>
      </a:lvl8pPr>
      <a:lvl9pPr marL="1828800" algn="l" rtl="0" fontAlgn="base">
        <a:spcBef>
          <a:spcPct val="0"/>
        </a:spcBef>
        <a:spcAft>
          <a:spcPct val="0"/>
        </a:spcAft>
        <a:defRPr sz="39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kern="12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kern="1200">
          <a:solidFill>
            <a:schemeClr val="tx1"/>
          </a:solidFill>
          <a:latin typeface="+mn-lt"/>
          <a:ea typeface="+mn-ea"/>
          <a:cs typeface="+mn-cs"/>
        </a:defRPr>
      </a:lvl2pPr>
      <a:lvl3pPr marL="987425" indent="-293688" algn="l" rtl="0" fontAlgn="base">
        <a:spcBef>
          <a:spcPct val="20000"/>
        </a:spcBef>
        <a:spcAft>
          <a:spcPct val="0"/>
        </a:spcAft>
        <a:buClr>
          <a:schemeClr val="accent1"/>
        </a:buClr>
        <a:buSzPct val="70000"/>
        <a:buFont typeface="Wingdings" pitchFamily="2" charset="2"/>
        <a:buChar char="l"/>
        <a:defRPr sz="2300" kern="1200">
          <a:solidFill>
            <a:schemeClr val="tx1"/>
          </a:solidFill>
          <a:latin typeface="+mn-lt"/>
          <a:ea typeface="+mn-ea"/>
          <a:cs typeface="+mn-cs"/>
        </a:defRPr>
      </a:lvl3pPr>
      <a:lvl4pPr marL="1281113" indent="-292100" algn="l" rtl="0" fontAlgn="base">
        <a:spcBef>
          <a:spcPct val="20000"/>
        </a:spcBef>
        <a:spcAft>
          <a:spcPct val="0"/>
        </a:spcAft>
        <a:buClr>
          <a:schemeClr val="tx2"/>
        </a:buClr>
        <a:buSzPct val="75000"/>
        <a:buFont typeface="Wingdings" pitchFamily="2" charset="2"/>
        <a:buChar char="§"/>
        <a:defRPr sz="2000" kern="1200">
          <a:solidFill>
            <a:schemeClr val="tx1"/>
          </a:solidFill>
          <a:latin typeface="+mn-lt"/>
          <a:ea typeface="+mn-ea"/>
          <a:cs typeface="+mn-cs"/>
        </a:defRPr>
      </a:lvl4pPr>
      <a:lvl5pPr marL="1598613" indent="-315913" algn="l" rtl="0" fontAlgn="base">
        <a:spcBef>
          <a:spcPct val="20000"/>
        </a:spcBef>
        <a:spcAft>
          <a:spcPct val="0"/>
        </a:spcAft>
        <a:buClr>
          <a:schemeClr val="folHlink"/>
        </a:buClr>
        <a:buSzPct val="8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23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9523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wrap="square" lIns="91421" tIns="45711" rIns="91421" bIns="45711" numCol="1" anchor="ctr" anchorCtr="0" compatLnSpc="1">
            <a:prstTxWarp prst="textNoShape">
              <a:avLst/>
            </a:prstTxWarp>
          </a:bodyPr>
          <a:lstStyle>
            <a:lvl1pPr>
              <a:defRPr sz="1200">
                <a:solidFill>
                  <a:srgbClr val="898989"/>
                </a:solidFill>
              </a:defRPr>
            </a:lvl1pPr>
          </a:lstStyle>
          <a:p>
            <a:pPr defTabSz="457107" fontAlgn="base">
              <a:spcBef>
                <a:spcPct val="0"/>
              </a:spcBef>
              <a:spcAft>
                <a:spcPct val="0"/>
              </a:spcAft>
              <a:defRPr/>
            </a:pPr>
            <a:fld id="{E8D6E109-8A18-A841-A461-23B10687ECE1}" type="datetime1">
              <a:rPr lang="en-US">
                <a:latin typeface="Arial" charset="0"/>
                <a:ea typeface="ＭＳ Ｐゴシック" charset="0"/>
                <a:cs typeface="ＭＳ Ｐゴシック" charset="0"/>
              </a:rPr>
              <a:pPr defTabSz="457107" fontAlgn="base">
                <a:spcBef>
                  <a:spcPct val="0"/>
                </a:spcBef>
                <a:spcAft>
                  <a:spcPct val="0"/>
                </a:spcAft>
                <a:defRPr/>
              </a:pPr>
              <a:t>10/4/23</a:t>
            </a:fld>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3124203" y="6356353"/>
            <a:ext cx="2895600" cy="365125"/>
          </a:xfrm>
          <a:prstGeom prst="rect">
            <a:avLst/>
          </a:prstGeom>
        </p:spPr>
        <p:txBody>
          <a:bodyPr vert="horz" lIns="91421" tIns="45711" rIns="91421" bIns="45711" rtlCol="0" anchor="ctr"/>
          <a:lstStyle>
            <a:lvl1pPr algn="ctr">
              <a:defRPr sz="1200">
                <a:solidFill>
                  <a:schemeClr val="tx1">
                    <a:tint val="75000"/>
                  </a:schemeClr>
                </a:solidFill>
                <a:latin typeface="Arial" pitchFamily="1" charset="0"/>
                <a:ea typeface="ＭＳ Ｐゴシック" pitchFamily="1" charset="-128"/>
                <a:cs typeface="ＭＳ Ｐゴシック" pitchFamily="1" charset="-128"/>
              </a:defRPr>
            </a:lvl1pPr>
          </a:lstStyle>
          <a:p>
            <a:pPr defTabSz="457107"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wrap="square" lIns="91421" tIns="45711" rIns="91421" bIns="45711" numCol="1" anchor="ctr" anchorCtr="0" compatLnSpc="1">
            <a:prstTxWarp prst="textNoShape">
              <a:avLst/>
            </a:prstTxWarp>
          </a:bodyPr>
          <a:lstStyle>
            <a:lvl1pPr algn="r">
              <a:defRPr sz="1200">
                <a:solidFill>
                  <a:srgbClr val="898989"/>
                </a:solidFill>
              </a:defRPr>
            </a:lvl1pPr>
          </a:lstStyle>
          <a:p>
            <a:pPr defTabSz="457107" fontAlgn="base">
              <a:spcBef>
                <a:spcPct val="0"/>
              </a:spcBef>
              <a:spcAft>
                <a:spcPct val="0"/>
              </a:spcAft>
              <a:defRPr/>
            </a:pPr>
            <a:fld id="{6FBC7639-5C4F-E34F-B9E7-D4913FDF7E82}" type="slidenum">
              <a:rPr lang="en-US">
                <a:latin typeface="Arial" charset="0"/>
                <a:ea typeface="ＭＳ Ｐゴシック" charset="0"/>
                <a:cs typeface="ＭＳ Ｐゴシック" charset="0"/>
              </a:rPr>
              <a:pPr defTabSz="457107"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83475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107"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107"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107"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107"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107"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107" algn="ctr" defTabSz="457107"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212" algn="ctr" defTabSz="457107"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318" algn="ctr" defTabSz="457107"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423" algn="ctr" defTabSz="457107"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830" indent="-342830" algn="l" defTabSz="45710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797" indent="-285691" algn="l" defTabSz="45710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2765" indent="-228552" algn="l" defTabSz="45710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599870" indent="-228552" algn="l" defTabSz="45710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6976" indent="-228552" algn="l" defTabSz="45710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082" indent="-228552" algn="l" defTabSz="457107" rtl="0" eaLnBrk="1" latinLnBrk="0" hangingPunct="1">
        <a:spcBef>
          <a:spcPct val="20000"/>
        </a:spcBef>
        <a:buFont typeface="Arial"/>
        <a:buChar char="•"/>
        <a:defRPr sz="2000" kern="1200">
          <a:solidFill>
            <a:schemeClr val="tx1"/>
          </a:solidFill>
          <a:latin typeface="+mn-lt"/>
          <a:ea typeface="+mn-ea"/>
          <a:cs typeface="+mn-cs"/>
        </a:defRPr>
      </a:lvl6pPr>
      <a:lvl7pPr marL="2971188" indent="-228552" algn="l" defTabSz="457107" rtl="0" eaLnBrk="1" latinLnBrk="0" hangingPunct="1">
        <a:spcBef>
          <a:spcPct val="20000"/>
        </a:spcBef>
        <a:buFont typeface="Arial"/>
        <a:buChar char="•"/>
        <a:defRPr sz="2000" kern="1200">
          <a:solidFill>
            <a:schemeClr val="tx1"/>
          </a:solidFill>
          <a:latin typeface="+mn-lt"/>
          <a:ea typeface="+mn-ea"/>
          <a:cs typeface="+mn-cs"/>
        </a:defRPr>
      </a:lvl7pPr>
      <a:lvl8pPr marL="3428295" indent="-228552" algn="l" defTabSz="457107" rtl="0" eaLnBrk="1" latinLnBrk="0" hangingPunct="1">
        <a:spcBef>
          <a:spcPct val="20000"/>
        </a:spcBef>
        <a:buFont typeface="Arial"/>
        <a:buChar char="•"/>
        <a:defRPr sz="2000" kern="1200">
          <a:solidFill>
            <a:schemeClr val="tx1"/>
          </a:solidFill>
          <a:latin typeface="+mn-lt"/>
          <a:ea typeface="+mn-ea"/>
          <a:cs typeface="+mn-cs"/>
        </a:defRPr>
      </a:lvl8pPr>
      <a:lvl9pPr marL="3885400" indent="-228552" algn="l" defTabSz="45710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7" rtl="0" eaLnBrk="1" latinLnBrk="0" hangingPunct="1">
        <a:defRPr sz="1800" kern="1200">
          <a:solidFill>
            <a:schemeClr val="tx1"/>
          </a:solidFill>
          <a:latin typeface="+mn-lt"/>
          <a:ea typeface="+mn-ea"/>
          <a:cs typeface="+mn-cs"/>
        </a:defRPr>
      </a:lvl1pPr>
      <a:lvl2pPr marL="457107" algn="l" defTabSz="457107" rtl="0" eaLnBrk="1" latinLnBrk="0" hangingPunct="1">
        <a:defRPr sz="1800" kern="1200">
          <a:solidFill>
            <a:schemeClr val="tx1"/>
          </a:solidFill>
          <a:latin typeface="+mn-lt"/>
          <a:ea typeface="+mn-ea"/>
          <a:cs typeface="+mn-cs"/>
        </a:defRPr>
      </a:lvl2pPr>
      <a:lvl3pPr marL="914212" algn="l" defTabSz="457107" rtl="0" eaLnBrk="1" latinLnBrk="0" hangingPunct="1">
        <a:defRPr sz="1800" kern="1200">
          <a:solidFill>
            <a:schemeClr val="tx1"/>
          </a:solidFill>
          <a:latin typeface="+mn-lt"/>
          <a:ea typeface="+mn-ea"/>
          <a:cs typeface="+mn-cs"/>
        </a:defRPr>
      </a:lvl3pPr>
      <a:lvl4pPr marL="1371318" algn="l" defTabSz="457107" rtl="0" eaLnBrk="1" latinLnBrk="0" hangingPunct="1">
        <a:defRPr sz="1800" kern="1200">
          <a:solidFill>
            <a:schemeClr val="tx1"/>
          </a:solidFill>
          <a:latin typeface="+mn-lt"/>
          <a:ea typeface="+mn-ea"/>
          <a:cs typeface="+mn-cs"/>
        </a:defRPr>
      </a:lvl4pPr>
      <a:lvl5pPr marL="1828423" algn="l" defTabSz="457107" rtl="0" eaLnBrk="1" latinLnBrk="0" hangingPunct="1">
        <a:defRPr sz="1800" kern="1200">
          <a:solidFill>
            <a:schemeClr val="tx1"/>
          </a:solidFill>
          <a:latin typeface="+mn-lt"/>
          <a:ea typeface="+mn-ea"/>
          <a:cs typeface="+mn-cs"/>
        </a:defRPr>
      </a:lvl5pPr>
      <a:lvl6pPr marL="2285529" algn="l" defTabSz="457107" rtl="0" eaLnBrk="1" latinLnBrk="0" hangingPunct="1">
        <a:defRPr sz="1800" kern="1200">
          <a:solidFill>
            <a:schemeClr val="tx1"/>
          </a:solidFill>
          <a:latin typeface="+mn-lt"/>
          <a:ea typeface="+mn-ea"/>
          <a:cs typeface="+mn-cs"/>
        </a:defRPr>
      </a:lvl6pPr>
      <a:lvl7pPr marL="2742635" algn="l" defTabSz="457107" rtl="0" eaLnBrk="1" latinLnBrk="0" hangingPunct="1">
        <a:defRPr sz="1800" kern="1200">
          <a:solidFill>
            <a:schemeClr val="tx1"/>
          </a:solidFill>
          <a:latin typeface="+mn-lt"/>
          <a:ea typeface="+mn-ea"/>
          <a:cs typeface="+mn-cs"/>
        </a:defRPr>
      </a:lvl7pPr>
      <a:lvl8pPr marL="3199741" algn="l" defTabSz="457107" rtl="0" eaLnBrk="1" latinLnBrk="0" hangingPunct="1">
        <a:defRPr sz="1800" kern="1200">
          <a:solidFill>
            <a:schemeClr val="tx1"/>
          </a:solidFill>
          <a:latin typeface="+mn-lt"/>
          <a:ea typeface="+mn-ea"/>
          <a:cs typeface="+mn-cs"/>
        </a:defRPr>
      </a:lvl8pPr>
      <a:lvl9pPr marL="3656847" algn="l" defTabSz="4571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r.robgerver@"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mailto:dr.rsgroi@gmail.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omnicalculator.com/math/fibonacc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dr.robgerver@gmail.com" TargetMode="External"/><Relationship Id="rId2" Type="http://schemas.openxmlformats.org/officeDocument/2006/relationships/hyperlink" Target="mailto:dr.rsgroi@gmail.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11B76E1D-618F-9747-89C7-02F4C98B1F12}"/>
              </a:ext>
            </a:extLst>
          </p:cNvPr>
          <p:cNvPicPr>
            <a:picLocks noChangeAspect="1"/>
          </p:cNvPicPr>
          <p:nvPr/>
        </p:nvPicPr>
        <p:blipFill>
          <a:blip r:embed="rId2"/>
          <a:stretch>
            <a:fillRect/>
          </a:stretch>
        </p:blipFill>
        <p:spPr>
          <a:xfrm>
            <a:off x="0" y="1195350"/>
            <a:ext cx="9144000" cy="5862675"/>
          </a:xfrm>
          <a:prstGeom prst="rect">
            <a:avLst/>
          </a:prstGeom>
        </p:spPr>
      </p:pic>
      <p:sp>
        <p:nvSpPr>
          <p:cNvPr id="25" name="Rectangle 24">
            <a:extLst>
              <a:ext uri="{FF2B5EF4-FFF2-40B4-BE49-F238E27FC236}">
                <a16:creationId xmlns:a16="http://schemas.microsoft.com/office/drawing/2014/main" id="{18BA6364-0AE6-B848-B1D6-51DA4C201652}"/>
              </a:ext>
            </a:extLst>
          </p:cNvPr>
          <p:cNvSpPr/>
          <p:nvPr/>
        </p:nvSpPr>
        <p:spPr>
          <a:xfrm>
            <a:off x="-499872" y="-84654"/>
            <a:ext cx="9643872" cy="1696360"/>
          </a:xfrm>
          <a:prstGeom prst="rect">
            <a:avLst/>
          </a:prstGeom>
          <a:gradFill>
            <a:gsLst>
              <a:gs pos="0">
                <a:srgbClr val="004BAA"/>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61668B3-FC2B-96A6-8D60-4644A43B2C14}"/>
              </a:ext>
            </a:extLst>
          </p:cNvPr>
          <p:cNvSpPr txBox="1"/>
          <p:nvPr/>
        </p:nvSpPr>
        <p:spPr>
          <a:xfrm>
            <a:off x="4459851" y="1780320"/>
            <a:ext cx="4897676" cy="2554545"/>
          </a:xfrm>
          <a:prstGeom prst="rect">
            <a:avLst/>
          </a:prstGeom>
          <a:noFill/>
        </p:spPr>
        <p:txBody>
          <a:bodyPr wrap="square">
            <a:spAutoFit/>
          </a:bodyPr>
          <a:lstStyle/>
          <a:p>
            <a:pPr algn="ctr"/>
            <a:r>
              <a:rPr lang="en-US" sz="3200" b="1" dirty="0">
                <a:solidFill>
                  <a:srgbClr val="004BAA"/>
                </a:solidFill>
                <a:latin typeface="Chalkboard SE" panose="03050602040202020205" pitchFamily="66" charset="77"/>
              </a:rPr>
              <a:t>CREATING, CRITIQUING AND USING</a:t>
            </a:r>
          </a:p>
          <a:p>
            <a:pPr algn="ctr"/>
            <a:r>
              <a:rPr lang="en-US" sz="3200" b="1" dirty="0">
                <a:solidFill>
                  <a:srgbClr val="004BAA"/>
                </a:solidFill>
                <a:latin typeface="Chalkboard SE" panose="03050602040202020205" pitchFamily="66" charset="77"/>
              </a:rPr>
              <a:t> GUIDED DISCOVERY LESSONS </a:t>
            </a:r>
          </a:p>
        </p:txBody>
      </p:sp>
      <p:sp>
        <p:nvSpPr>
          <p:cNvPr id="5" name="TextBox 4">
            <a:extLst>
              <a:ext uri="{FF2B5EF4-FFF2-40B4-BE49-F238E27FC236}">
                <a16:creationId xmlns:a16="http://schemas.microsoft.com/office/drawing/2014/main" id="{5D9C32F9-1B1D-709B-2298-8764D43C8AB8}"/>
              </a:ext>
            </a:extLst>
          </p:cNvPr>
          <p:cNvSpPr txBox="1"/>
          <p:nvPr/>
        </p:nvSpPr>
        <p:spPr>
          <a:xfrm>
            <a:off x="0" y="4446840"/>
            <a:ext cx="2678293" cy="1754326"/>
          </a:xfrm>
          <a:prstGeom prst="rect">
            <a:avLst/>
          </a:prstGeom>
          <a:noFill/>
        </p:spPr>
        <p:txBody>
          <a:bodyPr wrap="square">
            <a:spAutoFit/>
          </a:bodyPr>
          <a:lstStyle/>
          <a:p>
            <a:r>
              <a:rPr lang="en-US" sz="1800" b="1" dirty="0">
                <a:solidFill>
                  <a:srgbClr val="004BAA"/>
                </a:solidFill>
                <a:latin typeface="Arial Narrow" panose="020B0604020202020204" pitchFamily="34" charset="0"/>
                <a:cs typeface="Arial Narrow" panose="020B0604020202020204" pitchFamily="34" charset="0"/>
              </a:rPr>
              <a:t>Rob Gerver, Ph.D.</a:t>
            </a:r>
          </a:p>
          <a:p>
            <a:r>
              <a:rPr lang="en-US" b="1" dirty="0" err="1">
                <a:solidFill>
                  <a:srgbClr val="004BAA"/>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dr.robgerver@</a:t>
            </a:r>
            <a:r>
              <a:rPr lang="en-US" b="1" dirty="0" err="1">
                <a:solidFill>
                  <a:srgbClr val="004BAA"/>
                </a:solidFill>
                <a:latin typeface="Arial Narrow" panose="020B0604020202020204" pitchFamily="34" charset="0"/>
                <a:cs typeface="Arial Narrow" panose="020B0604020202020204" pitchFamily="34" charset="0"/>
              </a:rPr>
              <a:t>gmail.com</a:t>
            </a:r>
            <a:endParaRPr lang="en-US" b="1" dirty="0">
              <a:solidFill>
                <a:srgbClr val="004BAA"/>
              </a:solidFill>
              <a:latin typeface="Arial Narrow" panose="020B0604020202020204" pitchFamily="34" charset="0"/>
              <a:cs typeface="Arial Narrow" panose="020B0604020202020204" pitchFamily="34" charset="0"/>
            </a:endParaRPr>
          </a:p>
          <a:p>
            <a:endParaRPr lang="en-US" sz="1800" b="1" dirty="0">
              <a:solidFill>
                <a:srgbClr val="004BAA"/>
              </a:solidFill>
              <a:latin typeface="Arial Narrow" panose="020B0604020202020204" pitchFamily="34" charset="0"/>
              <a:cs typeface="Arial Narrow" panose="020B0604020202020204" pitchFamily="34" charset="0"/>
            </a:endParaRPr>
          </a:p>
          <a:p>
            <a:r>
              <a:rPr lang="en-US" sz="1800" b="1" dirty="0">
                <a:solidFill>
                  <a:srgbClr val="004BAA"/>
                </a:solidFill>
                <a:latin typeface="Arial Narrow" panose="020B0604020202020204" pitchFamily="34" charset="0"/>
                <a:cs typeface="Arial Narrow" panose="020B0604020202020204" pitchFamily="34" charset="0"/>
              </a:rPr>
              <a:t>Rich Sgroi, Ph.D.</a:t>
            </a:r>
          </a:p>
          <a:p>
            <a:r>
              <a:rPr lang="en-US" b="1" dirty="0">
                <a:solidFill>
                  <a:srgbClr val="004BAA"/>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d</a:t>
            </a:r>
            <a:r>
              <a:rPr lang="en-US" sz="1800" b="1" dirty="0">
                <a:solidFill>
                  <a:srgbClr val="004BAA"/>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r.rsgroi@gmail.com</a:t>
            </a:r>
            <a:endParaRPr lang="en-US" sz="1800" b="1" dirty="0">
              <a:solidFill>
                <a:srgbClr val="004BAA"/>
              </a:solidFill>
              <a:latin typeface="Arial Narrow" panose="020B0604020202020204" pitchFamily="34" charset="0"/>
              <a:cs typeface="Arial Narrow" panose="020B0604020202020204" pitchFamily="34" charset="0"/>
            </a:endParaRPr>
          </a:p>
          <a:p>
            <a:endParaRPr lang="en-US" sz="1800" b="1" dirty="0">
              <a:solidFill>
                <a:srgbClr val="004BAA"/>
              </a:solidFill>
              <a:latin typeface="Chalkboard SE" panose="03050602040202020205" pitchFamily="66" charset="77"/>
            </a:endParaRPr>
          </a:p>
        </p:txBody>
      </p:sp>
    </p:spTree>
    <p:extLst>
      <p:ext uri="{BB962C8B-B14F-4D97-AF65-F5344CB8AC3E}">
        <p14:creationId xmlns:p14="http://schemas.microsoft.com/office/powerpoint/2010/main" val="39544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65"/>
            <a:ext cx="9144000" cy="1143000"/>
          </a:xfrm>
        </p:spPr>
        <p:txBody>
          <a:bodyPr>
            <a:noAutofit/>
          </a:bodyPr>
          <a:lstStyle/>
          <a:p>
            <a:r>
              <a:rPr lang="en-US" sz="6000" b="1" dirty="0">
                <a:solidFill>
                  <a:srgbClr val="000090"/>
                </a:solidFill>
              </a:rPr>
              <a:t>Discovery, But Not Guided!</a:t>
            </a:r>
          </a:p>
        </p:txBody>
      </p:sp>
      <p:pic>
        <p:nvPicPr>
          <p:cNvPr id="4" name="Picture 3" descr="Screen Shot 2020-01-11 at 2.1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72" y="1417638"/>
            <a:ext cx="8686633" cy="5174120"/>
          </a:xfrm>
          <a:prstGeom prst="rect">
            <a:avLst/>
          </a:prstGeom>
          <a:ln w="19050" cmpd="sng">
            <a:solidFill>
              <a:schemeClr val="tx1"/>
            </a:solidFill>
          </a:ln>
        </p:spPr>
      </p:pic>
    </p:spTree>
    <p:extLst>
      <p:ext uri="{BB962C8B-B14F-4D97-AF65-F5344CB8AC3E}">
        <p14:creationId xmlns:p14="http://schemas.microsoft.com/office/powerpoint/2010/main" val="4256783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9" y="3039636"/>
            <a:ext cx="3258249" cy="1345881"/>
          </a:xfrm>
        </p:spPr>
        <p:txBody>
          <a:bodyPr>
            <a:noAutofit/>
          </a:bodyPr>
          <a:lstStyle/>
          <a:p>
            <a:pPr algn="l"/>
            <a:r>
              <a:rPr lang="en-US" sz="2800" b="1" dirty="0">
                <a:solidFill>
                  <a:srgbClr val="000090"/>
                </a:solidFill>
              </a:rPr>
              <a:t>There are 13 sample </a:t>
            </a:r>
            <a:r>
              <a:rPr lang="en-US" sz="2800" b="1" i="1" dirty="0">
                <a:solidFill>
                  <a:srgbClr val="000090"/>
                </a:solidFill>
              </a:rPr>
              <a:t>Guided Discovery Activities </a:t>
            </a:r>
            <a:br>
              <a:rPr lang="en-US" sz="2800" b="1" dirty="0">
                <a:solidFill>
                  <a:srgbClr val="000090"/>
                </a:solidFill>
              </a:rPr>
            </a:br>
            <a:r>
              <a:rPr lang="en-US" sz="2800" b="1" dirty="0">
                <a:solidFill>
                  <a:srgbClr val="000090"/>
                </a:solidFill>
              </a:rPr>
              <a:t>in your online handout.  They cover a range of courses and ability levels. You can access these along with today’s presentation at </a:t>
            </a:r>
            <a:r>
              <a:rPr lang="en-US" sz="2800" b="1" dirty="0">
                <a:solidFill>
                  <a:srgbClr val="FF0000"/>
                </a:solidFill>
              </a:rPr>
              <a:t>drrsgroi.com</a:t>
            </a:r>
            <a:r>
              <a:rPr lang="en-US" sz="2800" b="1" dirty="0">
                <a:solidFill>
                  <a:srgbClr val="000090"/>
                </a:solidFill>
              </a:rPr>
              <a:t>.  Click on the Guided Discovery tab.</a:t>
            </a:r>
            <a:br>
              <a:rPr lang="en-US" sz="3200" b="1" dirty="0">
                <a:solidFill>
                  <a:srgbClr val="000090"/>
                </a:solidFill>
              </a:rPr>
            </a:br>
            <a:endParaRPr lang="en-US" sz="3200" b="1" dirty="0">
              <a:solidFill>
                <a:srgbClr val="FF0000"/>
              </a:solidFill>
            </a:endParaRPr>
          </a:p>
        </p:txBody>
      </p:sp>
      <p:sp>
        <p:nvSpPr>
          <p:cNvPr id="3" name="Content Placeholder 2"/>
          <p:cNvSpPr>
            <a:spLocks noGrp="1"/>
          </p:cNvSpPr>
          <p:nvPr>
            <p:ph idx="1"/>
          </p:nvPr>
        </p:nvSpPr>
        <p:spPr>
          <a:xfrm>
            <a:off x="4114800" y="1756617"/>
            <a:ext cx="4905905" cy="3546649"/>
          </a:xfrm>
        </p:spPr>
        <p:txBody>
          <a:bodyPr>
            <a:normAutofit/>
          </a:bodyPr>
          <a:lstStyle/>
          <a:p>
            <a:endParaRPr lang="en-US" dirty="0"/>
          </a:p>
          <a:p>
            <a:pPr marL="0" indent="0">
              <a:buNone/>
            </a:pPr>
            <a:r>
              <a:rPr lang="en-US" dirty="0"/>
              <a:t> </a:t>
            </a:r>
          </a:p>
        </p:txBody>
      </p:sp>
      <p:pic>
        <p:nvPicPr>
          <p:cNvPr id="5" name="Picture 4" descr="A puzzle piece with text on it&#10;&#10;Description automatically generated">
            <a:extLst>
              <a:ext uri="{FF2B5EF4-FFF2-40B4-BE49-F238E27FC236}">
                <a16:creationId xmlns:a16="http://schemas.microsoft.com/office/drawing/2014/main" id="{DDCED5B7-B4EC-1316-7691-E48DAD8D3449}"/>
              </a:ext>
            </a:extLst>
          </p:cNvPr>
          <p:cNvPicPr>
            <a:picLocks noChangeAspect="1"/>
          </p:cNvPicPr>
          <p:nvPr/>
        </p:nvPicPr>
        <p:blipFill>
          <a:blip r:embed="rId3"/>
          <a:stretch>
            <a:fillRect/>
          </a:stretch>
        </p:blipFill>
        <p:spPr>
          <a:xfrm>
            <a:off x="3326945" y="0"/>
            <a:ext cx="5817055" cy="6858000"/>
          </a:xfrm>
          <a:prstGeom prst="rect">
            <a:avLst/>
          </a:prstGeom>
          <a:ln w="82550">
            <a:solidFill>
              <a:srgbClr val="004BAA"/>
            </a:solidFill>
          </a:ln>
        </p:spPr>
      </p:pic>
    </p:spTree>
    <p:extLst>
      <p:ext uri="{BB962C8B-B14F-4D97-AF65-F5344CB8AC3E}">
        <p14:creationId xmlns:p14="http://schemas.microsoft.com/office/powerpoint/2010/main" val="2220702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a:extLst>
              <a:ext uri="{FF2B5EF4-FFF2-40B4-BE49-F238E27FC236}">
                <a16:creationId xmlns:a16="http://schemas.microsoft.com/office/drawing/2014/main" id="{BA141027-FAA8-2C4E-9C92-68D5429CC05F}"/>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066800" y="-1066800"/>
            <a:ext cx="6858000" cy="7772400"/>
          </a:xfrm>
        </p:spPr>
      </p:pic>
    </p:spTree>
    <p:extLst>
      <p:ext uri="{BB962C8B-B14F-4D97-AF65-F5344CB8AC3E}">
        <p14:creationId xmlns:p14="http://schemas.microsoft.com/office/powerpoint/2010/main" val="3364827603"/>
      </p:ext>
    </p:extLst>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a beard and a hat&#10;&#10;Description automatically generated">
            <a:extLst>
              <a:ext uri="{FF2B5EF4-FFF2-40B4-BE49-F238E27FC236}">
                <a16:creationId xmlns:a16="http://schemas.microsoft.com/office/drawing/2014/main" id="{6757E4F7-2F9F-E622-F5FF-1872BB3D363D}"/>
              </a:ext>
            </a:extLst>
          </p:cNvPr>
          <p:cNvPicPr>
            <a:picLocks noChangeAspect="1"/>
          </p:cNvPicPr>
          <p:nvPr/>
        </p:nvPicPr>
        <p:blipFill rotWithShape="1">
          <a:blip r:embed="rId2"/>
          <a:srcRect l="67784"/>
          <a:stretch/>
        </p:blipFill>
        <p:spPr>
          <a:xfrm>
            <a:off x="5300781" y="4142509"/>
            <a:ext cx="1401823" cy="2715491"/>
          </a:xfrm>
          <a:prstGeom prst="rect">
            <a:avLst/>
          </a:prstGeom>
        </p:spPr>
      </p:pic>
      <p:pic>
        <p:nvPicPr>
          <p:cNvPr id="11" name="Picture 10" descr="A person with a beard and a hat&#10;&#10;Description automatically generated">
            <a:extLst>
              <a:ext uri="{FF2B5EF4-FFF2-40B4-BE49-F238E27FC236}">
                <a16:creationId xmlns:a16="http://schemas.microsoft.com/office/drawing/2014/main" id="{751E0008-4681-C84C-C293-F0CA1F39343C}"/>
              </a:ext>
            </a:extLst>
          </p:cNvPr>
          <p:cNvPicPr>
            <a:picLocks noChangeAspect="1"/>
          </p:cNvPicPr>
          <p:nvPr/>
        </p:nvPicPr>
        <p:blipFill rotWithShape="1">
          <a:blip r:embed="rId2"/>
          <a:srcRect r="45279"/>
          <a:stretch/>
        </p:blipFill>
        <p:spPr>
          <a:xfrm>
            <a:off x="6702604" y="4142509"/>
            <a:ext cx="2441396" cy="2715491"/>
          </a:xfrm>
          <a:prstGeom prst="rect">
            <a:avLst/>
          </a:prstGeom>
        </p:spPr>
      </p:pic>
      <p:pic>
        <p:nvPicPr>
          <p:cNvPr id="13" name="Picture 12" descr="A person with a head covering and a golden ratio&#10;&#10;Description automatically generated">
            <a:extLst>
              <a:ext uri="{FF2B5EF4-FFF2-40B4-BE49-F238E27FC236}">
                <a16:creationId xmlns:a16="http://schemas.microsoft.com/office/drawing/2014/main" id="{EC6F0275-F072-B36F-0B5A-6C35BEF428A2}"/>
              </a:ext>
            </a:extLst>
          </p:cNvPr>
          <p:cNvPicPr>
            <a:picLocks noChangeAspect="1"/>
          </p:cNvPicPr>
          <p:nvPr/>
        </p:nvPicPr>
        <p:blipFill rotWithShape="1">
          <a:blip r:embed="rId3"/>
          <a:srcRect l="13818" t="5501" r="10545" b="17120"/>
          <a:stretch/>
        </p:blipFill>
        <p:spPr>
          <a:xfrm>
            <a:off x="0" y="0"/>
            <a:ext cx="3366655" cy="3176287"/>
          </a:xfrm>
          <a:prstGeom prst="rect">
            <a:avLst/>
          </a:prstGeom>
        </p:spPr>
      </p:pic>
      <p:sp>
        <p:nvSpPr>
          <p:cNvPr id="14" name="TextBox 13">
            <a:extLst>
              <a:ext uri="{FF2B5EF4-FFF2-40B4-BE49-F238E27FC236}">
                <a16:creationId xmlns:a16="http://schemas.microsoft.com/office/drawing/2014/main" id="{A63E2BB5-A6F4-205A-5ECA-987A33EFBA10}"/>
              </a:ext>
            </a:extLst>
          </p:cNvPr>
          <p:cNvSpPr txBox="1"/>
          <p:nvPr/>
        </p:nvSpPr>
        <p:spPr>
          <a:xfrm>
            <a:off x="3430966" y="488505"/>
            <a:ext cx="4738254" cy="2474588"/>
          </a:xfrm>
          <a:prstGeom prst="rect">
            <a:avLst/>
          </a:prstGeom>
          <a:noFill/>
        </p:spPr>
        <p:txBody>
          <a:bodyPr wrap="square" rtlCol="0">
            <a:spAutoFit/>
          </a:bodyPr>
          <a:lstStyle/>
          <a:p>
            <a:r>
              <a:rPr lang="en-US" sz="5500" b="1">
                <a:latin typeface="Zapfino" panose="03030300040707070C03" pitchFamily="66" charset="77"/>
              </a:rPr>
              <a:t>Fibonacci</a:t>
            </a:r>
          </a:p>
        </p:txBody>
      </p:sp>
      <p:sp>
        <p:nvSpPr>
          <p:cNvPr id="15" name="TextBox 14">
            <a:extLst>
              <a:ext uri="{FF2B5EF4-FFF2-40B4-BE49-F238E27FC236}">
                <a16:creationId xmlns:a16="http://schemas.microsoft.com/office/drawing/2014/main" id="{303DB24D-5BA5-B1E2-58F0-64C185F02EC2}"/>
              </a:ext>
            </a:extLst>
          </p:cNvPr>
          <p:cNvSpPr txBox="1"/>
          <p:nvPr/>
        </p:nvSpPr>
        <p:spPr>
          <a:xfrm>
            <a:off x="3110345" y="2146451"/>
            <a:ext cx="1648691" cy="3557384"/>
          </a:xfrm>
          <a:prstGeom prst="rect">
            <a:avLst/>
          </a:prstGeom>
          <a:noFill/>
        </p:spPr>
        <p:txBody>
          <a:bodyPr wrap="square" rtlCol="0">
            <a:spAutoFit/>
          </a:bodyPr>
          <a:lstStyle/>
          <a:p>
            <a:r>
              <a:rPr lang="en-US" sz="8000">
                <a:latin typeface="Zapfino" panose="03030300040707070C03" pitchFamily="66" charset="77"/>
              </a:rPr>
              <a:t>&amp;</a:t>
            </a:r>
          </a:p>
        </p:txBody>
      </p:sp>
      <p:sp>
        <p:nvSpPr>
          <p:cNvPr id="16" name="TextBox 15">
            <a:extLst>
              <a:ext uri="{FF2B5EF4-FFF2-40B4-BE49-F238E27FC236}">
                <a16:creationId xmlns:a16="http://schemas.microsoft.com/office/drawing/2014/main" id="{003C29BF-EEBE-5AA4-E4A8-10A2650AE4DA}"/>
              </a:ext>
            </a:extLst>
          </p:cNvPr>
          <p:cNvSpPr txBox="1"/>
          <p:nvPr/>
        </p:nvSpPr>
        <p:spPr>
          <a:xfrm>
            <a:off x="91472" y="4408663"/>
            <a:ext cx="5209309" cy="2474588"/>
          </a:xfrm>
          <a:prstGeom prst="rect">
            <a:avLst/>
          </a:prstGeom>
          <a:noFill/>
        </p:spPr>
        <p:txBody>
          <a:bodyPr wrap="square" rtlCol="0">
            <a:spAutoFit/>
          </a:bodyPr>
          <a:lstStyle/>
          <a:p>
            <a:r>
              <a:rPr lang="en-US" sz="5500" b="1">
                <a:latin typeface="Zapfino" panose="03030300040707070C03" pitchFamily="66" charset="77"/>
              </a:rPr>
              <a:t>Pythagoras</a:t>
            </a:r>
          </a:p>
        </p:txBody>
      </p:sp>
    </p:spTree>
    <p:extLst>
      <p:ext uri="{BB962C8B-B14F-4D97-AF65-F5344CB8AC3E}">
        <p14:creationId xmlns:p14="http://schemas.microsoft.com/office/powerpoint/2010/main" val="142895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FF39ED-FD94-0C40-A2A4-8B664CF4CB18}"/>
              </a:ext>
            </a:extLst>
          </p:cNvPr>
          <p:cNvSpPr txBox="1"/>
          <p:nvPr/>
        </p:nvSpPr>
        <p:spPr>
          <a:xfrm>
            <a:off x="6084501" y="597187"/>
            <a:ext cx="2544526" cy="5109091"/>
          </a:xfrm>
          <a:prstGeom prst="rect">
            <a:avLst/>
          </a:prstGeom>
          <a:noFill/>
          <a:ln w="123825">
            <a:noFill/>
          </a:ln>
        </p:spPr>
        <p:txBody>
          <a:bodyPr wrap="square" rtlCol="0">
            <a:spAutoFit/>
          </a:bodyPr>
          <a:lstStyle/>
          <a:p>
            <a:r>
              <a:rPr lang="en-US" sz="2300" dirty="0">
                <a:solidFill>
                  <a:schemeClr val="bg1"/>
                </a:solidFill>
                <a:latin typeface="Chalkduster" panose="03050602040202020205" pitchFamily="66" charset="77"/>
              </a:rPr>
              <a:t>     </a:t>
            </a:r>
            <a:r>
              <a:rPr lang="en-US" sz="2300" b="1" dirty="0">
                <a:latin typeface="Chalkduster" panose="03050602040202020205" pitchFamily="66" charset="77"/>
              </a:rPr>
              <a:t>DO NOW</a:t>
            </a:r>
          </a:p>
          <a:p>
            <a:endParaRPr lang="en-US" sz="2300" dirty="0">
              <a:solidFill>
                <a:schemeClr val="bg1"/>
              </a:solidFill>
              <a:latin typeface="Chalkduster" panose="03050602040202020205" pitchFamily="66" charset="77"/>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Read the “Intoduction” lines on your  handout.  </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Scan through items 1-4 that set the stage for the activity.</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Work through items 5-12.  This is part of the guided discovery portion.</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solidFill>
                <a:schemeClr val="bg1"/>
              </a:solidFill>
              <a:latin typeface="Chalkduster" panose="03050602040202020205" pitchFamily="66" charset="77"/>
            </a:endParaRPr>
          </a:p>
        </p:txBody>
      </p:sp>
      <p:sp>
        <p:nvSpPr>
          <p:cNvPr id="2" name="TextBox 1">
            <a:extLst>
              <a:ext uri="{FF2B5EF4-FFF2-40B4-BE49-F238E27FC236}">
                <a16:creationId xmlns:a16="http://schemas.microsoft.com/office/drawing/2014/main" id="{91D80F5F-0C06-5D04-549D-676EBF642FA3}"/>
              </a:ext>
            </a:extLst>
          </p:cNvPr>
          <p:cNvSpPr txBox="1"/>
          <p:nvPr/>
        </p:nvSpPr>
        <p:spPr>
          <a:xfrm>
            <a:off x="1787236" y="304800"/>
            <a:ext cx="5334000" cy="584775"/>
          </a:xfrm>
          <a:prstGeom prst="rect">
            <a:avLst/>
          </a:prstGeom>
          <a:noFill/>
        </p:spPr>
        <p:txBody>
          <a:bodyPr wrap="square" rtlCol="0">
            <a:spAutoFit/>
          </a:bodyPr>
          <a:lstStyle/>
          <a:p>
            <a:pPr algn="ctr"/>
            <a:r>
              <a:rPr lang="en-US" sz="3200">
                <a:solidFill>
                  <a:schemeClr val="bg1"/>
                </a:solidFill>
                <a:latin typeface="Chalkduster" panose="03050602040202020205" pitchFamily="66" charset="77"/>
              </a:rPr>
              <a:t>DO NOW</a:t>
            </a:r>
          </a:p>
        </p:txBody>
      </p:sp>
      <p:pic>
        <p:nvPicPr>
          <p:cNvPr id="3" name="Content Placeholder 4" descr="A paper with text and images&#10;&#10;Description automatically generated">
            <a:extLst>
              <a:ext uri="{FF2B5EF4-FFF2-40B4-BE49-F238E27FC236}">
                <a16:creationId xmlns:a16="http://schemas.microsoft.com/office/drawing/2014/main" id="{C750A427-BA0C-F63E-4A65-95E95CA77A03}"/>
              </a:ext>
            </a:extLst>
          </p:cNvPr>
          <p:cNvPicPr>
            <a:picLocks noGrp="1" noChangeAspect="1"/>
          </p:cNvPicPr>
          <p:nvPr>
            <p:ph idx="1"/>
          </p:nvPr>
        </p:nvPicPr>
        <p:blipFill>
          <a:blip r:embed="rId2"/>
          <a:stretch>
            <a:fillRect/>
          </a:stretch>
        </p:blipFill>
        <p:spPr>
          <a:xfrm>
            <a:off x="168610" y="-448388"/>
            <a:ext cx="5652654" cy="7754776"/>
          </a:xfrm>
        </p:spPr>
      </p:pic>
    </p:spTree>
    <p:extLst>
      <p:ext uri="{BB962C8B-B14F-4D97-AF65-F5344CB8AC3E}">
        <p14:creationId xmlns:p14="http://schemas.microsoft.com/office/powerpoint/2010/main" val="2289728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C83B-642A-99B9-6E25-331CA5A6BFC2}"/>
              </a:ext>
            </a:extLst>
          </p:cNvPr>
          <p:cNvSpPr>
            <a:spLocks noGrp="1"/>
          </p:cNvSpPr>
          <p:nvPr>
            <p:ph type="title"/>
          </p:nvPr>
        </p:nvSpPr>
        <p:spPr/>
        <p:txBody>
          <a:bodyPr/>
          <a:lstStyle/>
          <a:p>
            <a:endParaRPr lang="en-US"/>
          </a:p>
        </p:txBody>
      </p:sp>
      <p:pic>
        <p:nvPicPr>
          <p:cNvPr id="5" name="Content Placeholder 4" descr="A paper with text and images&#10;&#10;Description automatically generated">
            <a:extLst>
              <a:ext uri="{FF2B5EF4-FFF2-40B4-BE49-F238E27FC236}">
                <a16:creationId xmlns:a16="http://schemas.microsoft.com/office/drawing/2014/main" id="{3C7C95E7-DAD1-112B-4710-7874FEFBEC5D}"/>
              </a:ext>
            </a:extLst>
          </p:cNvPr>
          <p:cNvPicPr>
            <a:picLocks noGrp="1" noChangeAspect="1"/>
          </p:cNvPicPr>
          <p:nvPr>
            <p:ph idx="1"/>
          </p:nvPr>
        </p:nvPicPr>
        <p:blipFill>
          <a:blip r:embed="rId2"/>
          <a:stretch>
            <a:fillRect/>
          </a:stretch>
        </p:blipFill>
        <p:spPr>
          <a:xfrm>
            <a:off x="1454728" y="-535647"/>
            <a:ext cx="5652654" cy="7754776"/>
          </a:xfrm>
        </p:spPr>
      </p:pic>
    </p:spTree>
    <p:extLst>
      <p:ext uri="{BB962C8B-B14F-4D97-AF65-F5344CB8AC3E}">
        <p14:creationId xmlns:p14="http://schemas.microsoft.com/office/powerpoint/2010/main" val="408184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3946-1103-B5EF-C860-F0B377B4759F}"/>
              </a:ext>
            </a:extLst>
          </p:cNvPr>
          <p:cNvSpPr>
            <a:spLocks noGrp="1"/>
          </p:cNvSpPr>
          <p:nvPr>
            <p:ph type="title"/>
          </p:nvPr>
        </p:nvSpPr>
        <p:spPr/>
        <p:txBody>
          <a:bodyPr/>
          <a:lstStyle/>
          <a:p>
            <a:endParaRPr lang="en-US"/>
          </a:p>
        </p:txBody>
      </p:sp>
      <p:pic>
        <p:nvPicPr>
          <p:cNvPr id="9" name="Content Placeholder 8" descr="A paper with text and images&#10;&#10;Description automatically generated with medium confidence">
            <a:extLst>
              <a:ext uri="{FF2B5EF4-FFF2-40B4-BE49-F238E27FC236}">
                <a16:creationId xmlns:a16="http://schemas.microsoft.com/office/drawing/2014/main" id="{C703C23A-892B-8CC8-44C6-61CC39FD3FFA}"/>
              </a:ext>
            </a:extLst>
          </p:cNvPr>
          <p:cNvPicPr>
            <a:picLocks noGrp="1" noChangeAspect="1"/>
          </p:cNvPicPr>
          <p:nvPr>
            <p:ph idx="1"/>
          </p:nvPr>
        </p:nvPicPr>
        <p:blipFill>
          <a:blip r:embed="rId2"/>
          <a:stretch>
            <a:fillRect/>
          </a:stretch>
        </p:blipFill>
        <p:spPr>
          <a:xfrm>
            <a:off x="1946254" y="0"/>
            <a:ext cx="5452073" cy="6956945"/>
          </a:xfrm>
        </p:spPr>
      </p:pic>
    </p:spTree>
    <p:extLst>
      <p:ext uri="{BB962C8B-B14F-4D97-AF65-F5344CB8AC3E}">
        <p14:creationId xmlns:p14="http://schemas.microsoft.com/office/powerpoint/2010/main" val="173193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oy&#10;&#10;Description automatically generated">
            <a:extLst>
              <a:ext uri="{FF2B5EF4-FFF2-40B4-BE49-F238E27FC236}">
                <a16:creationId xmlns:a16="http://schemas.microsoft.com/office/drawing/2014/main" id="{3804938F-56DC-1441-9BD0-4777CB7093A4}"/>
              </a:ext>
            </a:extLst>
          </p:cNvPr>
          <p:cNvPicPr>
            <a:picLocks noChangeAspect="1"/>
          </p:cNvPicPr>
          <p:nvPr/>
        </p:nvPicPr>
        <p:blipFill rotWithShape="1">
          <a:blip r:embed="rId2"/>
          <a:srcRect l="1785" r="7043" b="1"/>
          <a:stretch/>
        </p:blipFill>
        <p:spPr>
          <a:xfrm>
            <a:off x="628650" y="754148"/>
            <a:ext cx="78867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921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2F0DD6E-95CD-4E4E-AE61-84801BBB7975}"/>
              </a:ext>
            </a:extLst>
          </p:cNvPr>
          <p:cNvSpPr>
            <a:spLocks noGrp="1" noChangeArrowheads="1"/>
          </p:cNvSpPr>
          <p:nvPr>
            <p:ph type="title"/>
          </p:nvPr>
        </p:nvSpPr>
        <p:spPr>
          <a:xfrm>
            <a:off x="381000" y="457200"/>
            <a:ext cx="7543800" cy="1295400"/>
          </a:xfrm>
        </p:spPr>
        <p:txBody>
          <a:bodyPr/>
          <a:lstStyle/>
          <a:p>
            <a:r>
              <a:rPr lang="en-US" altLang="en-US" sz="3500"/>
              <a:t>REFLECTING ON YOUR</a:t>
            </a:r>
            <a:br>
              <a:rPr lang="en-US" altLang="en-US" sz="3500"/>
            </a:br>
            <a:r>
              <a:rPr lang="en-US" altLang="en-US" sz="3500"/>
              <a:t>GUIDED DISCOVERY EXPERIENCE</a:t>
            </a:r>
          </a:p>
        </p:txBody>
      </p:sp>
      <p:sp>
        <p:nvSpPr>
          <p:cNvPr id="59395" name="Rectangle 3">
            <a:extLst>
              <a:ext uri="{FF2B5EF4-FFF2-40B4-BE49-F238E27FC236}">
                <a16:creationId xmlns:a16="http://schemas.microsoft.com/office/drawing/2014/main" id="{4129B7E5-57BA-9841-8270-4827DD2E9D9D}"/>
              </a:ext>
            </a:extLst>
          </p:cNvPr>
          <p:cNvSpPr>
            <a:spLocks noGrp="1" noChangeArrowheads="1"/>
          </p:cNvSpPr>
          <p:nvPr>
            <p:ph type="body" idx="1"/>
          </p:nvPr>
        </p:nvSpPr>
        <p:spPr>
          <a:xfrm>
            <a:off x="457200" y="1828800"/>
            <a:ext cx="8229600" cy="3657600"/>
          </a:xfrm>
        </p:spPr>
        <p:txBody>
          <a:bodyPr/>
          <a:lstStyle/>
          <a:p>
            <a:r>
              <a:rPr lang="en-US" altLang="en-US" sz="2600" dirty="0"/>
              <a:t>Was the activity new to you?</a:t>
            </a:r>
          </a:p>
          <a:p>
            <a:r>
              <a:rPr lang="en-US" altLang="en-US" sz="2600" dirty="0"/>
              <a:t>Did you have an Aha! moment?  If so, where?</a:t>
            </a:r>
          </a:p>
          <a:p>
            <a:r>
              <a:rPr lang="en-US" altLang="en-US" sz="2600" dirty="0"/>
              <a:t>What understanding did you walk away with after completing this Pythagorean triples guided discovery?</a:t>
            </a:r>
          </a:p>
          <a:p>
            <a:r>
              <a:rPr lang="en-US" altLang="en-US" sz="2600" dirty="0"/>
              <a:t>What are the necessary student-learning prerequisites for this activity?</a:t>
            </a:r>
          </a:p>
          <a:p>
            <a:r>
              <a:rPr lang="en-US" altLang="en-US" sz="2600" dirty="0"/>
              <a:t>Could students complete this activity independently?</a:t>
            </a:r>
          </a:p>
        </p:txBody>
      </p:sp>
    </p:spTree>
    <p:extLst>
      <p:ext uri="{BB962C8B-B14F-4D97-AF65-F5344CB8AC3E}">
        <p14:creationId xmlns:p14="http://schemas.microsoft.com/office/powerpoint/2010/main" val="1255163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6" y="41050"/>
            <a:ext cx="8229600" cy="1143000"/>
          </a:xfrm>
        </p:spPr>
        <p:txBody>
          <a:bodyPr>
            <a:normAutofit fontScale="90000"/>
          </a:bodyPr>
          <a:lstStyle/>
          <a:p>
            <a:r>
              <a:rPr lang="en-US" b="1" dirty="0">
                <a:solidFill>
                  <a:srgbClr val="000090"/>
                </a:solidFill>
              </a:rPr>
              <a:t>Steps for Creating and Critiquing </a:t>
            </a:r>
            <a:br>
              <a:rPr lang="en-US" b="1" dirty="0">
                <a:solidFill>
                  <a:srgbClr val="000090"/>
                </a:solidFill>
              </a:rPr>
            </a:br>
            <a:r>
              <a:rPr lang="en-US" b="1" dirty="0">
                <a:solidFill>
                  <a:srgbClr val="000090"/>
                </a:solidFill>
              </a:rPr>
              <a:t>Guided Discovery Lessons</a:t>
            </a:r>
          </a:p>
        </p:txBody>
      </p:sp>
      <p:sp>
        <p:nvSpPr>
          <p:cNvPr id="3" name="Content Placeholder 2"/>
          <p:cNvSpPr>
            <a:spLocks noGrp="1"/>
          </p:cNvSpPr>
          <p:nvPr>
            <p:ph idx="1"/>
          </p:nvPr>
        </p:nvSpPr>
        <p:spPr>
          <a:xfrm>
            <a:off x="457200" y="1381211"/>
            <a:ext cx="8229600" cy="5163658"/>
          </a:xfrm>
        </p:spPr>
        <p:txBody>
          <a:bodyPr>
            <a:noAutofit/>
          </a:bodyPr>
          <a:lstStyle/>
          <a:p>
            <a:pPr marL="0" indent="0">
              <a:buNone/>
            </a:pPr>
            <a:r>
              <a:rPr lang="en-US" sz="2800" b="1" dirty="0"/>
              <a:t>1. Select content</a:t>
            </a:r>
          </a:p>
          <a:p>
            <a:pPr marL="0" indent="0">
              <a:buNone/>
            </a:pPr>
            <a:r>
              <a:rPr lang="en-US" sz="2800" b="1" dirty="0"/>
              <a:t>2. Identify entry conditions</a:t>
            </a:r>
          </a:p>
          <a:p>
            <a:pPr marL="0" indent="0">
              <a:buNone/>
            </a:pPr>
            <a:r>
              <a:rPr lang="en-US" sz="2800" b="1" dirty="0"/>
              <a:t>3. Handle the objective</a:t>
            </a:r>
          </a:p>
          <a:p>
            <a:pPr marL="0" indent="0">
              <a:buNone/>
            </a:pPr>
            <a:r>
              <a:rPr lang="en-US" sz="2800" b="1" dirty="0"/>
              <a:t>4. Outline the graduated steps</a:t>
            </a:r>
          </a:p>
          <a:p>
            <a:pPr marL="0" indent="0">
              <a:buNone/>
            </a:pPr>
            <a:r>
              <a:rPr lang="en-US" sz="2800" b="1" dirty="0"/>
              <a:t>5. Write the lesson</a:t>
            </a:r>
          </a:p>
          <a:p>
            <a:pPr marL="0" indent="0">
              <a:buNone/>
            </a:pPr>
            <a:r>
              <a:rPr lang="en-US" sz="2800" b="1" dirty="0"/>
              <a:t>6. Plan checkpoints</a:t>
            </a:r>
          </a:p>
          <a:p>
            <a:pPr marL="0" indent="0">
              <a:buNone/>
            </a:pPr>
            <a:r>
              <a:rPr lang="en-US" sz="2800" b="1" dirty="0"/>
              <a:t>7. Naïve proofreader</a:t>
            </a:r>
          </a:p>
          <a:p>
            <a:pPr marL="0" indent="0">
              <a:buNone/>
            </a:pPr>
            <a:r>
              <a:rPr lang="en-US" sz="2800" b="1" dirty="0"/>
              <a:t>8. Follow up activity to check accountability</a:t>
            </a:r>
          </a:p>
          <a:p>
            <a:pPr marL="0" indent="0">
              <a:buNone/>
            </a:pPr>
            <a:r>
              <a:rPr lang="en-US" sz="2800" b="1" dirty="0"/>
              <a:t>9. Field test, critique, revise</a:t>
            </a:r>
          </a:p>
          <a:p>
            <a:pPr marL="0" indent="0">
              <a:buNone/>
            </a:pPr>
            <a:r>
              <a:rPr lang="en-US" sz="2800" b="1" dirty="0"/>
              <a:t>10. Bank and share lessons</a:t>
            </a:r>
          </a:p>
          <a:p>
            <a:endParaRPr lang="en-US" sz="2800" dirty="0"/>
          </a:p>
        </p:txBody>
      </p:sp>
    </p:spTree>
    <p:extLst>
      <p:ext uri="{BB962C8B-B14F-4D97-AF65-F5344CB8AC3E}">
        <p14:creationId xmlns:p14="http://schemas.microsoft.com/office/powerpoint/2010/main" val="1589814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11B76E1D-618F-9747-89C7-02F4C98B1F12}"/>
              </a:ext>
            </a:extLst>
          </p:cNvPr>
          <p:cNvPicPr>
            <a:picLocks noChangeAspect="1"/>
          </p:cNvPicPr>
          <p:nvPr/>
        </p:nvPicPr>
        <p:blipFill>
          <a:blip r:embed="rId2"/>
          <a:stretch>
            <a:fillRect/>
          </a:stretch>
        </p:blipFill>
        <p:spPr>
          <a:xfrm>
            <a:off x="0" y="1195350"/>
            <a:ext cx="9144000" cy="5862675"/>
          </a:xfrm>
          <a:prstGeom prst="rect">
            <a:avLst/>
          </a:prstGeom>
        </p:spPr>
      </p:pic>
      <p:pic>
        <p:nvPicPr>
          <p:cNvPr id="9" name="Picture 8" descr="A group of women wearing white dresses&#10;&#10;Description automatically generated with low confidence">
            <a:extLst>
              <a:ext uri="{FF2B5EF4-FFF2-40B4-BE49-F238E27FC236}">
                <a16:creationId xmlns:a16="http://schemas.microsoft.com/office/drawing/2014/main" id="{F7AA2B90-8FE1-0D46-A26A-6907FD92CEFA}"/>
              </a:ext>
            </a:extLst>
          </p:cNvPr>
          <p:cNvPicPr>
            <a:picLocks noChangeAspect="1"/>
          </p:cNvPicPr>
          <p:nvPr/>
        </p:nvPicPr>
        <p:blipFill>
          <a:blip r:embed="rId3"/>
          <a:stretch>
            <a:fillRect/>
          </a:stretch>
        </p:blipFill>
        <p:spPr>
          <a:xfrm>
            <a:off x="329643" y="4814470"/>
            <a:ext cx="2164948" cy="1696360"/>
          </a:xfrm>
          <a:prstGeom prst="rect">
            <a:avLst/>
          </a:prstGeom>
        </p:spPr>
      </p:pic>
      <p:pic>
        <p:nvPicPr>
          <p:cNvPr id="11" name="Picture 10" descr="A picture containing outdoor, person, ground, people&#10;&#10;Description automatically generated">
            <a:extLst>
              <a:ext uri="{FF2B5EF4-FFF2-40B4-BE49-F238E27FC236}">
                <a16:creationId xmlns:a16="http://schemas.microsoft.com/office/drawing/2014/main" id="{E165CB3E-AC22-2A48-A8D2-B0E498A402D4}"/>
              </a:ext>
            </a:extLst>
          </p:cNvPr>
          <p:cNvPicPr>
            <a:picLocks noChangeAspect="1"/>
          </p:cNvPicPr>
          <p:nvPr/>
        </p:nvPicPr>
        <p:blipFill>
          <a:blip r:embed="rId4"/>
          <a:stretch>
            <a:fillRect/>
          </a:stretch>
        </p:blipFill>
        <p:spPr>
          <a:xfrm>
            <a:off x="728368" y="2195840"/>
            <a:ext cx="2261491" cy="1673352"/>
          </a:xfrm>
          <a:prstGeom prst="rect">
            <a:avLst/>
          </a:prstGeom>
        </p:spPr>
      </p:pic>
      <p:pic>
        <p:nvPicPr>
          <p:cNvPr id="13" name="Picture 12" descr="A picture containing outdoor, tree, ground&#10;&#10;Description automatically generated">
            <a:extLst>
              <a:ext uri="{FF2B5EF4-FFF2-40B4-BE49-F238E27FC236}">
                <a16:creationId xmlns:a16="http://schemas.microsoft.com/office/drawing/2014/main" id="{5D15C779-0502-334B-8EAE-49ADEAD39B96}"/>
              </a:ext>
            </a:extLst>
          </p:cNvPr>
          <p:cNvPicPr>
            <a:picLocks noChangeAspect="1"/>
          </p:cNvPicPr>
          <p:nvPr/>
        </p:nvPicPr>
        <p:blipFill>
          <a:blip r:embed="rId5"/>
          <a:stretch>
            <a:fillRect/>
          </a:stretch>
        </p:blipFill>
        <p:spPr>
          <a:xfrm>
            <a:off x="3084213" y="4122068"/>
            <a:ext cx="1823388" cy="1696360"/>
          </a:xfrm>
          <a:prstGeom prst="rect">
            <a:avLst/>
          </a:prstGeom>
        </p:spPr>
      </p:pic>
      <p:pic>
        <p:nvPicPr>
          <p:cNvPr id="19" name="Picture 18" descr="A group of women posing for a picture&#10;&#10;Description automatically generated with low confidence">
            <a:extLst>
              <a:ext uri="{FF2B5EF4-FFF2-40B4-BE49-F238E27FC236}">
                <a16:creationId xmlns:a16="http://schemas.microsoft.com/office/drawing/2014/main" id="{39DEBEF1-82A5-9740-8A24-BB4EFEA00E9B}"/>
              </a:ext>
            </a:extLst>
          </p:cNvPr>
          <p:cNvPicPr>
            <a:picLocks noChangeAspect="1"/>
          </p:cNvPicPr>
          <p:nvPr/>
        </p:nvPicPr>
        <p:blipFill>
          <a:blip r:embed="rId6"/>
          <a:stretch>
            <a:fillRect/>
          </a:stretch>
        </p:blipFill>
        <p:spPr>
          <a:xfrm>
            <a:off x="4749244" y="2113115"/>
            <a:ext cx="1502415" cy="1835530"/>
          </a:xfrm>
          <a:prstGeom prst="rect">
            <a:avLst/>
          </a:prstGeom>
        </p:spPr>
      </p:pic>
      <p:sp>
        <p:nvSpPr>
          <p:cNvPr id="24" name="Oval Callout 23">
            <a:extLst>
              <a:ext uri="{FF2B5EF4-FFF2-40B4-BE49-F238E27FC236}">
                <a16:creationId xmlns:a16="http://schemas.microsoft.com/office/drawing/2014/main" id="{61429792-A959-554E-AF50-CA351114088C}"/>
              </a:ext>
            </a:extLst>
          </p:cNvPr>
          <p:cNvSpPr/>
          <p:nvPr/>
        </p:nvSpPr>
        <p:spPr>
          <a:xfrm>
            <a:off x="5657850" y="3629025"/>
            <a:ext cx="3486150" cy="2033625"/>
          </a:xfrm>
          <a:prstGeom prst="wedgeEllipseCallout">
            <a:avLst>
              <a:gd name="adj1" fmla="val -91341"/>
              <a:gd name="adj2" fmla="val 1045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a:solidFill>
                  <a:schemeClr val="tx1"/>
                </a:solidFill>
              </a:rPr>
              <a:t>"The sum of the square roots of any two sides of an isosceles triangle is equal to the square root of the remaining side."</a:t>
            </a:r>
            <a:endParaRPr lang="en-US">
              <a:solidFill>
                <a:schemeClr val="tx1"/>
              </a:solidFill>
            </a:endParaRPr>
          </a:p>
        </p:txBody>
      </p:sp>
      <p:sp>
        <p:nvSpPr>
          <p:cNvPr id="25" name="Rectangle 24">
            <a:extLst>
              <a:ext uri="{FF2B5EF4-FFF2-40B4-BE49-F238E27FC236}">
                <a16:creationId xmlns:a16="http://schemas.microsoft.com/office/drawing/2014/main" id="{18BA6364-0AE6-B848-B1D6-51DA4C201652}"/>
              </a:ext>
            </a:extLst>
          </p:cNvPr>
          <p:cNvSpPr/>
          <p:nvPr/>
        </p:nvSpPr>
        <p:spPr>
          <a:xfrm>
            <a:off x="-499872" y="-84654"/>
            <a:ext cx="9643872" cy="1696360"/>
          </a:xfrm>
          <a:prstGeom prst="rect">
            <a:avLst/>
          </a:prstGeom>
          <a:gradFill>
            <a:gsLst>
              <a:gs pos="0">
                <a:srgbClr val="004BAA"/>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A picture containing grass, day&#10;&#10;Description automatically generated">
            <a:extLst>
              <a:ext uri="{FF2B5EF4-FFF2-40B4-BE49-F238E27FC236}">
                <a16:creationId xmlns:a16="http://schemas.microsoft.com/office/drawing/2014/main" id="{904E9D82-93F1-3148-AE86-5BFAB5B155A6}"/>
              </a:ext>
            </a:extLst>
          </p:cNvPr>
          <p:cNvPicPr>
            <a:picLocks noChangeAspect="1"/>
          </p:cNvPicPr>
          <p:nvPr/>
        </p:nvPicPr>
        <p:blipFill>
          <a:blip r:embed="rId7"/>
          <a:stretch>
            <a:fillRect/>
          </a:stretch>
        </p:blipFill>
        <p:spPr>
          <a:xfrm>
            <a:off x="514350" y="-213776"/>
            <a:ext cx="5929313" cy="1835530"/>
          </a:xfrm>
          <a:prstGeom prst="rect">
            <a:avLst/>
          </a:prstGeom>
        </p:spPr>
      </p:pic>
    </p:spTree>
    <p:extLst>
      <p:ext uri="{BB962C8B-B14F-4D97-AF65-F5344CB8AC3E}">
        <p14:creationId xmlns:p14="http://schemas.microsoft.com/office/powerpoint/2010/main" val="280340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2"/>
            <a:ext cx="8229600" cy="1143000"/>
          </a:xfrm>
        </p:spPr>
        <p:txBody>
          <a:bodyPr/>
          <a:lstStyle/>
          <a:p>
            <a:r>
              <a:rPr lang="en-US" b="1" dirty="0">
                <a:solidFill>
                  <a:srgbClr val="000090"/>
                </a:solidFill>
              </a:rPr>
              <a:t>1. Selecting the Content</a:t>
            </a:r>
          </a:p>
        </p:txBody>
      </p:sp>
      <p:sp>
        <p:nvSpPr>
          <p:cNvPr id="3" name="Content Placeholder 2"/>
          <p:cNvSpPr>
            <a:spLocks noGrp="1"/>
          </p:cNvSpPr>
          <p:nvPr>
            <p:ph idx="1"/>
          </p:nvPr>
        </p:nvSpPr>
        <p:spPr>
          <a:xfrm>
            <a:off x="457200" y="965200"/>
            <a:ext cx="8680820" cy="5540384"/>
          </a:xfrm>
        </p:spPr>
        <p:txBody>
          <a:bodyPr>
            <a:normAutofit/>
          </a:bodyPr>
          <a:lstStyle/>
          <a:p>
            <a:r>
              <a:rPr lang="en-US" sz="3500" dirty="0"/>
              <a:t>Must contain a NEW COMPONENT</a:t>
            </a:r>
          </a:p>
          <a:p>
            <a:endParaRPr lang="en-US" sz="3500" dirty="0"/>
          </a:p>
          <a:p>
            <a:r>
              <a:rPr lang="en-US" sz="3500" dirty="0"/>
              <a:t>Certain topics lend themselves better to guided discovery than others.</a:t>
            </a:r>
          </a:p>
          <a:p>
            <a:pPr marL="0" indent="0">
              <a:buNone/>
            </a:pPr>
            <a:r>
              <a:rPr lang="en-US" sz="3500" dirty="0"/>
              <a:t> </a:t>
            </a:r>
          </a:p>
          <a:p>
            <a:r>
              <a:rPr lang="en-US" sz="3500" dirty="0"/>
              <a:t>Not a review sheet activity</a:t>
            </a:r>
          </a:p>
          <a:p>
            <a:pPr marL="0" indent="0">
              <a:buNone/>
            </a:pPr>
            <a:endParaRPr lang="en-US" sz="3500" dirty="0"/>
          </a:p>
          <a:p>
            <a:r>
              <a:rPr lang="en-US" sz="3500" dirty="0"/>
              <a:t>Recognize the difference between a guided discovery and a guided activity </a:t>
            </a:r>
          </a:p>
          <a:p>
            <a:pPr marL="0" indent="0">
              <a:buNone/>
            </a:pPr>
            <a:endParaRPr lang="en-US" dirty="0"/>
          </a:p>
        </p:txBody>
      </p:sp>
      <p:pic>
        <p:nvPicPr>
          <p:cNvPr id="5" name="Picture 4" descr="A picture containing kitchenware&#10;&#10;Description automatically generated">
            <a:extLst>
              <a:ext uri="{FF2B5EF4-FFF2-40B4-BE49-F238E27FC236}">
                <a16:creationId xmlns:a16="http://schemas.microsoft.com/office/drawing/2014/main" id="{89161892-1849-2643-90EF-FBFA7D6DB39A}"/>
              </a:ext>
            </a:extLst>
          </p:cNvPr>
          <p:cNvPicPr>
            <a:picLocks noChangeAspect="1"/>
          </p:cNvPicPr>
          <p:nvPr/>
        </p:nvPicPr>
        <p:blipFill>
          <a:blip r:embed="rId3"/>
          <a:stretch>
            <a:fillRect/>
          </a:stretch>
        </p:blipFill>
        <p:spPr>
          <a:xfrm>
            <a:off x="7956920" y="0"/>
            <a:ext cx="1181100" cy="1930400"/>
          </a:xfrm>
          <a:prstGeom prst="rect">
            <a:avLst/>
          </a:prstGeom>
        </p:spPr>
      </p:pic>
    </p:spTree>
    <p:extLst>
      <p:ext uri="{BB962C8B-B14F-4D97-AF65-F5344CB8AC3E}">
        <p14:creationId xmlns:p14="http://schemas.microsoft.com/office/powerpoint/2010/main" val="4970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28" y="19575"/>
            <a:ext cx="8229600" cy="1043703"/>
          </a:xfrm>
        </p:spPr>
        <p:txBody>
          <a:bodyPr>
            <a:normAutofit/>
          </a:bodyPr>
          <a:lstStyle/>
          <a:p>
            <a:r>
              <a:rPr lang="en-US" b="1" dirty="0">
                <a:solidFill>
                  <a:srgbClr val="000090"/>
                </a:solidFill>
              </a:rPr>
              <a:t>2. Identify the Entry Conditions</a:t>
            </a:r>
            <a:endParaRPr lang="en-US" dirty="0"/>
          </a:p>
        </p:txBody>
      </p:sp>
      <p:sp>
        <p:nvSpPr>
          <p:cNvPr id="3" name="Content Placeholder 2"/>
          <p:cNvSpPr>
            <a:spLocks noGrp="1"/>
          </p:cNvSpPr>
          <p:nvPr>
            <p:ph idx="1"/>
          </p:nvPr>
        </p:nvSpPr>
        <p:spPr>
          <a:xfrm>
            <a:off x="153931" y="1848375"/>
            <a:ext cx="8587627" cy="1930400"/>
          </a:xfrm>
        </p:spPr>
        <p:txBody>
          <a:bodyPr>
            <a:noAutofit/>
          </a:bodyPr>
          <a:lstStyle/>
          <a:p>
            <a:pPr marL="0" indent="0" algn="just">
              <a:buNone/>
            </a:pPr>
            <a:r>
              <a:rPr lang="en-US" sz="3600" dirty="0"/>
              <a:t>What do students need to know in order to be successful in your guided discovery lesson?</a:t>
            </a:r>
          </a:p>
          <a:p>
            <a:pPr marL="0" indent="0" algn="just">
              <a:buNone/>
            </a:pPr>
            <a:r>
              <a:rPr lang="en-US" sz="3600" dirty="0"/>
              <a:t>					</a:t>
            </a:r>
          </a:p>
        </p:txBody>
      </p:sp>
      <p:pic>
        <p:nvPicPr>
          <p:cNvPr id="4" name="Picture 3" descr="A picture containing kitchenware&#10;&#10;Description automatically generated">
            <a:extLst>
              <a:ext uri="{FF2B5EF4-FFF2-40B4-BE49-F238E27FC236}">
                <a16:creationId xmlns:a16="http://schemas.microsoft.com/office/drawing/2014/main" id="{846C0226-818B-6C4E-AA16-91974115CCCA}"/>
              </a:ext>
            </a:extLst>
          </p:cNvPr>
          <p:cNvPicPr>
            <a:picLocks noChangeAspect="1"/>
          </p:cNvPicPr>
          <p:nvPr/>
        </p:nvPicPr>
        <p:blipFill>
          <a:blip r:embed="rId3"/>
          <a:stretch>
            <a:fillRect/>
          </a:stretch>
        </p:blipFill>
        <p:spPr>
          <a:xfrm>
            <a:off x="7956920" y="0"/>
            <a:ext cx="1181100" cy="1930400"/>
          </a:xfrm>
          <a:prstGeom prst="rect">
            <a:avLst/>
          </a:prstGeom>
        </p:spPr>
      </p:pic>
      <p:sp>
        <p:nvSpPr>
          <p:cNvPr id="5" name="TextBox 4">
            <a:extLst>
              <a:ext uri="{FF2B5EF4-FFF2-40B4-BE49-F238E27FC236}">
                <a16:creationId xmlns:a16="http://schemas.microsoft.com/office/drawing/2014/main" id="{6434BCB9-ADAF-D14E-AC8E-2508F9519759}"/>
              </a:ext>
            </a:extLst>
          </p:cNvPr>
          <p:cNvSpPr txBox="1"/>
          <p:nvPr/>
        </p:nvSpPr>
        <p:spPr>
          <a:xfrm>
            <a:off x="524256" y="3778775"/>
            <a:ext cx="2828544" cy="461665"/>
          </a:xfrm>
          <a:prstGeom prst="rect">
            <a:avLst/>
          </a:prstGeom>
          <a:noFill/>
        </p:spPr>
        <p:txBody>
          <a:bodyPr wrap="square" rtlCol="0">
            <a:spAutoFit/>
          </a:bodyPr>
          <a:lstStyle/>
          <a:p>
            <a:pPr algn="just"/>
            <a:r>
              <a:rPr lang="en-US" sz="2400" b="1" dirty="0"/>
              <a:t>PREREQUISITES:  </a:t>
            </a:r>
          </a:p>
        </p:txBody>
      </p:sp>
      <p:sp>
        <p:nvSpPr>
          <p:cNvPr id="6" name="TextBox 5">
            <a:extLst>
              <a:ext uri="{FF2B5EF4-FFF2-40B4-BE49-F238E27FC236}">
                <a16:creationId xmlns:a16="http://schemas.microsoft.com/office/drawing/2014/main" id="{89FCDCBA-0170-464F-AD1A-86E46C2338AC}"/>
              </a:ext>
            </a:extLst>
          </p:cNvPr>
          <p:cNvSpPr txBox="1"/>
          <p:nvPr/>
        </p:nvSpPr>
        <p:spPr>
          <a:xfrm>
            <a:off x="1164336" y="4580127"/>
            <a:ext cx="1548384" cy="461665"/>
          </a:xfrm>
          <a:prstGeom prst="rect">
            <a:avLst/>
          </a:prstGeom>
          <a:noFill/>
        </p:spPr>
        <p:txBody>
          <a:bodyPr wrap="square" rtlCol="0">
            <a:spAutoFit/>
          </a:bodyPr>
          <a:lstStyle/>
          <a:p>
            <a:r>
              <a:rPr lang="en-US" sz="2400" b="1" dirty="0">
                <a:solidFill>
                  <a:srgbClr val="7030A0"/>
                </a:solidFill>
              </a:rPr>
              <a:t>arithmetic</a:t>
            </a:r>
          </a:p>
        </p:txBody>
      </p:sp>
      <p:sp>
        <p:nvSpPr>
          <p:cNvPr id="7" name="TextBox 6">
            <a:extLst>
              <a:ext uri="{FF2B5EF4-FFF2-40B4-BE49-F238E27FC236}">
                <a16:creationId xmlns:a16="http://schemas.microsoft.com/office/drawing/2014/main" id="{B994E929-0640-D741-A0BD-3F8B92759D3D}"/>
              </a:ext>
            </a:extLst>
          </p:cNvPr>
          <p:cNvSpPr txBox="1"/>
          <p:nvPr/>
        </p:nvSpPr>
        <p:spPr>
          <a:xfrm>
            <a:off x="3553968" y="4580128"/>
            <a:ext cx="1548384" cy="461665"/>
          </a:xfrm>
          <a:prstGeom prst="rect">
            <a:avLst/>
          </a:prstGeom>
          <a:noFill/>
        </p:spPr>
        <p:txBody>
          <a:bodyPr wrap="square" rtlCol="0">
            <a:spAutoFit/>
          </a:bodyPr>
          <a:lstStyle/>
          <a:p>
            <a:r>
              <a:rPr lang="en-US" sz="2400" b="1" dirty="0">
                <a:solidFill>
                  <a:srgbClr val="7030A0"/>
                </a:solidFill>
              </a:rPr>
              <a:t>algebraic</a:t>
            </a:r>
          </a:p>
        </p:txBody>
      </p:sp>
      <p:sp>
        <p:nvSpPr>
          <p:cNvPr id="8" name="TextBox 7">
            <a:extLst>
              <a:ext uri="{FF2B5EF4-FFF2-40B4-BE49-F238E27FC236}">
                <a16:creationId xmlns:a16="http://schemas.microsoft.com/office/drawing/2014/main" id="{A66CDDF1-A973-F54A-A472-9452F8997DC4}"/>
              </a:ext>
            </a:extLst>
          </p:cNvPr>
          <p:cNvSpPr txBox="1"/>
          <p:nvPr/>
        </p:nvSpPr>
        <p:spPr>
          <a:xfrm>
            <a:off x="5852160" y="4563872"/>
            <a:ext cx="1694688" cy="461665"/>
          </a:xfrm>
          <a:prstGeom prst="rect">
            <a:avLst/>
          </a:prstGeom>
          <a:noFill/>
        </p:spPr>
        <p:txBody>
          <a:bodyPr wrap="square" rtlCol="0">
            <a:spAutoFit/>
          </a:bodyPr>
          <a:lstStyle/>
          <a:p>
            <a:r>
              <a:rPr lang="en-US" sz="2400" b="1" dirty="0">
                <a:solidFill>
                  <a:srgbClr val="7030A0"/>
                </a:solidFill>
              </a:rPr>
              <a:t>algorithmic</a:t>
            </a:r>
          </a:p>
        </p:txBody>
      </p:sp>
      <p:sp>
        <p:nvSpPr>
          <p:cNvPr id="9" name="TextBox 8">
            <a:extLst>
              <a:ext uri="{FF2B5EF4-FFF2-40B4-BE49-F238E27FC236}">
                <a16:creationId xmlns:a16="http://schemas.microsoft.com/office/drawing/2014/main" id="{12301A42-6AB1-B949-85CE-32DEE0C3D083}"/>
              </a:ext>
            </a:extLst>
          </p:cNvPr>
          <p:cNvSpPr txBox="1"/>
          <p:nvPr/>
        </p:nvSpPr>
        <p:spPr>
          <a:xfrm>
            <a:off x="1164336" y="5420488"/>
            <a:ext cx="1548384" cy="461665"/>
          </a:xfrm>
          <a:prstGeom prst="rect">
            <a:avLst/>
          </a:prstGeom>
          <a:noFill/>
        </p:spPr>
        <p:txBody>
          <a:bodyPr wrap="square" rtlCol="0">
            <a:spAutoFit/>
          </a:bodyPr>
          <a:lstStyle/>
          <a:p>
            <a:r>
              <a:rPr lang="en-US" sz="2400" b="1" dirty="0">
                <a:solidFill>
                  <a:srgbClr val="7030A0"/>
                </a:solidFill>
              </a:rPr>
              <a:t>geometric</a:t>
            </a:r>
          </a:p>
        </p:txBody>
      </p:sp>
      <p:sp>
        <p:nvSpPr>
          <p:cNvPr id="10" name="TextBox 9">
            <a:extLst>
              <a:ext uri="{FF2B5EF4-FFF2-40B4-BE49-F238E27FC236}">
                <a16:creationId xmlns:a16="http://schemas.microsoft.com/office/drawing/2014/main" id="{73F3ABA7-A319-CE4C-9B5E-099FA25C49AB}"/>
              </a:ext>
            </a:extLst>
          </p:cNvPr>
          <p:cNvSpPr txBox="1"/>
          <p:nvPr/>
        </p:nvSpPr>
        <p:spPr>
          <a:xfrm>
            <a:off x="3553968" y="5396317"/>
            <a:ext cx="1548384" cy="461665"/>
          </a:xfrm>
          <a:prstGeom prst="rect">
            <a:avLst/>
          </a:prstGeom>
          <a:noFill/>
        </p:spPr>
        <p:txBody>
          <a:bodyPr wrap="square" rtlCol="0">
            <a:spAutoFit/>
          </a:bodyPr>
          <a:lstStyle/>
          <a:p>
            <a:r>
              <a:rPr lang="en-US" sz="2400" b="1" dirty="0">
                <a:solidFill>
                  <a:srgbClr val="7030A0"/>
                </a:solidFill>
              </a:rPr>
              <a:t>graphical</a:t>
            </a:r>
          </a:p>
        </p:txBody>
      </p:sp>
      <p:sp>
        <p:nvSpPr>
          <p:cNvPr id="11" name="TextBox 10">
            <a:extLst>
              <a:ext uri="{FF2B5EF4-FFF2-40B4-BE49-F238E27FC236}">
                <a16:creationId xmlns:a16="http://schemas.microsoft.com/office/drawing/2014/main" id="{55F9CE75-AFF5-AE44-BD8B-6CAB9FAE7E5E}"/>
              </a:ext>
            </a:extLst>
          </p:cNvPr>
          <p:cNvSpPr txBox="1"/>
          <p:nvPr/>
        </p:nvSpPr>
        <p:spPr>
          <a:xfrm>
            <a:off x="5870448" y="5350557"/>
            <a:ext cx="1548384" cy="461665"/>
          </a:xfrm>
          <a:prstGeom prst="rect">
            <a:avLst/>
          </a:prstGeom>
          <a:noFill/>
        </p:spPr>
        <p:txBody>
          <a:bodyPr wrap="square" rtlCol="0">
            <a:spAutoFit/>
          </a:bodyPr>
          <a:lstStyle/>
          <a:p>
            <a:r>
              <a:rPr lang="en-US" sz="2400" b="1" dirty="0">
                <a:solidFill>
                  <a:srgbClr val="7030A0"/>
                </a:solidFill>
              </a:rPr>
              <a:t>symbolic</a:t>
            </a:r>
          </a:p>
        </p:txBody>
      </p:sp>
      <p:sp>
        <p:nvSpPr>
          <p:cNvPr id="12" name="TextBox 11">
            <a:extLst>
              <a:ext uri="{FF2B5EF4-FFF2-40B4-BE49-F238E27FC236}">
                <a16:creationId xmlns:a16="http://schemas.microsoft.com/office/drawing/2014/main" id="{3E4CDFE3-C5D3-764C-8FAD-6A4E780B9FD7}"/>
              </a:ext>
            </a:extLst>
          </p:cNvPr>
          <p:cNvSpPr txBox="1"/>
          <p:nvPr/>
        </p:nvSpPr>
        <p:spPr>
          <a:xfrm>
            <a:off x="3352800" y="6209104"/>
            <a:ext cx="2048256" cy="461665"/>
          </a:xfrm>
          <a:prstGeom prst="rect">
            <a:avLst/>
          </a:prstGeom>
          <a:noFill/>
        </p:spPr>
        <p:txBody>
          <a:bodyPr wrap="square" rtlCol="0">
            <a:spAutoFit/>
          </a:bodyPr>
          <a:lstStyle/>
          <a:p>
            <a:r>
              <a:rPr lang="en-US" sz="2400" b="1" dirty="0">
                <a:solidFill>
                  <a:srgbClr val="7030A0"/>
                </a:solidFill>
              </a:rPr>
              <a:t>technological</a:t>
            </a:r>
          </a:p>
        </p:txBody>
      </p:sp>
    </p:spTree>
    <p:extLst>
      <p:ext uri="{BB962C8B-B14F-4D97-AF65-F5344CB8AC3E}">
        <p14:creationId xmlns:p14="http://schemas.microsoft.com/office/powerpoint/2010/main" val="90866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680" y="172208"/>
            <a:ext cx="8229600" cy="1143000"/>
          </a:xfrm>
        </p:spPr>
        <p:txBody>
          <a:bodyPr>
            <a:normAutofit/>
          </a:bodyPr>
          <a:lstStyle/>
          <a:p>
            <a:r>
              <a:rPr lang="en-US" b="1" dirty="0">
                <a:solidFill>
                  <a:srgbClr val="000090"/>
                </a:solidFill>
              </a:rPr>
              <a:t>3. Handling the Objective</a:t>
            </a:r>
          </a:p>
        </p:txBody>
      </p:sp>
      <p:pic>
        <p:nvPicPr>
          <p:cNvPr id="4" name="Picture 3" descr="A picture containing kitchenware&#10;&#10;Description automatically generated">
            <a:extLst>
              <a:ext uri="{FF2B5EF4-FFF2-40B4-BE49-F238E27FC236}">
                <a16:creationId xmlns:a16="http://schemas.microsoft.com/office/drawing/2014/main" id="{DE5796AE-DC11-AC4B-8AC9-B267B6005FEB}"/>
              </a:ext>
            </a:extLst>
          </p:cNvPr>
          <p:cNvPicPr>
            <a:picLocks noChangeAspect="1"/>
          </p:cNvPicPr>
          <p:nvPr/>
        </p:nvPicPr>
        <p:blipFill>
          <a:blip r:embed="rId3"/>
          <a:stretch>
            <a:fillRect/>
          </a:stretch>
        </p:blipFill>
        <p:spPr>
          <a:xfrm>
            <a:off x="7956920" y="0"/>
            <a:ext cx="1181100" cy="1930400"/>
          </a:xfrm>
          <a:prstGeom prst="rect">
            <a:avLst/>
          </a:prstGeom>
        </p:spPr>
      </p:pic>
      <p:sp>
        <p:nvSpPr>
          <p:cNvPr id="6" name="TextBox 5">
            <a:extLst>
              <a:ext uri="{FF2B5EF4-FFF2-40B4-BE49-F238E27FC236}">
                <a16:creationId xmlns:a16="http://schemas.microsoft.com/office/drawing/2014/main" id="{3E3FD9F0-01F0-6757-56D3-2170F47060BF}"/>
              </a:ext>
            </a:extLst>
          </p:cNvPr>
          <p:cNvSpPr txBox="1"/>
          <p:nvPr/>
        </p:nvSpPr>
        <p:spPr>
          <a:xfrm>
            <a:off x="96981" y="1929426"/>
            <a:ext cx="8950037" cy="3785652"/>
          </a:xfrm>
          <a:prstGeom prst="rect">
            <a:avLst/>
          </a:prstGeom>
          <a:noFill/>
        </p:spPr>
        <p:txBody>
          <a:bodyPr wrap="square">
            <a:spAutoFit/>
          </a:bodyPr>
          <a:lstStyle/>
          <a:p>
            <a:pPr marL="457200" indent="-457200">
              <a:buFont typeface="Arial" panose="020B0604020202020204" pitchFamily="34" charset="0"/>
              <a:buChar char="•"/>
            </a:pPr>
            <a:r>
              <a:rPr lang="en-US" sz="3200" dirty="0"/>
              <a:t>The objective can be explicitly stated as long as it doesn’t reveal the Aha! Component.</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Remember, there is no danger in being too clear.</a:t>
            </a:r>
            <a:r>
              <a:rPr lang="en-US" sz="4800" dirty="0"/>
              <a:t> </a:t>
            </a:r>
            <a:r>
              <a:rPr lang="en-US" sz="3200" dirty="0"/>
              <a:t>Just make sure that you don’t spoil the discovery part at the beginning of the activity.</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3489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 y="0"/>
            <a:ext cx="8229600" cy="1143000"/>
          </a:xfrm>
        </p:spPr>
        <p:txBody>
          <a:bodyPr>
            <a:normAutofit/>
          </a:bodyPr>
          <a:lstStyle/>
          <a:p>
            <a:r>
              <a:rPr lang="en-US" b="1" dirty="0">
                <a:solidFill>
                  <a:srgbClr val="000090"/>
                </a:solidFill>
              </a:rPr>
              <a:t>4. Outline the Key Gradual Steps</a:t>
            </a:r>
          </a:p>
        </p:txBody>
      </p:sp>
      <p:sp>
        <p:nvSpPr>
          <p:cNvPr id="3" name="Content Placeholder 2"/>
          <p:cNvSpPr>
            <a:spLocks noGrp="1"/>
          </p:cNvSpPr>
          <p:nvPr>
            <p:ph idx="1"/>
          </p:nvPr>
        </p:nvSpPr>
        <p:spPr>
          <a:xfrm>
            <a:off x="400326" y="965200"/>
            <a:ext cx="8593838" cy="5392584"/>
          </a:xfrm>
        </p:spPr>
        <p:txBody>
          <a:bodyPr>
            <a:normAutofit/>
          </a:bodyPr>
          <a:lstStyle/>
          <a:p>
            <a:r>
              <a:rPr lang="en-US" sz="3200" dirty="0"/>
              <a:t>Start with the familiar related material.</a:t>
            </a:r>
          </a:p>
          <a:p>
            <a:pPr marL="0" indent="0">
              <a:buNone/>
            </a:pPr>
            <a:endParaRPr lang="en-US" sz="3200" dirty="0"/>
          </a:p>
          <a:p>
            <a:r>
              <a:rPr lang="en-US" sz="3200" dirty="0"/>
              <a:t>Dissect the topic into sequential, component parts. </a:t>
            </a:r>
          </a:p>
          <a:p>
            <a:pPr marL="0" indent="0">
              <a:buNone/>
            </a:pPr>
            <a:endParaRPr lang="en-US" dirty="0"/>
          </a:p>
          <a:p>
            <a:r>
              <a:rPr lang="en-US" dirty="0"/>
              <a:t>Make a schematic outline for yourself of the basic structure of the lesson. This schematic will help in the step-by-step writing process.</a:t>
            </a:r>
          </a:p>
          <a:p>
            <a:endParaRPr lang="en-US" dirty="0"/>
          </a:p>
        </p:txBody>
      </p:sp>
      <p:pic>
        <p:nvPicPr>
          <p:cNvPr id="4" name="Picture 3" descr="A picture containing kitchenware&#10;&#10;Description automatically generated">
            <a:extLst>
              <a:ext uri="{FF2B5EF4-FFF2-40B4-BE49-F238E27FC236}">
                <a16:creationId xmlns:a16="http://schemas.microsoft.com/office/drawing/2014/main" id="{B0527C3B-C741-3B4C-89C1-C534FE54B84D}"/>
              </a:ext>
            </a:extLst>
          </p:cNvPr>
          <p:cNvPicPr>
            <a:picLocks noChangeAspect="1"/>
          </p:cNvPicPr>
          <p:nvPr/>
        </p:nvPicPr>
        <p:blipFill>
          <a:blip r:embed="rId3"/>
          <a:stretch>
            <a:fillRect/>
          </a:stretch>
        </p:blipFill>
        <p:spPr>
          <a:xfrm>
            <a:off x="7956920" y="0"/>
            <a:ext cx="1181100" cy="1930400"/>
          </a:xfrm>
          <a:prstGeom prst="rect">
            <a:avLst/>
          </a:prstGeom>
        </p:spPr>
      </p:pic>
    </p:spTree>
    <p:extLst>
      <p:ext uri="{BB962C8B-B14F-4D97-AF65-F5344CB8AC3E}">
        <p14:creationId xmlns:p14="http://schemas.microsoft.com/office/powerpoint/2010/main" val="3489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ADC52D-150D-2E4A-AACA-D6654EFCCD48}"/>
              </a:ext>
            </a:extLst>
          </p:cNvPr>
          <p:cNvSpPr txBox="1"/>
          <p:nvPr/>
        </p:nvSpPr>
        <p:spPr>
          <a:xfrm>
            <a:off x="1865928" y="116427"/>
            <a:ext cx="5069102" cy="369332"/>
          </a:xfrm>
          <a:prstGeom prst="rect">
            <a:avLst/>
          </a:prstGeom>
          <a:noFill/>
          <a:ln w="41275">
            <a:solidFill>
              <a:schemeClr val="tx1"/>
            </a:solidFill>
          </a:ln>
        </p:spPr>
        <p:txBody>
          <a:bodyPr wrap="square" rtlCol="0">
            <a:spAutoFit/>
          </a:bodyPr>
          <a:lstStyle/>
          <a:p>
            <a:r>
              <a:rPr lang="en-US" b="1" dirty="0"/>
              <a:t>Access understanding of the Pythagorean Theorem</a:t>
            </a:r>
          </a:p>
        </p:txBody>
      </p:sp>
      <p:sp>
        <p:nvSpPr>
          <p:cNvPr id="8" name="TextBox 7">
            <a:extLst>
              <a:ext uri="{FF2B5EF4-FFF2-40B4-BE49-F238E27FC236}">
                <a16:creationId xmlns:a16="http://schemas.microsoft.com/office/drawing/2014/main" id="{C5CBCF48-C586-ED46-BE7E-04ED7952C1AD}"/>
              </a:ext>
            </a:extLst>
          </p:cNvPr>
          <p:cNvSpPr txBox="1"/>
          <p:nvPr/>
        </p:nvSpPr>
        <p:spPr>
          <a:xfrm>
            <a:off x="1899167" y="849425"/>
            <a:ext cx="4950368" cy="369332"/>
          </a:xfrm>
          <a:prstGeom prst="rect">
            <a:avLst/>
          </a:prstGeom>
          <a:noFill/>
          <a:ln w="41275">
            <a:solidFill>
              <a:schemeClr val="tx1"/>
            </a:solidFill>
          </a:ln>
        </p:spPr>
        <p:txBody>
          <a:bodyPr wrap="square" rtlCol="0">
            <a:spAutoFit/>
          </a:bodyPr>
          <a:lstStyle/>
          <a:p>
            <a:r>
              <a:rPr lang="en-US" b="1" dirty="0"/>
              <a:t>Access understanding of the Fibonacci  Sequence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84968B4-6248-2947-9342-388356C86EC5}"/>
                  </a:ext>
                </a:extLst>
              </p:cNvPr>
              <p:cNvSpPr txBox="1"/>
              <p:nvPr/>
            </p:nvSpPr>
            <p:spPr>
              <a:xfrm>
                <a:off x="1609189" y="1593857"/>
                <a:ext cx="5734673" cy="384721"/>
              </a:xfrm>
              <a:prstGeom prst="rect">
                <a:avLst/>
              </a:prstGeom>
              <a:noFill/>
              <a:ln w="41275">
                <a:solidFill>
                  <a:schemeClr val="tx1"/>
                </a:solidFill>
              </a:ln>
            </p:spPr>
            <p:txBody>
              <a:bodyPr wrap="square" rtlCol="0">
                <a:spAutoFit/>
              </a:bodyPr>
              <a:lstStyle/>
              <a:p>
                <a:r>
                  <a:rPr lang="en-US" sz="1900" b="1" dirty="0"/>
                  <a:t>      Use 1,1,2,3        </a:t>
                </a:r>
                <a:r>
                  <a:rPr lang="en-US" b="1" dirty="0"/>
                  <a:t>x=(1</a:t>
                </a:r>
                <a14:m>
                  <m:oMath xmlns:m="http://schemas.openxmlformats.org/officeDocument/2006/math">
                    <m:r>
                      <a:rPr lang="en-US" b="1" i="1" dirty="0">
                        <a:latin typeface="Cambria Math" panose="02040503050406030204" pitchFamily="18" charset="0"/>
                        <a:ea typeface="Cambria Math" panose="02040503050406030204" pitchFamily="18" charset="0"/>
                      </a:rPr>
                      <m:t>∙</m:t>
                    </m:r>
                    <m:r>
                      <a:rPr lang="en-US" b="1" i="1" dirty="0">
                        <a:latin typeface="Cambria Math" panose="02040503050406030204" pitchFamily="18" charset="0"/>
                        <a:ea typeface="Cambria Math" panose="02040503050406030204" pitchFamily="18" charset="0"/>
                      </a:rPr>
                      <m:t>𝟑</m:t>
                    </m:r>
                    <m:r>
                      <a:rPr lang="en-US" b="1" i="1" dirty="0">
                        <a:latin typeface="Cambria Math" panose="02040503050406030204" pitchFamily="18" charset="0"/>
                        <a:ea typeface="Cambria Math" panose="02040503050406030204" pitchFamily="18" charset="0"/>
                      </a:rPr>
                      <m:t>)    </m:t>
                    </m:r>
                    <m:r>
                      <a:rPr lang="en-US" b="1" i="1" dirty="0">
                        <a:latin typeface="Cambria Math" panose="02040503050406030204" pitchFamily="18" charset="0"/>
                        <a:ea typeface="Cambria Math" panose="02040503050406030204" pitchFamily="18" charset="0"/>
                      </a:rPr>
                      <m:t>𝒚</m:t>
                    </m:r>
                    <m:r>
                      <a:rPr lang="en-US" b="1" i="1" dirty="0">
                        <a:latin typeface="Cambria Math" panose="02040503050406030204" pitchFamily="18" charset="0"/>
                        <a:ea typeface="Cambria Math" panose="02040503050406030204" pitchFamily="18" charset="0"/>
                      </a:rPr>
                      <m:t>=</m:t>
                    </m:r>
                    <m:r>
                      <a:rPr lang="en-US" b="1" i="1" dirty="0">
                        <a:latin typeface="Cambria Math" panose="02040503050406030204" pitchFamily="18" charset="0"/>
                        <a:ea typeface="Cambria Math" panose="02040503050406030204" pitchFamily="18" charset="0"/>
                      </a:rPr>
                      <m:t>𝟐</m:t>
                    </m:r>
                    <m:r>
                      <a:rPr lang="en-US" b="1" i="1" dirty="0">
                        <a:latin typeface="Cambria Math" panose="02040503050406030204" pitchFamily="18" charset="0"/>
                        <a:ea typeface="Cambria Math" panose="02040503050406030204" pitchFamily="18" charset="0"/>
                      </a:rPr>
                      <m:t>(</m:t>
                    </m:r>
                    <m:r>
                      <a:rPr lang="en-US" b="1" i="1" dirty="0">
                        <a:latin typeface="Cambria Math" panose="02040503050406030204" pitchFamily="18" charset="0"/>
                        <a:ea typeface="Cambria Math" panose="02040503050406030204" pitchFamily="18" charset="0"/>
                      </a:rPr>
                      <m:t>𝟏</m:t>
                    </m:r>
                    <m:r>
                      <a:rPr lang="en-US" b="1" i="1" dirty="0">
                        <a:latin typeface="Cambria Math" panose="02040503050406030204" pitchFamily="18" charset="0"/>
                        <a:ea typeface="Cambria Math" panose="02040503050406030204" pitchFamily="18" charset="0"/>
                      </a:rPr>
                      <m:t>∙</m:t>
                    </m:r>
                    <m:r>
                      <a:rPr lang="en-US" b="1" i="1" dirty="0">
                        <a:latin typeface="Cambria Math" panose="02040503050406030204" pitchFamily="18" charset="0"/>
                        <a:ea typeface="Cambria Math" panose="02040503050406030204" pitchFamily="18" charset="0"/>
                      </a:rPr>
                      <m:t>𝟐</m:t>
                    </m:r>
                    <m:r>
                      <a:rPr lang="en-US" b="1" i="1" dirty="0">
                        <a:latin typeface="Cambria Math" panose="02040503050406030204" pitchFamily="18" charset="0"/>
                        <a:ea typeface="Cambria Math" panose="02040503050406030204" pitchFamily="18" charset="0"/>
                      </a:rPr>
                      <m:t>)     </m:t>
                    </m:r>
                    <m:r>
                      <a:rPr lang="en-US" b="1" i="1" dirty="0">
                        <a:latin typeface="Cambria Math" panose="02040503050406030204" pitchFamily="18" charset="0"/>
                        <a:ea typeface="Cambria Math" panose="02040503050406030204" pitchFamily="18" charset="0"/>
                      </a:rPr>
                      <m:t>𝒛</m:t>
                    </m:r>
                    <m:r>
                      <a:rPr lang="en-US" b="1" i="1" dirty="0">
                        <a:latin typeface="Cambria Math" panose="02040503050406030204" pitchFamily="18" charset="0"/>
                        <a:ea typeface="Cambria Math" panose="02040503050406030204" pitchFamily="18" charset="0"/>
                      </a:rPr>
                      <m:t>= </m:t>
                    </m:r>
                    <m:sSup>
                      <m:sSupPr>
                        <m:ctrlPr>
                          <a:rPr lang="en-US" b="1" i="1" dirty="0">
                            <a:latin typeface="Cambria Math" panose="02040503050406030204" pitchFamily="18" charset="0"/>
                            <a:ea typeface="Cambria Math" panose="02040503050406030204" pitchFamily="18" charset="0"/>
                          </a:rPr>
                        </m:ctrlPr>
                      </m:sSupPr>
                      <m:e>
                        <m:r>
                          <a:rPr lang="en-US" b="1" i="1" dirty="0">
                            <a:latin typeface="Cambria Math" panose="02040503050406030204" pitchFamily="18" charset="0"/>
                            <a:ea typeface="Cambria Math" panose="02040503050406030204" pitchFamily="18" charset="0"/>
                          </a:rPr>
                          <m:t>𝟏</m:t>
                        </m:r>
                      </m:e>
                      <m:sup>
                        <m:r>
                          <a:rPr lang="en-US" b="1" i="1" dirty="0">
                            <a:latin typeface="Cambria Math" panose="02040503050406030204" pitchFamily="18" charset="0"/>
                            <a:ea typeface="Cambria Math" panose="02040503050406030204" pitchFamily="18" charset="0"/>
                          </a:rPr>
                          <m:t>𝟐</m:t>
                        </m:r>
                      </m:sup>
                    </m:sSup>
                    <m:r>
                      <a:rPr lang="en-US" b="1" i="0" dirty="0">
                        <a:latin typeface="Cambria Math" panose="02040503050406030204" pitchFamily="18" charset="0"/>
                        <a:ea typeface="Cambria Math" panose="02040503050406030204" pitchFamily="18" charset="0"/>
                      </a:rPr>
                      <m:t>+</m:t>
                    </m:r>
                    <m:sSup>
                      <m:sSupPr>
                        <m:ctrlPr>
                          <a:rPr lang="en-US" b="1" i="1" dirty="0">
                            <a:latin typeface="Cambria Math" panose="02040503050406030204" pitchFamily="18" charset="0"/>
                            <a:ea typeface="Cambria Math" panose="02040503050406030204" pitchFamily="18" charset="0"/>
                          </a:rPr>
                        </m:ctrlPr>
                      </m:sSupPr>
                      <m:e>
                        <m:r>
                          <a:rPr lang="en-US" b="1" i="1" dirty="0">
                            <a:latin typeface="Cambria Math" panose="02040503050406030204" pitchFamily="18" charset="0"/>
                            <a:ea typeface="Cambria Math" panose="02040503050406030204" pitchFamily="18" charset="0"/>
                          </a:rPr>
                          <m:t>𝟐</m:t>
                        </m:r>
                      </m:e>
                      <m:sup>
                        <m:r>
                          <a:rPr lang="en-US" b="1" i="1" dirty="0">
                            <a:latin typeface="Cambria Math" panose="02040503050406030204" pitchFamily="18" charset="0"/>
                            <a:ea typeface="Cambria Math" panose="02040503050406030204" pitchFamily="18" charset="0"/>
                          </a:rPr>
                          <m:t>𝟐</m:t>
                        </m:r>
                      </m:sup>
                    </m:sSup>
                  </m:oMath>
                </a14:m>
                <a:r>
                  <a:rPr lang="en-US" b="1" dirty="0"/>
                  <a:t>   </a:t>
                </a:r>
              </a:p>
            </p:txBody>
          </p:sp>
        </mc:Choice>
        <mc:Fallback xmlns="">
          <p:sp>
            <p:nvSpPr>
              <p:cNvPr id="9" name="TextBox 8">
                <a:extLst>
                  <a:ext uri="{FF2B5EF4-FFF2-40B4-BE49-F238E27FC236}">
                    <a16:creationId xmlns:a16="http://schemas.microsoft.com/office/drawing/2014/main" id="{984968B4-6248-2947-9342-388356C86EC5}"/>
                  </a:ext>
                </a:extLst>
              </p:cNvPr>
              <p:cNvSpPr txBox="1">
                <a:spLocks noRot="1" noChangeAspect="1" noMove="1" noResize="1" noEditPoints="1" noAdjustHandles="1" noChangeArrowheads="1" noChangeShapeType="1" noTextEdit="1"/>
              </p:cNvSpPr>
              <p:nvPr/>
            </p:nvSpPr>
            <p:spPr>
              <a:xfrm>
                <a:off x="1609189" y="1593857"/>
                <a:ext cx="5734673" cy="384721"/>
              </a:xfrm>
              <a:prstGeom prst="rect">
                <a:avLst/>
              </a:prstGeom>
              <a:blipFill>
                <a:blip r:embed="rId2"/>
                <a:stretch>
                  <a:fillRect t="-2857" b="-17143"/>
                </a:stretch>
              </a:blipFill>
              <a:ln w="41275">
                <a:solidFill>
                  <a:schemeClr val="tx1"/>
                </a:solid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813DB782-0019-B54E-B897-49862C3C9C9F}"/>
              </a:ext>
            </a:extLst>
          </p:cNvPr>
          <p:cNvSpPr txBox="1"/>
          <p:nvPr/>
        </p:nvSpPr>
        <p:spPr>
          <a:xfrm>
            <a:off x="1519428" y="3384703"/>
            <a:ext cx="6022848" cy="369332"/>
          </a:xfrm>
          <a:prstGeom prst="rect">
            <a:avLst/>
          </a:prstGeom>
          <a:noFill/>
          <a:ln w="41275">
            <a:solidFill>
              <a:schemeClr val="tx1"/>
            </a:solidFill>
          </a:ln>
        </p:spPr>
        <p:txBody>
          <a:bodyPr wrap="square" rtlCol="0">
            <a:spAutoFit/>
          </a:bodyPr>
          <a:lstStyle/>
          <a:p>
            <a:r>
              <a:rPr lang="en-US" b="1" dirty="0"/>
              <a:t>                         Repeat above for 1,  2,  3,   5.</a:t>
            </a:r>
          </a:p>
        </p:txBody>
      </p:sp>
      <p:sp>
        <p:nvSpPr>
          <p:cNvPr id="11" name="TextBox 10">
            <a:extLst>
              <a:ext uri="{FF2B5EF4-FFF2-40B4-BE49-F238E27FC236}">
                <a16:creationId xmlns:a16="http://schemas.microsoft.com/office/drawing/2014/main" id="{F7FAD28F-F5B9-6746-9452-F6CC2DDAB2FC}"/>
              </a:ext>
            </a:extLst>
          </p:cNvPr>
          <p:cNvSpPr txBox="1"/>
          <p:nvPr/>
        </p:nvSpPr>
        <p:spPr>
          <a:xfrm>
            <a:off x="1483943" y="2383617"/>
            <a:ext cx="5985163" cy="646331"/>
          </a:xfrm>
          <a:prstGeom prst="rect">
            <a:avLst/>
          </a:prstGeom>
          <a:noFill/>
          <a:ln w="41275">
            <a:solidFill>
              <a:schemeClr val="tx1"/>
            </a:solidFill>
          </a:ln>
        </p:spPr>
        <p:txBody>
          <a:bodyPr wrap="square" rtlCol="0">
            <a:spAutoFit/>
          </a:bodyPr>
          <a:lstStyle/>
          <a:p>
            <a:r>
              <a:rPr lang="en-US" b="1" dirty="0"/>
              <a:t>Show that x, y, z satisfy the Pythagorean relationship and form a Pythagorean triple. </a:t>
            </a:r>
          </a:p>
        </p:txBody>
      </p:sp>
      <p:sp>
        <p:nvSpPr>
          <p:cNvPr id="12" name="TextBox 11">
            <a:extLst>
              <a:ext uri="{FF2B5EF4-FFF2-40B4-BE49-F238E27FC236}">
                <a16:creationId xmlns:a16="http://schemas.microsoft.com/office/drawing/2014/main" id="{0846CC63-C4B8-864F-A9FC-8CDC8FE794ED}"/>
              </a:ext>
            </a:extLst>
          </p:cNvPr>
          <p:cNvSpPr txBox="1"/>
          <p:nvPr/>
        </p:nvSpPr>
        <p:spPr>
          <a:xfrm>
            <a:off x="1475022" y="4123249"/>
            <a:ext cx="6232883" cy="646331"/>
          </a:xfrm>
          <a:prstGeom prst="rect">
            <a:avLst/>
          </a:prstGeom>
          <a:noFill/>
          <a:ln w="41275">
            <a:solidFill>
              <a:schemeClr val="tx1"/>
            </a:solidFill>
          </a:ln>
        </p:spPr>
        <p:txBody>
          <a:bodyPr wrap="square" rtlCol="0">
            <a:spAutoFit/>
          </a:bodyPr>
          <a:lstStyle/>
          <a:p>
            <a:r>
              <a:rPr lang="en-US" b="1" dirty="0"/>
              <a:t>Develop an algebraic representation of the Fibonacci Sequence:</a:t>
            </a:r>
          </a:p>
          <a:p>
            <a:r>
              <a:rPr lang="en-US" b="1" dirty="0"/>
              <a:t>                                     a,  b,  a + b,  a + 2b.</a:t>
            </a:r>
          </a:p>
        </p:txBody>
      </p:sp>
      <p:sp>
        <p:nvSpPr>
          <p:cNvPr id="13" name="TextBox 12">
            <a:extLst>
              <a:ext uri="{FF2B5EF4-FFF2-40B4-BE49-F238E27FC236}">
                <a16:creationId xmlns:a16="http://schemas.microsoft.com/office/drawing/2014/main" id="{AD6144C5-030A-B54D-BC58-A9A3815BBBCC}"/>
              </a:ext>
            </a:extLst>
          </p:cNvPr>
          <p:cNvSpPr txBox="1"/>
          <p:nvPr/>
        </p:nvSpPr>
        <p:spPr>
          <a:xfrm>
            <a:off x="477012" y="5139255"/>
            <a:ext cx="8107680" cy="646331"/>
          </a:xfrm>
          <a:prstGeom prst="rect">
            <a:avLst/>
          </a:prstGeom>
          <a:noFill/>
          <a:ln w="41275">
            <a:solidFill>
              <a:schemeClr val="tx1"/>
            </a:solidFill>
          </a:ln>
        </p:spPr>
        <p:txBody>
          <a:bodyPr wrap="square" rtlCol="0">
            <a:spAutoFit/>
          </a:bodyPr>
          <a:lstStyle/>
          <a:p>
            <a:r>
              <a:rPr lang="en-US" b="1" dirty="0"/>
              <a:t>Complete chart to relate Fibonacci quartet, product of quartet. Pythagorean Triple, and area of the right triangle.</a:t>
            </a:r>
          </a:p>
        </p:txBody>
      </p:sp>
      <p:sp>
        <p:nvSpPr>
          <p:cNvPr id="14" name="TextBox 13">
            <a:extLst>
              <a:ext uri="{FF2B5EF4-FFF2-40B4-BE49-F238E27FC236}">
                <a16:creationId xmlns:a16="http://schemas.microsoft.com/office/drawing/2014/main" id="{EF86517B-F14F-4845-938B-B9B54FD9A9E2}"/>
              </a:ext>
            </a:extLst>
          </p:cNvPr>
          <p:cNvSpPr txBox="1"/>
          <p:nvPr/>
        </p:nvSpPr>
        <p:spPr>
          <a:xfrm>
            <a:off x="1008993" y="6130601"/>
            <a:ext cx="7173310" cy="646331"/>
          </a:xfrm>
          <a:prstGeom prst="rect">
            <a:avLst/>
          </a:prstGeom>
          <a:noFill/>
          <a:ln w="41275">
            <a:solidFill>
              <a:schemeClr val="tx1"/>
            </a:solidFill>
          </a:ln>
        </p:spPr>
        <p:txBody>
          <a:bodyPr wrap="square" rtlCol="0">
            <a:spAutoFit/>
          </a:bodyPr>
          <a:lstStyle/>
          <a:p>
            <a:r>
              <a:rPr lang="en-US" b="1" dirty="0"/>
              <a:t>Make conjecture about the relationship between the Fibonacci quartet and the area of a right triangle.</a:t>
            </a:r>
          </a:p>
        </p:txBody>
      </p:sp>
      <p:sp>
        <p:nvSpPr>
          <p:cNvPr id="16" name="Down Arrow 15">
            <a:extLst>
              <a:ext uri="{FF2B5EF4-FFF2-40B4-BE49-F238E27FC236}">
                <a16:creationId xmlns:a16="http://schemas.microsoft.com/office/drawing/2014/main" id="{C89F519E-6775-7644-9F30-86688E57B99D}"/>
              </a:ext>
            </a:extLst>
          </p:cNvPr>
          <p:cNvSpPr/>
          <p:nvPr/>
        </p:nvSpPr>
        <p:spPr>
          <a:xfrm>
            <a:off x="4158996" y="497988"/>
            <a:ext cx="371856" cy="2938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D23B6194-2554-0C4C-A067-9AD7186D8CF9}"/>
              </a:ext>
            </a:extLst>
          </p:cNvPr>
          <p:cNvSpPr/>
          <p:nvPr/>
        </p:nvSpPr>
        <p:spPr>
          <a:xfrm>
            <a:off x="4188423" y="1231391"/>
            <a:ext cx="371856" cy="2938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9AC21133-79D7-EF40-ACF2-CD165653043A}"/>
              </a:ext>
            </a:extLst>
          </p:cNvPr>
          <p:cNvSpPr/>
          <p:nvPr/>
        </p:nvSpPr>
        <p:spPr>
          <a:xfrm>
            <a:off x="4214551" y="1999195"/>
            <a:ext cx="371856" cy="2938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14560E2-A0A4-CC44-80B3-55A5D9E771C1}"/>
              </a:ext>
            </a:extLst>
          </p:cNvPr>
          <p:cNvSpPr/>
          <p:nvPr/>
        </p:nvSpPr>
        <p:spPr>
          <a:xfrm>
            <a:off x="4216451" y="3791727"/>
            <a:ext cx="371856" cy="2938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82E28AB8-6EF1-1749-81EE-D422C99002AA}"/>
              </a:ext>
            </a:extLst>
          </p:cNvPr>
          <p:cNvSpPr/>
          <p:nvPr/>
        </p:nvSpPr>
        <p:spPr>
          <a:xfrm>
            <a:off x="4213895" y="3054471"/>
            <a:ext cx="371856" cy="2938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0DDA9596-378E-6A4A-80C1-E95C674BEB1F}"/>
              </a:ext>
            </a:extLst>
          </p:cNvPr>
          <p:cNvSpPr/>
          <p:nvPr/>
        </p:nvSpPr>
        <p:spPr>
          <a:xfrm>
            <a:off x="4230361" y="4769580"/>
            <a:ext cx="371856" cy="2938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0299E02B-A36D-664D-A1AC-9F1EB54DE63C}"/>
              </a:ext>
            </a:extLst>
          </p:cNvPr>
          <p:cNvSpPr/>
          <p:nvPr/>
        </p:nvSpPr>
        <p:spPr>
          <a:xfrm>
            <a:off x="4290596" y="5785586"/>
            <a:ext cx="371856" cy="2938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53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b="1" dirty="0">
                <a:solidFill>
                  <a:srgbClr val="000090"/>
                </a:solidFill>
              </a:rPr>
              <a:t>5. Write Your Lesson</a:t>
            </a:r>
          </a:p>
        </p:txBody>
      </p:sp>
      <p:sp>
        <p:nvSpPr>
          <p:cNvPr id="3" name="Content Placeholder 2"/>
          <p:cNvSpPr>
            <a:spLocks noGrp="1"/>
          </p:cNvSpPr>
          <p:nvPr>
            <p:ph idx="1"/>
          </p:nvPr>
        </p:nvSpPr>
        <p:spPr>
          <a:xfrm>
            <a:off x="457200" y="1735069"/>
            <a:ext cx="8593838" cy="5458482"/>
          </a:xfrm>
        </p:spPr>
        <p:txBody>
          <a:bodyPr>
            <a:normAutofit/>
          </a:bodyPr>
          <a:lstStyle/>
          <a:p>
            <a:pPr algn="just"/>
            <a:r>
              <a:rPr lang="en-US" dirty="0"/>
              <a:t>Remember to be empathetic. </a:t>
            </a:r>
          </a:p>
          <a:p>
            <a:pPr algn="just"/>
            <a:r>
              <a:rPr lang="en-US" dirty="0"/>
              <a:t>Be meticulous and deliberate in your design. </a:t>
            </a:r>
          </a:p>
          <a:p>
            <a:pPr algn="just"/>
            <a:r>
              <a:rPr lang="en-US" dirty="0"/>
              <a:t>Use your schematic.  Embellish it! </a:t>
            </a:r>
          </a:p>
          <a:p>
            <a:pPr algn="just"/>
            <a:r>
              <a:rPr lang="en-US" dirty="0"/>
              <a:t>Create accessible tasks.</a:t>
            </a:r>
          </a:p>
          <a:p>
            <a:pPr algn="just"/>
            <a:r>
              <a:rPr lang="en-US" dirty="0"/>
              <a:t>Differentiate for students of different ability levels.</a:t>
            </a:r>
          </a:p>
        </p:txBody>
      </p:sp>
      <p:pic>
        <p:nvPicPr>
          <p:cNvPr id="4" name="Picture 3" descr="A picture containing kitchenware&#10;&#10;Description automatically generated">
            <a:extLst>
              <a:ext uri="{FF2B5EF4-FFF2-40B4-BE49-F238E27FC236}">
                <a16:creationId xmlns:a16="http://schemas.microsoft.com/office/drawing/2014/main" id="{789F7FE2-903E-1747-A57D-7BC86CDD0AB8}"/>
              </a:ext>
            </a:extLst>
          </p:cNvPr>
          <p:cNvPicPr>
            <a:picLocks noChangeAspect="1"/>
          </p:cNvPicPr>
          <p:nvPr/>
        </p:nvPicPr>
        <p:blipFill>
          <a:blip r:embed="rId3"/>
          <a:stretch>
            <a:fillRect/>
          </a:stretch>
        </p:blipFill>
        <p:spPr>
          <a:xfrm>
            <a:off x="7956920" y="0"/>
            <a:ext cx="1181100" cy="1930400"/>
          </a:xfrm>
          <a:prstGeom prst="rect">
            <a:avLst/>
          </a:prstGeom>
        </p:spPr>
      </p:pic>
    </p:spTree>
    <p:extLst>
      <p:ext uri="{BB962C8B-B14F-4D97-AF65-F5344CB8AC3E}">
        <p14:creationId xmlns:p14="http://schemas.microsoft.com/office/powerpoint/2010/main" val="3489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8" y="18780"/>
            <a:ext cx="8229600" cy="1143000"/>
          </a:xfrm>
        </p:spPr>
        <p:txBody>
          <a:bodyPr>
            <a:normAutofit/>
          </a:bodyPr>
          <a:lstStyle/>
          <a:p>
            <a:r>
              <a:rPr lang="en-US" sz="5400" b="1" dirty="0">
                <a:solidFill>
                  <a:srgbClr val="000090"/>
                </a:solidFill>
              </a:rPr>
              <a:t>6. Plan Your Checkpoints</a:t>
            </a:r>
          </a:p>
        </p:txBody>
      </p:sp>
      <p:sp>
        <p:nvSpPr>
          <p:cNvPr id="3" name="Content Placeholder 2"/>
          <p:cNvSpPr>
            <a:spLocks noGrp="1"/>
          </p:cNvSpPr>
          <p:nvPr>
            <p:ph idx="1"/>
          </p:nvPr>
        </p:nvSpPr>
        <p:spPr>
          <a:xfrm>
            <a:off x="278343" y="1208752"/>
            <a:ext cx="8593837" cy="1434436"/>
          </a:xfrm>
        </p:spPr>
        <p:txBody>
          <a:bodyPr>
            <a:normAutofit/>
          </a:bodyPr>
          <a:lstStyle/>
          <a:p>
            <a:pPr algn="just"/>
            <a:r>
              <a:rPr lang="en-US" sz="3500" dirty="0"/>
              <a:t>Teacher as </a:t>
            </a:r>
            <a:r>
              <a:rPr lang="en-US" sz="3500" b="1" dirty="0"/>
              <a:t>roving coach</a:t>
            </a:r>
            <a:r>
              <a:rPr lang="en-US" sz="3500" dirty="0"/>
              <a:t>. </a:t>
            </a:r>
          </a:p>
          <a:p>
            <a:pPr algn="just"/>
            <a:r>
              <a:rPr lang="en-US" sz="3500" dirty="0"/>
              <a:t>Include a </a:t>
            </a:r>
            <a:r>
              <a:rPr lang="en-US" sz="3500" b="1" i="1" dirty="0"/>
              <a:t>Reflection Point</a:t>
            </a:r>
            <a:r>
              <a:rPr lang="en-US" sz="3500" b="1" dirty="0"/>
              <a:t> icon</a:t>
            </a:r>
            <a:r>
              <a:rPr lang="en-US" sz="3500" dirty="0"/>
              <a:t>.</a:t>
            </a:r>
          </a:p>
          <a:p>
            <a:endParaRPr lang="en-US" dirty="0"/>
          </a:p>
        </p:txBody>
      </p:sp>
      <p:cxnSp>
        <p:nvCxnSpPr>
          <p:cNvPr id="8" name="Straight Arrow Connector 7">
            <a:extLst>
              <a:ext uri="{FF2B5EF4-FFF2-40B4-BE49-F238E27FC236}">
                <a16:creationId xmlns:a16="http://schemas.microsoft.com/office/drawing/2014/main" id="{2EE65903-7ECC-D84F-AA22-8F3EDEDFF67E}"/>
              </a:ext>
            </a:extLst>
          </p:cNvPr>
          <p:cNvCxnSpPr>
            <a:cxnSpLocks/>
            <a:stCxn id="6" idx="3"/>
          </p:cNvCxnSpPr>
          <p:nvPr/>
        </p:nvCxnSpPr>
        <p:spPr>
          <a:xfrm>
            <a:off x="1167545" y="4837354"/>
            <a:ext cx="1985558" cy="616608"/>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85B2826-3FF8-6A4A-AA8B-4DAA04CC273B}"/>
              </a:ext>
            </a:extLst>
          </p:cNvPr>
          <p:cNvSpPr txBox="1"/>
          <p:nvPr/>
        </p:nvSpPr>
        <p:spPr>
          <a:xfrm>
            <a:off x="278343" y="5613577"/>
            <a:ext cx="8972550" cy="400110"/>
          </a:xfrm>
          <a:prstGeom prst="rect">
            <a:avLst/>
          </a:prstGeom>
          <a:noFill/>
        </p:spPr>
        <p:txBody>
          <a:bodyPr wrap="square" rtlCol="0">
            <a:spAutoFit/>
          </a:bodyPr>
          <a:lstStyle/>
          <a:p>
            <a:r>
              <a:rPr lang="en-US" sz="2000" b="1" i="1" dirty="0">
                <a:solidFill>
                  <a:srgbClr val="FF0000"/>
                </a:solidFill>
              </a:rPr>
              <a:t>“So, what might you conclude from #8?”</a:t>
            </a:r>
          </a:p>
        </p:txBody>
      </p:sp>
      <p:pic>
        <p:nvPicPr>
          <p:cNvPr id="11" name="Picture 10" descr="A picture containing kitchenware&#10;&#10;Description automatically generated">
            <a:extLst>
              <a:ext uri="{FF2B5EF4-FFF2-40B4-BE49-F238E27FC236}">
                <a16:creationId xmlns:a16="http://schemas.microsoft.com/office/drawing/2014/main" id="{5106C890-0298-EF4A-A6ED-DED5EB35B99F}"/>
              </a:ext>
            </a:extLst>
          </p:cNvPr>
          <p:cNvPicPr>
            <a:picLocks noChangeAspect="1"/>
          </p:cNvPicPr>
          <p:nvPr/>
        </p:nvPicPr>
        <p:blipFill>
          <a:blip r:embed="rId3"/>
          <a:stretch>
            <a:fillRect/>
          </a:stretch>
        </p:blipFill>
        <p:spPr>
          <a:xfrm>
            <a:off x="7956920" y="0"/>
            <a:ext cx="1181100" cy="1930400"/>
          </a:xfrm>
          <a:prstGeom prst="rect">
            <a:avLst/>
          </a:prstGeom>
        </p:spPr>
      </p:pic>
      <p:pic>
        <p:nvPicPr>
          <p:cNvPr id="7" name="Picture 6" descr="A white background with black text&#10;&#10;Description automatically generated">
            <a:extLst>
              <a:ext uri="{FF2B5EF4-FFF2-40B4-BE49-F238E27FC236}">
                <a16:creationId xmlns:a16="http://schemas.microsoft.com/office/drawing/2014/main" id="{11746D56-A82D-9B75-FDA2-F316552D7C30}"/>
              </a:ext>
            </a:extLst>
          </p:cNvPr>
          <p:cNvPicPr>
            <a:picLocks noChangeAspect="1"/>
          </p:cNvPicPr>
          <p:nvPr/>
        </p:nvPicPr>
        <p:blipFill>
          <a:blip r:embed="rId4"/>
          <a:stretch>
            <a:fillRect/>
          </a:stretch>
        </p:blipFill>
        <p:spPr>
          <a:xfrm>
            <a:off x="760606" y="2932386"/>
            <a:ext cx="7529346" cy="1849021"/>
          </a:xfrm>
          <a:prstGeom prst="rect">
            <a:avLst/>
          </a:prstGeom>
        </p:spPr>
      </p:pic>
      <p:sp>
        <p:nvSpPr>
          <p:cNvPr id="6" name="Donut 5">
            <a:extLst>
              <a:ext uri="{FF2B5EF4-FFF2-40B4-BE49-F238E27FC236}">
                <a16:creationId xmlns:a16="http://schemas.microsoft.com/office/drawing/2014/main" id="{B591010C-69DC-7545-9EF0-3EA009EA2976}"/>
              </a:ext>
            </a:extLst>
          </p:cNvPr>
          <p:cNvSpPr/>
          <p:nvPr/>
        </p:nvSpPr>
        <p:spPr>
          <a:xfrm>
            <a:off x="760606" y="4233136"/>
            <a:ext cx="2778752" cy="707886"/>
          </a:xfrm>
          <a:prstGeom prst="donut">
            <a:avLst>
              <a:gd name="adj" fmla="val 783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359185BE-C336-7DFA-BE2E-41FC5DB73DF9}"/>
              </a:ext>
            </a:extLst>
          </p:cNvPr>
          <p:cNvSpPr txBox="1"/>
          <p:nvPr/>
        </p:nvSpPr>
        <p:spPr>
          <a:xfrm>
            <a:off x="444597" y="4263256"/>
            <a:ext cx="632018" cy="461665"/>
          </a:xfrm>
          <a:prstGeom prst="rect">
            <a:avLst/>
          </a:prstGeom>
          <a:noFill/>
        </p:spPr>
        <p:txBody>
          <a:bodyPr wrap="square" rtlCol="0">
            <a:spAutoFit/>
          </a:bodyPr>
          <a:lstStyle/>
          <a:p>
            <a:r>
              <a:rPr lang="en-US" sz="2400" b="1">
                <a:solidFill>
                  <a:srgbClr val="FF0000"/>
                </a:solidFill>
              </a:rPr>
              <a:t>R</a:t>
            </a:r>
          </a:p>
        </p:txBody>
      </p:sp>
    </p:spTree>
    <p:extLst>
      <p:ext uri="{BB962C8B-B14F-4D97-AF65-F5344CB8AC3E}">
        <p14:creationId xmlns:p14="http://schemas.microsoft.com/office/powerpoint/2010/main" val="18532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r>
              <a:rPr lang="en-US" sz="5400" b="1" dirty="0">
                <a:solidFill>
                  <a:srgbClr val="000090"/>
                </a:solidFill>
              </a:rPr>
              <a:t>7. Get a Naïve Proofreader</a:t>
            </a:r>
          </a:p>
        </p:txBody>
      </p:sp>
      <p:sp>
        <p:nvSpPr>
          <p:cNvPr id="3" name="Content Placeholder 2"/>
          <p:cNvSpPr>
            <a:spLocks noGrp="1"/>
          </p:cNvSpPr>
          <p:nvPr>
            <p:ph idx="1"/>
          </p:nvPr>
        </p:nvSpPr>
        <p:spPr>
          <a:xfrm>
            <a:off x="132206" y="1930400"/>
            <a:ext cx="9126094" cy="5401369"/>
          </a:xfrm>
        </p:spPr>
        <p:txBody>
          <a:bodyPr>
            <a:normAutofit/>
          </a:bodyPr>
          <a:lstStyle/>
          <a:p>
            <a:r>
              <a:rPr lang="en-US" dirty="0"/>
              <a:t>Uncover pitfalls, unclear directions or assumptions</a:t>
            </a:r>
          </a:p>
          <a:p>
            <a:pPr marL="0" indent="0">
              <a:buNone/>
            </a:pPr>
            <a:r>
              <a:rPr lang="en-US" dirty="0"/>
              <a:t>  </a:t>
            </a:r>
          </a:p>
          <a:p>
            <a:pPr algn="just"/>
            <a:r>
              <a:rPr lang="en-US" dirty="0"/>
              <a:t>Colleagues, friends, ex-students…</a:t>
            </a:r>
          </a:p>
          <a:p>
            <a:pPr marL="0" indent="0" algn="just">
              <a:buNone/>
            </a:pPr>
            <a:endParaRPr lang="en-US" dirty="0"/>
          </a:p>
          <a:p>
            <a:pPr algn="just"/>
            <a:r>
              <a:rPr lang="en-US" dirty="0"/>
              <a:t>Independent work</a:t>
            </a:r>
          </a:p>
          <a:p>
            <a:endParaRPr lang="en-US" dirty="0"/>
          </a:p>
        </p:txBody>
      </p:sp>
      <p:pic>
        <p:nvPicPr>
          <p:cNvPr id="4" name="Picture 3" descr="A picture containing kitchenware&#10;&#10;Description automatically generated">
            <a:extLst>
              <a:ext uri="{FF2B5EF4-FFF2-40B4-BE49-F238E27FC236}">
                <a16:creationId xmlns:a16="http://schemas.microsoft.com/office/drawing/2014/main" id="{270BFCD1-3B66-5D48-9C67-E6E64E3C5099}"/>
              </a:ext>
            </a:extLst>
          </p:cNvPr>
          <p:cNvPicPr>
            <a:picLocks noChangeAspect="1"/>
          </p:cNvPicPr>
          <p:nvPr/>
        </p:nvPicPr>
        <p:blipFill>
          <a:blip r:embed="rId3"/>
          <a:stretch>
            <a:fillRect/>
          </a:stretch>
        </p:blipFill>
        <p:spPr>
          <a:xfrm>
            <a:off x="7956920" y="0"/>
            <a:ext cx="1181100" cy="1930400"/>
          </a:xfrm>
          <a:prstGeom prst="rect">
            <a:avLst/>
          </a:prstGeom>
        </p:spPr>
      </p:pic>
    </p:spTree>
    <p:extLst>
      <p:ext uri="{BB962C8B-B14F-4D97-AF65-F5344CB8AC3E}">
        <p14:creationId xmlns:p14="http://schemas.microsoft.com/office/powerpoint/2010/main" val="18532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849"/>
            <a:ext cx="8229600" cy="1826336"/>
          </a:xfrm>
        </p:spPr>
        <p:txBody>
          <a:bodyPr>
            <a:normAutofit/>
          </a:bodyPr>
          <a:lstStyle/>
          <a:p>
            <a:r>
              <a:rPr lang="en-US" b="1" dirty="0">
                <a:solidFill>
                  <a:srgbClr val="000090"/>
                </a:solidFill>
              </a:rPr>
              <a:t>8. Write a Follow-Up Activity </a:t>
            </a:r>
            <a:br>
              <a:rPr lang="en-US" b="1" dirty="0">
                <a:solidFill>
                  <a:srgbClr val="000090"/>
                </a:solidFill>
              </a:rPr>
            </a:br>
            <a:r>
              <a:rPr lang="en-US" b="1" dirty="0">
                <a:solidFill>
                  <a:srgbClr val="000090"/>
                </a:solidFill>
              </a:rPr>
              <a:t>to Check for Accountability</a:t>
            </a:r>
          </a:p>
        </p:txBody>
      </p:sp>
      <p:sp>
        <p:nvSpPr>
          <p:cNvPr id="3" name="Content Placeholder 2"/>
          <p:cNvSpPr>
            <a:spLocks noGrp="1"/>
          </p:cNvSpPr>
          <p:nvPr>
            <p:ph idx="1"/>
          </p:nvPr>
        </p:nvSpPr>
        <p:spPr>
          <a:xfrm>
            <a:off x="283779" y="1614487"/>
            <a:ext cx="8576442" cy="1570147"/>
          </a:xfrm>
        </p:spPr>
        <p:txBody>
          <a:bodyPr>
            <a:normAutofit/>
          </a:bodyPr>
          <a:lstStyle/>
          <a:p>
            <a:pPr algn="just"/>
            <a:r>
              <a:rPr lang="en-US" dirty="0"/>
              <a:t>Build in accountability</a:t>
            </a:r>
          </a:p>
          <a:p>
            <a:pPr algn="just"/>
            <a:r>
              <a:rPr lang="en-US" dirty="0"/>
              <a:t>Cooperative groups + individual accountability  </a:t>
            </a:r>
          </a:p>
          <a:p>
            <a:pPr algn="just"/>
            <a:endParaRPr lang="en-US" dirty="0"/>
          </a:p>
          <a:p>
            <a:pPr marL="0" indent="0">
              <a:buNone/>
            </a:pPr>
            <a:endParaRPr lang="en-US" dirty="0"/>
          </a:p>
        </p:txBody>
      </p:sp>
      <p:pic>
        <p:nvPicPr>
          <p:cNvPr id="5" name="Picture 4" descr="A picture containing kitchenware&#10;&#10;Description automatically generated">
            <a:extLst>
              <a:ext uri="{FF2B5EF4-FFF2-40B4-BE49-F238E27FC236}">
                <a16:creationId xmlns:a16="http://schemas.microsoft.com/office/drawing/2014/main" id="{51037EF5-4EB8-EF46-9077-65D25E699A71}"/>
              </a:ext>
            </a:extLst>
          </p:cNvPr>
          <p:cNvPicPr>
            <a:picLocks noChangeAspect="1"/>
          </p:cNvPicPr>
          <p:nvPr/>
        </p:nvPicPr>
        <p:blipFill>
          <a:blip r:embed="rId3"/>
          <a:stretch>
            <a:fillRect/>
          </a:stretch>
        </p:blipFill>
        <p:spPr>
          <a:xfrm>
            <a:off x="7956920" y="0"/>
            <a:ext cx="1181100" cy="1930400"/>
          </a:xfrm>
          <a:prstGeom prst="rect">
            <a:avLst/>
          </a:prstGeom>
        </p:spPr>
      </p:pic>
      <p:sp>
        <p:nvSpPr>
          <p:cNvPr id="6" name="TextBox 5">
            <a:extLst>
              <a:ext uri="{FF2B5EF4-FFF2-40B4-BE49-F238E27FC236}">
                <a16:creationId xmlns:a16="http://schemas.microsoft.com/office/drawing/2014/main" id="{E934641E-734D-B925-E056-77C4E6EAB432}"/>
              </a:ext>
            </a:extLst>
          </p:cNvPr>
          <p:cNvSpPr txBox="1"/>
          <p:nvPr/>
        </p:nvSpPr>
        <p:spPr>
          <a:xfrm>
            <a:off x="132104" y="3042745"/>
            <a:ext cx="9011896" cy="3046988"/>
          </a:xfrm>
          <a:prstGeom prst="rect">
            <a:avLst/>
          </a:prstGeom>
          <a:noFill/>
        </p:spPr>
        <p:txBody>
          <a:bodyPr wrap="square" rtlCol="0">
            <a:spAutoFit/>
          </a:bodyPr>
          <a:lstStyle/>
          <a:p>
            <a:r>
              <a:rPr lang="en-US" sz="3200" b="1"/>
              <a:t>Go to</a:t>
            </a:r>
          </a:p>
          <a:p>
            <a:r>
              <a:rPr lang="en-US" sz="3200" b="1">
                <a:hlinkClick r:id="rId4"/>
              </a:rPr>
              <a:t>https://www.omnicalculator.com/math/fibonacci</a:t>
            </a:r>
            <a:endParaRPr lang="en-US" sz="3200" b="1"/>
          </a:p>
          <a:p>
            <a:r>
              <a:rPr lang="en-US" sz="3200" b="1"/>
              <a:t>Use this Fibonacci number generator to find 4 consecutive Fibonacci numbers beyond the 19</a:t>
            </a:r>
            <a:r>
              <a:rPr lang="en-US" sz="3200" b="1" baseline="30000"/>
              <a:t>th</a:t>
            </a:r>
            <a:r>
              <a:rPr lang="en-US" sz="3200" b="1"/>
              <a:t> term.  Test the conjecture you made in #20 of the activity.  Show your work.</a:t>
            </a:r>
          </a:p>
        </p:txBody>
      </p:sp>
    </p:spTree>
    <p:extLst>
      <p:ext uri="{BB962C8B-B14F-4D97-AF65-F5344CB8AC3E}">
        <p14:creationId xmlns:p14="http://schemas.microsoft.com/office/powerpoint/2010/main" val="18532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r>
              <a:rPr lang="en-US" b="1" dirty="0">
                <a:solidFill>
                  <a:srgbClr val="000090"/>
                </a:solidFill>
              </a:rPr>
              <a:t>9. Field Test, Critique, and Revise</a:t>
            </a:r>
          </a:p>
        </p:txBody>
      </p:sp>
      <p:sp>
        <p:nvSpPr>
          <p:cNvPr id="3" name="Content Placeholder 2"/>
          <p:cNvSpPr>
            <a:spLocks noGrp="1"/>
          </p:cNvSpPr>
          <p:nvPr>
            <p:ph idx="1"/>
          </p:nvPr>
        </p:nvSpPr>
        <p:spPr>
          <a:xfrm>
            <a:off x="313136" y="1099334"/>
            <a:ext cx="8516540" cy="5401223"/>
          </a:xfrm>
        </p:spPr>
        <p:txBody>
          <a:bodyPr>
            <a:noAutofit/>
          </a:bodyPr>
          <a:lstStyle/>
          <a:p>
            <a:pPr algn="just"/>
            <a:r>
              <a:rPr lang="en-US" sz="3400" dirty="0"/>
              <a:t>Guided Discovery lesson journal  </a:t>
            </a:r>
          </a:p>
          <a:p>
            <a:pPr marL="0" indent="0" algn="just">
              <a:buNone/>
            </a:pPr>
            <a:endParaRPr lang="en-US" sz="3400" dirty="0"/>
          </a:p>
          <a:p>
            <a:pPr marL="0" indent="0" algn="just">
              <a:buNone/>
            </a:pPr>
            <a:endParaRPr lang="en-US" sz="3400" dirty="0"/>
          </a:p>
          <a:p>
            <a:pPr>
              <a:buFont typeface="Wingdings" pitchFamily="2" charset="2"/>
              <a:buNone/>
            </a:pPr>
            <a:r>
              <a:rPr lang="en-US" altLang="en-US" dirty="0"/>
              <a:t>              and revise, </a:t>
            </a:r>
            <a:r>
              <a:rPr lang="en-US" altLang="en-US" dirty="0">
                <a:solidFill>
                  <a:srgbClr val="00CC00"/>
                </a:solidFill>
              </a:rPr>
              <a:t>and revise, </a:t>
            </a:r>
            <a:r>
              <a:rPr lang="en-US" altLang="en-US" dirty="0">
                <a:solidFill>
                  <a:schemeClr val="tx2"/>
                </a:solidFill>
              </a:rPr>
              <a:t>and revise,</a:t>
            </a:r>
          </a:p>
          <a:p>
            <a:pPr>
              <a:buFont typeface="Wingdings" pitchFamily="2" charset="2"/>
              <a:buNone/>
            </a:pPr>
            <a:r>
              <a:rPr lang="en-US" altLang="en-US" dirty="0">
                <a:solidFill>
                  <a:srgbClr val="FF0000"/>
                </a:solidFill>
              </a:rPr>
              <a:t>              and revise, </a:t>
            </a:r>
            <a:r>
              <a:rPr lang="en-US" altLang="en-US" dirty="0">
                <a:solidFill>
                  <a:srgbClr val="FF0066"/>
                </a:solidFill>
              </a:rPr>
              <a:t>and revise, </a:t>
            </a:r>
            <a:r>
              <a:rPr lang="en-US" altLang="en-US" dirty="0">
                <a:solidFill>
                  <a:srgbClr val="0066FF"/>
                </a:solidFill>
              </a:rPr>
              <a:t>and revise,</a:t>
            </a:r>
          </a:p>
          <a:p>
            <a:pPr>
              <a:buFont typeface="Wingdings" pitchFamily="2" charset="2"/>
              <a:buNone/>
            </a:pPr>
            <a:r>
              <a:rPr lang="en-US" altLang="en-US" dirty="0">
                <a:solidFill>
                  <a:srgbClr val="00FFCC"/>
                </a:solidFill>
              </a:rPr>
              <a:t>               and revise, </a:t>
            </a:r>
            <a:r>
              <a:rPr lang="en-US" altLang="en-US" dirty="0">
                <a:solidFill>
                  <a:srgbClr val="99CC00"/>
                </a:solidFill>
              </a:rPr>
              <a:t>and revise . . .</a:t>
            </a:r>
            <a:endParaRPr lang="en-US" altLang="en-US" dirty="0">
              <a:solidFill>
                <a:srgbClr val="00FFCC"/>
              </a:solidFill>
            </a:endParaRPr>
          </a:p>
          <a:p>
            <a:pPr marL="0" indent="0" algn="just">
              <a:buNone/>
            </a:pPr>
            <a:endParaRPr lang="en-US" sz="3400" dirty="0"/>
          </a:p>
        </p:txBody>
      </p:sp>
      <p:pic>
        <p:nvPicPr>
          <p:cNvPr id="4" name="Picture 3" descr="A picture containing kitchenware&#10;&#10;Description automatically generated">
            <a:extLst>
              <a:ext uri="{FF2B5EF4-FFF2-40B4-BE49-F238E27FC236}">
                <a16:creationId xmlns:a16="http://schemas.microsoft.com/office/drawing/2014/main" id="{0220DAF3-01B3-8244-B6F6-00743BA8296C}"/>
              </a:ext>
            </a:extLst>
          </p:cNvPr>
          <p:cNvPicPr>
            <a:picLocks noChangeAspect="1"/>
          </p:cNvPicPr>
          <p:nvPr/>
        </p:nvPicPr>
        <p:blipFill>
          <a:blip r:embed="rId3"/>
          <a:stretch>
            <a:fillRect/>
          </a:stretch>
        </p:blipFill>
        <p:spPr>
          <a:xfrm>
            <a:off x="7956920" y="0"/>
            <a:ext cx="1181100" cy="1930400"/>
          </a:xfrm>
          <a:prstGeom prst="rect">
            <a:avLst/>
          </a:prstGeom>
        </p:spPr>
      </p:pic>
    </p:spTree>
    <p:extLst>
      <p:ext uri="{BB962C8B-B14F-4D97-AF65-F5344CB8AC3E}">
        <p14:creationId xmlns:p14="http://schemas.microsoft.com/office/powerpoint/2010/main" val="18532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75C962ED-B547-C249-90F4-7B701B466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65564" y="1466314"/>
            <a:ext cx="3369433" cy="5059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382B5F82-6E9B-8043-8E85-806BEC600E13}"/>
              </a:ext>
            </a:extLst>
          </p:cNvPr>
          <p:cNvSpPr txBox="1"/>
          <p:nvPr/>
        </p:nvSpPr>
        <p:spPr>
          <a:xfrm>
            <a:off x="185737" y="142875"/>
            <a:ext cx="4129088" cy="1323439"/>
          </a:xfrm>
          <a:prstGeom prst="rect">
            <a:avLst/>
          </a:prstGeom>
          <a:noFill/>
        </p:spPr>
        <p:txBody>
          <a:bodyPr wrap="square" rtlCol="0">
            <a:spAutoFit/>
          </a:bodyPr>
          <a:lstStyle/>
          <a:p>
            <a:pPr algn="ctr"/>
            <a:r>
              <a:rPr lang="en-US" sz="4000" b="1">
                <a:latin typeface="Gill Sans Ultra Bold" panose="020B0A02020104020203" pitchFamily="34" charset="77"/>
                <a:cs typeface="Aharoni" panose="02010803020104030203" pitchFamily="2" charset="-79"/>
              </a:rPr>
              <a:t>AHA!</a:t>
            </a:r>
          </a:p>
          <a:p>
            <a:pPr algn="ctr"/>
            <a:r>
              <a:rPr lang="en-US" sz="4000" b="1">
                <a:latin typeface="Gill Sans Ultra Bold" panose="020B0A02020104020203" pitchFamily="34" charset="77"/>
                <a:cs typeface="Aharoni" panose="02010803020104030203" pitchFamily="2" charset="-79"/>
              </a:rPr>
              <a:t>COMPONENT</a:t>
            </a:r>
          </a:p>
        </p:txBody>
      </p:sp>
      <p:pic>
        <p:nvPicPr>
          <p:cNvPr id="13" name="Picture 12" descr="A person standing next to a statue&#10;&#10;Description automatically generated with low confidence">
            <a:extLst>
              <a:ext uri="{FF2B5EF4-FFF2-40B4-BE49-F238E27FC236}">
                <a16:creationId xmlns:a16="http://schemas.microsoft.com/office/drawing/2014/main" id="{2E1D37D9-3C79-F548-82B6-8033B8D8DB12}"/>
              </a:ext>
            </a:extLst>
          </p:cNvPr>
          <p:cNvPicPr>
            <a:picLocks noChangeAspect="1"/>
          </p:cNvPicPr>
          <p:nvPr/>
        </p:nvPicPr>
        <p:blipFill>
          <a:blip r:embed="rId3"/>
          <a:stretch>
            <a:fillRect/>
          </a:stretch>
        </p:blipFill>
        <p:spPr>
          <a:xfrm>
            <a:off x="4405998" y="204637"/>
            <a:ext cx="4295090" cy="2812793"/>
          </a:xfrm>
          <a:prstGeom prst="rect">
            <a:avLst/>
          </a:prstGeom>
        </p:spPr>
      </p:pic>
      <p:pic>
        <p:nvPicPr>
          <p:cNvPr id="15" name="Picture 14" descr="A group of people in a room&#10;&#10;Description automatically generated with medium confidence">
            <a:extLst>
              <a:ext uri="{FF2B5EF4-FFF2-40B4-BE49-F238E27FC236}">
                <a16:creationId xmlns:a16="http://schemas.microsoft.com/office/drawing/2014/main" id="{BE2E2475-5E01-4748-9677-A0149B6D1EE3}"/>
              </a:ext>
            </a:extLst>
          </p:cNvPr>
          <p:cNvPicPr>
            <a:picLocks noChangeAspect="1"/>
          </p:cNvPicPr>
          <p:nvPr/>
        </p:nvPicPr>
        <p:blipFill>
          <a:blip r:embed="rId4"/>
          <a:stretch>
            <a:fillRect/>
          </a:stretch>
        </p:blipFill>
        <p:spPr>
          <a:xfrm>
            <a:off x="4405998" y="3299853"/>
            <a:ext cx="4295090" cy="3341487"/>
          </a:xfrm>
          <a:prstGeom prst="rect">
            <a:avLst/>
          </a:prstGeom>
        </p:spPr>
      </p:pic>
    </p:spTree>
    <p:extLst>
      <p:ext uri="{BB962C8B-B14F-4D97-AF65-F5344CB8AC3E}">
        <p14:creationId xmlns:p14="http://schemas.microsoft.com/office/powerpoint/2010/main" val="131285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334"/>
            <a:ext cx="8229600" cy="1143000"/>
          </a:xfrm>
        </p:spPr>
        <p:txBody>
          <a:bodyPr>
            <a:noAutofit/>
          </a:bodyPr>
          <a:lstStyle/>
          <a:p>
            <a:r>
              <a:rPr lang="en-US" b="1" dirty="0">
                <a:solidFill>
                  <a:srgbClr val="000090"/>
                </a:solidFill>
              </a:rPr>
              <a:t>10. Bank and Share </a:t>
            </a:r>
            <a:br>
              <a:rPr lang="en-US" b="1" dirty="0">
                <a:solidFill>
                  <a:srgbClr val="000090"/>
                </a:solidFill>
              </a:rPr>
            </a:br>
            <a:r>
              <a:rPr lang="en-US" b="1" dirty="0">
                <a:solidFill>
                  <a:srgbClr val="000090"/>
                </a:solidFill>
              </a:rPr>
              <a:t>Your Guided Discovery Lessons</a:t>
            </a:r>
          </a:p>
        </p:txBody>
      </p:sp>
      <p:sp>
        <p:nvSpPr>
          <p:cNvPr id="3" name="Content Placeholder 2"/>
          <p:cNvSpPr>
            <a:spLocks noGrp="1"/>
          </p:cNvSpPr>
          <p:nvPr>
            <p:ph idx="1"/>
          </p:nvPr>
        </p:nvSpPr>
        <p:spPr>
          <a:xfrm>
            <a:off x="2457450" y="1657350"/>
            <a:ext cx="8229600" cy="5027316"/>
          </a:xfrm>
        </p:spPr>
        <p:txBody>
          <a:bodyPr>
            <a:normAutofit/>
          </a:bodyPr>
          <a:lstStyle/>
          <a:p>
            <a:pPr algn="just"/>
            <a:endParaRPr lang="en-US" dirty="0"/>
          </a:p>
          <a:p>
            <a:pPr algn="just"/>
            <a:r>
              <a:rPr lang="en-US" dirty="0"/>
              <a:t>When to use?</a:t>
            </a:r>
          </a:p>
          <a:p>
            <a:pPr marL="0" indent="0" algn="just">
              <a:buNone/>
            </a:pPr>
            <a:endParaRPr lang="en-US" dirty="0"/>
          </a:p>
          <a:p>
            <a:pPr algn="just"/>
            <a:r>
              <a:rPr lang="en-US" dirty="0"/>
              <a:t>Join forces!!</a:t>
            </a:r>
          </a:p>
        </p:txBody>
      </p:sp>
      <p:pic>
        <p:nvPicPr>
          <p:cNvPr id="4" name="Picture 3" descr="A picture containing kitchenware&#10;&#10;Description automatically generated">
            <a:extLst>
              <a:ext uri="{FF2B5EF4-FFF2-40B4-BE49-F238E27FC236}">
                <a16:creationId xmlns:a16="http://schemas.microsoft.com/office/drawing/2014/main" id="{5EFA4344-B239-BD41-89F2-FCF0B99ABED2}"/>
              </a:ext>
            </a:extLst>
          </p:cNvPr>
          <p:cNvPicPr>
            <a:picLocks noChangeAspect="1"/>
          </p:cNvPicPr>
          <p:nvPr/>
        </p:nvPicPr>
        <p:blipFill>
          <a:blip r:embed="rId3"/>
          <a:stretch>
            <a:fillRect/>
          </a:stretch>
        </p:blipFill>
        <p:spPr>
          <a:xfrm>
            <a:off x="7956920" y="0"/>
            <a:ext cx="1181100" cy="1930400"/>
          </a:xfrm>
          <a:prstGeom prst="rect">
            <a:avLst/>
          </a:prstGeom>
        </p:spPr>
      </p:pic>
    </p:spTree>
    <p:extLst>
      <p:ext uri="{BB962C8B-B14F-4D97-AF65-F5344CB8AC3E}">
        <p14:creationId xmlns:p14="http://schemas.microsoft.com/office/powerpoint/2010/main" val="1853205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A4FE607-0B9D-FD4A-A169-4276FFB474DD}"/>
              </a:ext>
            </a:extLst>
          </p:cNvPr>
          <p:cNvPicPr>
            <a:picLocks noChangeAspect="1"/>
          </p:cNvPicPr>
          <p:nvPr/>
        </p:nvPicPr>
        <p:blipFill>
          <a:blip r:embed="rId2"/>
          <a:stretch>
            <a:fillRect/>
          </a:stretch>
        </p:blipFill>
        <p:spPr>
          <a:xfrm>
            <a:off x="139700" y="553504"/>
            <a:ext cx="2274888" cy="1765162"/>
          </a:xfrm>
          <a:prstGeom prst="rect">
            <a:avLst/>
          </a:prstGeom>
        </p:spPr>
      </p:pic>
      <p:sp>
        <p:nvSpPr>
          <p:cNvPr id="6" name="TextBox 5">
            <a:extLst>
              <a:ext uri="{FF2B5EF4-FFF2-40B4-BE49-F238E27FC236}">
                <a16:creationId xmlns:a16="http://schemas.microsoft.com/office/drawing/2014/main" id="{A4786D24-BB04-944C-8163-DD493F88EAA0}"/>
              </a:ext>
            </a:extLst>
          </p:cNvPr>
          <p:cNvSpPr txBox="1"/>
          <p:nvPr/>
        </p:nvSpPr>
        <p:spPr>
          <a:xfrm>
            <a:off x="2355850" y="1204062"/>
            <a:ext cx="6589712" cy="1200329"/>
          </a:xfrm>
          <a:prstGeom prst="rect">
            <a:avLst/>
          </a:prstGeom>
          <a:noFill/>
        </p:spPr>
        <p:txBody>
          <a:bodyPr wrap="square" rtlCol="0">
            <a:spAutoFit/>
          </a:bodyPr>
          <a:lstStyle/>
          <a:p>
            <a:pPr algn="ctr"/>
            <a:r>
              <a:rPr lang="en-US" b="1" dirty="0"/>
              <a:t>ALBERT EINSTEIN AND COMPOUND INTEREST</a:t>
            </a:r>
          </a:p>
          <a:p>
            <a:pPr algn="ctr"/>
            <a:r>
              <a:rPr lang="en-US" b="1" dirty="0"/>
              <a:t>A Guided Discovery Activity</a:t>
            </a:r>
          </a:p>
          <a:p>
            <a:pPr algn="ctr"/>
            <a:r>
              <a:rPr lang="en-US" b="1" dirty="0"/>
              <a:t>Excerpted with permission from </a:t>
            </a:r>
          </a:p>
          <a:p>
            <a:pPr algn="ctr"/>
            <a:r>
              <a:rPr lang="en-US" b="1" i="1" dirty="0"/>
              <a:t>Financial Algebra, </a:t>
            </a:r>
            <a:r>
              <a:rPr lang="en-US" b="1" i="1" dirty="0" err="1"/>
              <a:t>Gerver</a:t>
            </a:r>
            <a:r>
              <a:rPr lang="en-US" b="1" i="1" dirty="0"/>
              <a:t> and Sgroi, 2021, NGL/Cengage Learning  </a:t>
            </a:r>
            <a:endParaRPr lang="en-US" b="1" dirty="0"/>
          </a:p>
        </p:txBody>
      </p:sp>
      <p:sp>
        <p:nvSpPr>
          <p:cNvPr id="7" name="TextBox 6">
            <a:extLst>
              <a:ext uri="{FF2B5EF4-FFF2-40B4-BE49-F238E27FC236}">
                <a16:creationId xmlns:a16="http://schemas.microsoft.com/office/drawing/2014/main" id="{F1EDE2DF-6C0C-804D-B7AF-547D225181B8}"/>
              </a:ext>
            </a:extLst>
          </p:cNvPr>
          <p:cNvSpPr txBox="1"/>
          <p:nvPr/>
        </p:nvSpPr>
        <p:spPr>
          <a:xfrm>
            <a:off x="0" y="2528888"/>
            <a:ext cx="9144000" cy="1200329"/>
          </a:xfrm>
          <a:prstGeom prst="rect">
            <a:avLst/>
          </a:prstGeom>
          <a:noFill/>
        </p:spPr>
        <p:txBody>
          <a:bodyPr wrap="square" rtlCol="0">
            <a:spAutoFit/>
          </a:bodyPr>
          <a:lstStyle/>
          <a:p>
            <a:r>
              <a:rPr lang="en-US" dirty="0"/>
              <a:t>Albert Einstein said that compound interest was “the most powerful thing</a:t>
            </a:r>
          </a:p>
          <a:p>
            <a:r>
              <a:rPr lang="en-US" dirty="0"/>
              <a:t>I have ever witnessed.” Work through the following exercises to discover a pattern Einstein discovered. For this activity, you will need to use the compound interest formula as stated here:</a:t>
            </a:r>
          </a:p>
          <a:p>
            <a:endParaRPr lang="en-US" dirty="0"/>
          </a:p>
        </p:txBody>
      </p:sp>
      <p:pic>
        <p:nvPicPr>
          <p:cNvPr id="9" name="Picture 8" descr="Table&#10;&#10;Description automatically generated with low confidence">
            <a:extLst>
              <a:ext uri="{FF2B5EF4-FFF2-40B4-BE49-F238E27FC236}">
                <a16:creationId xmlns:a16="http://schemas.microsoft.com/office/drawing/2014/main" id="{3124F55B-82CA-674B-804A-7581EAC51DC2}"/>
              </a:ext>
            </a:extLst>
          </p:cNvPr>
          <p:cNvPicPr>
            <a:picLocks noChangeAspect="1"/>
          </p:cNvPicPr>
          <p:nvPr/>
        </p:nvPicPr>
        <p:blipFill>
          <a:blip r:embed="rId3"/>
          <a:stretch>
            <a:fillRect/>
          </a:stretch>
        </p:blipFill>
        <p:spPr>
          <a:xfrm>
            <a:off x="4521903" y="3588344"/>
            <a:ext cx="4622097" cy="1636436"/>
          </a:xfrm>
          <a:prstGeom prst="rect">
            <a:avLst/>
          </a:prstGeom>
        </p:spPr>
      </p:pic>
      <p:sp>
        <p:nvSpPr>
          <p:cNvPr id="10" name="TextBox 9">
            <a:extLst>
              <a:ext uri="{FF2B5EF4-FFF2-40B4-BE49-F238E27FC236}">
                <a16:creationId xmlns:a16="http://schemas.microsoft.com/office/drawing/2014/main" id="{94177534-0418-064C-B9A3-DF7E408A4E01}"/>
              </a:ext>
            </a:extLst>
          </p:cNvPr>
          <p:cNvSpPr txBox="1"/>
          <p:nvPr/>
        </p:nvSpPr>
        <p:spPr>
          <a:xfrm>
            <a:off x="139700" y="3588344"/>
            <a:ext cx="4432300" cy="1754326"/>
          </a:xfrm>
          <a:prstGeom prst="rect">
            <a:avLst/>
          </a:prstGeom>
          <a:noFill/>
        </p:spPr>
        <p:txBody>
          <a:bodyPr wrap="square" rtlCol="0">
            <a:spAutoFit/>
          </a:bodyPr>
          <a:lstStyle/>
          <a:p>
            <a:r>
              <a:rPr lang="en-US" dirty="0"/>
              <a:t>a) Suppose that you invest $2,000 at a 1% annual interest rate. Use your calculator to input different values for t in the compound interest formula. What whole number value of t will yield an amount closest to twice the initial deposit?</a:t>
            </a:r>
          </a:p>
        </p:txBody>
      </p:sp>
      <p:sp>
        <p:nvSpPr>
          <p:cNvPr id="11" name="TextBox 10">
            <a:extLst>
              <a:ext uri="{FF2B5EF4-FFF2-40B4-BE49-F238E27FC236}">
                <a16:creationId xmlns:a16="http://schemas.microsoft.com/office/drawing/2014/main" id="{60AF809D-D693-5547-8557-3EEAC1DD8184}"/>
              </a:ext>
            </a:extLst>
          </p:cNvPr>
          <p:cNvSpPr txBox="1"/>
          <p:nvPr/>
        </p:nvSpPr>
        <p:spPr>
          <a:xfrm>
            <a:off x="139700" y="5349277"/>
            <a:ext cx="8864600" cy="923330"/>
          </a:xfrm>
          <a:prstGeom prst="rect">
            <a:avLst/>
          </a:prstGeom>
          <a:noFill/>
        </p:spPr>
        <p:txBody>
          <a:bodyPr wrap="square" rtlCol="0">
            <a:spAutoFit/>
          </a:bodyPr>
          <a:lstStyle/>
          <a:p>
            <a:r>
              <a:rPr lang="en-US" dirty="0"/>
              <a:t>b) Suppose that you invest $4,000 at a 2% annual interest rate. Use your calculator to input different values for t in the compound interest formula. What whole number value of t will yield an amount closest to twice the initial deposit?</a:t>
            </a:r>
          </a:p>
        </p:txBody>
      </p:sp>
      <p:sp>
        <p:nvSpPr>
          <p:cNvPr id="2" name="TextBox 1">
            <a:extLst>
              <a:ext uri="{FF2B5EF4-FFF2-40B4-BE49-F238E27FC236}">
                <a16:creationId xmlns:a16="http://schemas.microsoft.com/office/drawing/2014/main" id="{8D69246D-E35E-6D57-FFCE-AA4D69B22F56}"/>
              </a:ext>
            </a:extLst>
          </p:cNvPr>
          <p:cNvSpPr txBox="1"/>
          <p:nvPr/>
        </p:nvSpPr>
        <p:spPr>
          <a:xfrm>
            <a:off x="2646218" y="138545"/>
            <a:ext cx="6192982" cy="1015663"/>
          </a:xfrm>
          <a:prstGeom prst="rect">
            <a:avLst/>
          </a:prstGeom>
          <a:noFill/>
        </p:spPr>
        <p:txBody>
          <a:bodyPr wrap="square" rtlCol="0">
            <a:spAutoFit/>
          </a:bodyPr>
          <a:lstStyle/>
          <a:p>
            <a:r>
              <a:rPr lang="en-US" sz="2000" b="1">
                <a:solidFill>
                  <a:srgbClr val="00B050"/>
                </a:solidFill>
              </a:rPr>
              <a:t>This is an excellect Guided Discovery activity that can be used when teaching about exponential equations.  It is in yoiur online packet.</a:t>
            </a:r>
          </a:p>
        </p:txBody>
      </p:sp>
    </p:spTree>
    <p:extLst>
      <p:ext uri="{BB962C8B-B14F-4D97-AF65-F5344CB8AC3E}">
        <p14:creationId xmlns:p14="http://schemas.microsoft.com/office/powerpoint/2010/main" val="2161929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A4FE607-0B9D-FD4A-A169-4276FFB474DD}"/>
              </a:ext>
            </a:extLst>
          </p:cNvPr>
          <p:cNvPicPr>
            <a:picLocks noChangeAspect="1"/>
          </p:cNvPicPr>
          <p:nvPr/>
        </p:nvPicPr>
        <p:blipFill>
          <a:blip r:embed="rId2"/>
          <a:stretch>
            <a:fillRect/>
          </a:stretch>
        </p:blipFill>
        <p:spPr>
          <a:xfrm>
            <a:off x="139700" y="553504"/>
            <a:ext cx="2274888" cy="1765162"/>
          </a:xfrm>
          <a:prstGeom prst="rect">
            <a:avLst/>
          </a:prstGeom>
        </p:spPr>
      </p:pic>
      <p:sp>
        <p:nvSpPr>
          <p:cNvPr id="6" name="TextBox 5">
            <a:extLst>
              <a:ext uri="{FF2B5EF4-FFF2-40B4-BE49-F238E27FC236}">
                <a16:creationId xmlns:a16="http://schemas.microsoft.com/office/drawing/2014/main" id="{A4786D24-BB04-944C-8163-DD493F88EAA0}"/>
              </a:ext>
            </a:extLst>
          </p:cNvPr>
          <p:cNvSpPr txBox="1"/>
          <p:nvPr/>
        </p:nvSpPr>
        <p:spPr>
          <a:xfrm>
            <a:off x="2355850" y="1204062"/>
            <a:ext cx="6589712" cy="1200329"/>
          </a:xfrm>
          <a:prstGeom prst="rect">
            <a:avLst/>
          </a:prstGeom>
          <a:noFill/>
        </p:spPr>
        <p:txBody>
          <a:bodyPr wrap="square" rtlCol="0">
            <a:spAutoFit/>
          </a:bodyPr>
          <a:lstStyle/>
          <a:p>
            <a:pPr algn="ctr"/>
            <a:r>
              <a:rPr lang="en-US" b="1" dirty="0"/>
              <a:t>ALBERT EINSTEIN AND COMPOUND INTEREST</a:t>
            </a:r>
          </a:p>
          <a:p>
            <a:pPr algn="ctr"/>
            <a:r>
              <a:rPr lang="en-US" b="1" dirty="0"/>
              <a:t>A Guided Discovery Activity</a:t>
            </a:r>
          </a:p>
          <a:p>
            <a:pPr algn="ctr"/>
            <a:r>
              <a:rPr lang="en-US" b="1" dirty="0"/>
              <a:t>Excerpted with permission from </a:t>
            </a:r>
          </a:p>
          <a:p>
            <a:pPr algn="ctr"/>
            <a:r>
              <a:rPr lang="en-US" b="1" i="1" dirty="0"/>
              <a:t>Financial Algebra, </a:t>
            </a:r>
            <a:r>
              <a:rPr lang="en-US" b="1" i="1" dirty="0" err="1"/>
              <a:t>Gerver</a:t>
            </a:r>
            <a:r>
              <a:rPr lang="en-US" b="1" i="1" dirty="0"/>
              <a:t> and Sgroi, 2021, NGL/Cengage Learning  </a:t>
            </a:r>
            <a:endParaRPr lang="en-US" b="1" dirty="0"/>
          </a:p>
        </p:txBody>
      </p:sp>
      <p:sp>
        <p:nvSpPr>
          <p:cNvPr id="2" name="TextBox 1">
            <a:extLst>
              <a:ext uri="{FF2B5EF4-FFF2-40B4-BE49-F238E27FC236}">
                <a16:creationId xmlns:a16="http://schemas.microsoft.com/office/drawing/2014/main" id="{C67317B5-4A1C-2B47-AB54-D19BD007E67C}"/>
              </a:ext>
            </a:extLst>
          </p:cNvPr>
          <p:cNvSpPr txBox="1"/>
          <p:nvPr/>
        </p:nvSpPr>
        <p:spPr>
          <a:xfrm>
            <a:off x="153988" y="3069383"/>
            <a:ext cx="8864600" cy="2862322"/>
          </a:xfrm>
          <a:prstGeom prst="rect">
            <a:avLst/>
          </a:prstGeom>
          <a:noFill/>
        </p:spPr>
        <p:txBody>
          <a:bodyPr wrap="square" rtlCol="0">
            <a:spAutoFit/>
          </a:bodyPr>
          <a:lstStyle/>
          <a:p>
            <a:r>
              <a:rPr lang="en-US" dirty="0"/>
              <a:t>c) Suppose that you invest $20,000 at a 6% annual interest rate. Use your calculator to input different values for t in the compound interest formula. What whole number value of t will yield an amount closest to twice the initial deposit?</a:t>
            </a:r>
          </a:p>
          <a:p>
            <a:endParaRPr lang="en-US" dirty="0"/>
          </a:p>
          <a:p>
            <a:endParaRPr lang="en-US" dirty="0"/>
          </a:p>
          <a:p>
            <a:r>
              <a:rPr lang="en-US" dirty="0"/>
              <a:t>d) Albert Einstein noticed a very interesting pattern when an initial deposit doubles. In each of the three examples above, multiply the value of t that you found times the percentage amount. For example, in part a, multiply t by 1. What do you notice?</a:t>
            </a:r>
          </a:p>
          <a:p>
            <a:endParaRPr lang="en-US" dirty="0"/>
          </a:p>
          <a:p>
            <a:endParaRPr lang="en-US" dirty="0"/>
          </a:p>
        </p:txBody>
      </p:sp>
    </p:spTree>
    <p:extLst>
      <p:ext uri="{BB962C8B-B14F-4D97-AF65-F5344CB8AC3E}">
        <p14:creationId xmlns:p14="http://schemas.microsoft.com/office/powerpoint/2010/main" val="3721912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A4FE607-0B9D-FD4A-A169-4276FFB474DD}"/>
              </a:ext>
            </a:extLst>
          </p:cNvPr>
          <p:cNvPicPr>
            <a:picLocks noChangeAspect="1"/>
          </p:cNvPicPr>
          <p:nvPr/>
        </p:nvPicPr>
        <p:blipFill>
          <a:blip r:embed="rId2"/>
          <a:stretch>
            <a:fillRect/>
          </a:stretch>
        </p:blipFill>
        <p:spPr>
          <a:xfrm>
            <a:off x="139700" y="553504"/>
            <a:ext cx="2274888" cy="1765162"/>
          </a:xfrm>
          <a:prstGeom prst="rect">
            <a:avLst/>
          </a:prstGeom>
        </p:spPr>
      </p:pic>
      <p:sp>
        <p:nvSpPr>
          <p:cNvPr id="6" name="TextBox 5">
            <a:extLst>
              <a:ext uri="{FF2B5EF4-FFF2-40B4-BE49-F238E27FC236}">
                <a16:creationId xmlns:a16="http://schemas.microsoft.com/office/drawing/2014/main" id="{A4786D24-BB04-944C-8163-DD493F88EAA0}"/>
              </a:ext>
            </a:extLst>
          </p:cNvPr>
          <p:cNvSpPr txBox="1"/>
          <p:nvPr/>
        </p:nvSpPr>
        <p:spPr>
          <a:xfrm>
            <a:off x="2355850" y="1204062"/>
            <a:ext cx="6589712" cy="1200329"/>
          </a:xfrm>
          <a:prstGeom prst="rect">
            <a:avLst/>
          </a:prstGeom>
          <a:noFill/>
        </p:spPr>
        <p:txBody>
          <a:bodyPr wrap="square" rtlCol="0">
            <a:spAutoFit/>
          </a:bodyPr>
          <a:lstStyle/>
          <a:p>
            <a:pPr algn="ctr"/>
            <a:r>
              <a:rPr lang="en-US" b="1" dirty="0"/>
              <a:t>ALBERT EINSTEIN AND COMPOUND INTEREST</a:t>
            </a:r>
          </a:p>
          <a:p>
            <a:pPr algn="ctr"/>
            <a:r>
              <a:rPr lang="en-US" b="1" dirty="0"/>
              <a:t>A Guided Discovery Activity</a:t>
            </a:r>
          </a:p>
          <a:p>
            <a:pPr algn="ctr"/>
            <a:r>
              <a:rPr lang="en-US" b="1" dirty="0"/>
              <a:t>Excerpted with permission from </a:t>
            </a:r>
          </a:p>
          <a:p>
            <a:pPr algn="ctr"/>
            <a:r>
              <a:rPr lang="en-US" b="1" i="1" dirty="0"/>
              <a:t>Financial Algebra, </a:t>
            </a:r>
            <a:r>
              <a:rPr lang="en-US" b="1" i="1" dirty="0" err="1"/>
              <a:t>Gerver</a:t>
            </a:r>
            <a:r>
              <a:rPr lang="en-US" b="1" i="1" dirty="0"/>
              <a:t> and Sgroi, 2021, NGL/Cengage Learning  </a:t>
            </a:r>
            <a:endParaRPr lang="en-US" b="1" dirty="0"/>
          </a:p>
        </p:txBody>
      </p:sp>
      <p:sp>
        <p:nvSpPr>
          <p:cNvPr id="2" name="TextBox 1">
            <a:extLst>
              <a:ext uri="{FF2B5EF4-FFF2-40B4-BE49-F238E27FC236}">
                <a16:creationId xmlns:a16="http://schemas.microsoft.com/office/drawing/2014/main" id="{C67317B5-4A1C-2B47-AB54-D19BD007E67C}"/>
              </a:ext>
            </a:extLst>
          </p:cNvPr>
          <p:cNvSpPr txBox="1"/>
          <p:nvPr/>
        </p:nvSpPr>
        <p:spPr>
          <a:xfrm>
            <a:off x="153988" y="3069383"/>
            <a:ext cx="8864600" cy="2862322"/>
          </a:xfrm>
          <a:prstGeom prst="rect">
            <a:avLst/>
          </a:prstGeom>
          <a:noFill/>
        </p:spPr>
        <p:txBody>
          <a:bodyPr wrap="square" rtlCol="0">
            <a:spAutoFit/>
          </a:bodyPr>
          <a:lstStyle/>
          <a:p>
            <a:r>
              <a:rPr lang="en-US" dirty="0"/>
              <a:t>e) Einstein called this the Rule of 72 because for any initial deposit and for any interest percentage, 72 ÷ (percentage) will give you the approximate number of years it will take for the initial deposit to double in value. Einstein also said, “If people really understood the Rule of 72 they would never put their money in banks.” </a:t>
            </a:r>
          </a:p>
          <a:p>
            <a:endParaRPr lang="en-US" dirty="0"/>
          </a:p>
          <a:p>
            <a:r>
              <a:rPr lang="en-US" dirty="0"/>
              <a:t>Suppose that a 10-year-old has $500 to invest. She puts it in her savings account that has a 1.75% annual interest rate. How old will she be when the money doubles? </a:t>
            </a:r>
          </a:p>
          <a:p>
            <a:endParaRPr lang="en-US" dirty="0"/>
          </a:p>
          <a:p>
            <a:endParaRPr lang="en-US" dirty="0"/>
          </a:p>
          <a:p>
            <a:endParaRPr lang="en-US" dirty="0"/>
          </a:p>
        </p:txBody>
      </p:sp>
    </p:spTree>
    <p:extLst>
      <p:ext uri="{BB962C8B-B14F-4D97-AF65-F5344CB8AC3E}">
        <p14:creationId xmlns:p14="http://schemas.microsoft.com/office/powerpoint/2010/main" val="1491561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A4FE607-0B9D-FD4A-A169-4276FFB474DD}"/>
              </a:ext>
            </a:extLst>
          </p:cNvPr>
          <p:cNvPicPr>
            <a:picLocks noChangeAspect="1"/>
          </p:cNvPicPr>
          <p:nvPr/>
        </p:nvPicPr>
        <p:blipFill>
          <a:blip r:embed="rId2"/>
          <a:stretch>
            <a:fillRect/>
          </a:stretch>
        </p:blipFill>
        <p:spPr>
          <a:xfrm>
            <a:off x="139700" y="553504"/>
            <a:ext cx="2274888" cy="1765162"/>
          </a:xfrm>
          <a:prstGeom prst="rect">
            <a:avLst/>
          </a:prstGeom>
        </p:spPr>
      </p:pic>
      <p:sp>
        <p:nvSpPr>
          <p:cNvPr id="6" name="TextBox 5">
            <a:extLst>
              <a:ext uri="{FF2B5EF4-FFF2-40B4-BE49-F238E27FC236}">
                <a16:creationId xmlns:a16="http://schemas.microsoft.com/office/drawing/2014/main" id="{A4786D24-BB04-944C-8163-DD493F88EAA0}"/>
              </a:ext>
            </a:extLst>
          </p:cNvPr>
          <p:cNvSpPr txBox="1"/>
          <p:nvPr/>
        </p:nvSpPr>
        <p:spPr>
          <a:xfrm>
            <a:off x="2355850" y="1204062"/>
            <a:ext cx="6589712" cy="1200329"/>
          </a:xfrm>
          <a:prstGeom prst="rect">
            <a:avLst/>
          </a:prstGeom>
          <a:noFill/>
        </p:spPr>
        <p:txBody>
          <a:bodyPr wrap="square" rtlCol="0">
            <a:spAutoFit/>
          </a:bodyPr>
          <a:lstStyle/>
          <a:p>
            <a:pPr algn="ctr"/>
            <a:r>
              <a:rPr lang="en-US" b="1" dirty="0"/>
              <a:t>ALBERT EINSTEIN AND COMPOUND INTEREST</a:t>
            </a:r>
          </a:p>
          <a:p>
            <a:pPr algn="ctr"/>
            <a:r>
              <a:rPr lang="en-US" b="1" dirty="0"/>
              <a:t>A Guided Discovery Activity</a:t>
            </a:r>
          </a:p>
          <a:p>
            <a:pPr algn="ctr"/>
            <a:r>
              <a:rPr lang="en-US" b="1" dirty="0"/>
              <a:t>Excerpted with permission from </a:t>
            </a:r>
          </a:p>
          <a:p>
            <a:pPr algn="ctr"/>
            <a:r>
              <a:rPr lang="en-US" b="1" i="1" dirty="0"/>
              <a:t>Financial Algebra, </a:t>
            </a:r>
            <a:r>
              <a:rPr lang="en-US" b="1" i="1" dirty="0" err="1"/>
              <a:t>Gerver</a:t>
            </a:r>
            <a:r>
              <a:rPr lang="en-US" b="1" i="1" dirty="0"/>
              <a:t> and Sgroi, 2021, NGL/Cengage Learning  </a:t>
            </a:r>
            <a:endParaRPr lang="en-US" b="1" dirty="0"/>
          </a:p>
        </p:txBody>
      </p:sp>
      <p:sp>
        <p:nvSpPr>
          <p:cNvPr id="2" name="TextBox 1">
            <a:extLst>
              <a:ext uri="{FF2B5EF4-FFF2-40B4-BE49-F238E27FC236}">
                <a16:creationId xmlns:a16="http://schemas.microsoft.com/office/drawing/2014/main" id="{C67317B5-4A1C-2B47-AB54-D19BD007E67C}"/>
              </a:ext>
            </a:extLst>
          </p:cNvPr>
          <p:cNvSpPr txBox="1"/>
          <p:nvPr/>
        </p:nvSpPr>
        <p:spPr>
          <a:xfrm>
            <a:off x="2947195" y="2883949"/>
            <a:ext cx="4418012" cy="3139321"/>
          </a:xfrm>
          <a:prstGeom prst="rect">
            <a:avLst/>
          </a:prstGeom>
          <a:noFill/>
        </p:spPr>
        <p:txBody>
          <a:bodyPr wrap="square" rtlCol="0">
            <a:spAutoFit/>
          </a:bodyPr>
          <a:lstStyle/>
          <a:p>
            <a:pPr marL="342900" indent="-342900">
              <a:buAutoNum type="alphaLcParenR"/>
            </a:pPr>
            <a:r>
              <a:rPr lang="en-US" dirty="0"/>
              <a:t>Approximately 70 years</a:t>
            </a:r>
          </a:p>
          <a:p>
            <a:pPr marL="342900" indent="-342900">
              <a:buAutoNum type="alphaLcParenR"/>
            </a:pPr>
            <a:endParaRPr lang="en-US" dirty="0"/>
          </a:p>
          <a:p>
            <a:pPr marL="342900" indent="-342900">
              <a:buAutoNum type="alphaLcParenR" startAt="2"/>
            </a:pPr>
            <a:r>
              <a:rPr lang="en-US" dirty="0"/>
              <a:t>Approximately 35 years</a:t>
            </a:r>
          </a:p>
          <a:p>
            <a:pPr marL="342900" indent="-342900">
              <a:buAutoNum type="alphaLcParenR" startAt="2"/>
            </a:pPr>
            <a:endParaRPr lang="en-US" dirty="0"/>
          </a:p>
          <a:p>
            <a:pPr marL="342900" indent="-342900">
              <a:buAutoNum type="alphaLcParenR" startAt="3"/>
            </a:pPr>
            <a:r>
              <a:rPr lang="en-US" dirty="0"/>
              <a:t>Approximately 12 years</a:t>
            </a:r>
          </a:p>
          <a:p>
            <a:pPr marL="342900" indent="-342900">
              <a:buAutoNum type="alphaLcParenR" startAt="3"/>
            </a:pPr>
            <a:endParaRPr lang="en-US" dirty="0"/>
          </a:p>
          <a:p>
            <a:pPr marL="342900" indent="-342900">
              <a:buAutoNum type="alphaLcParenR" startAt="4"/>
            </a:pPr>
            <a:r>
              <a:rPr lang="en-US" dirty="0"/>
              <a:t>You get a number close to 72.</a:t>
            </a:r>
          </a:p>
          <a:p>
            <a:pPr marL="342900" indent="-342900">
              <a:buAutoNum type="alphaLcParenR" startAt="4"/>
            </a:pPr>
            <a:endParaRPr lang="en-US" dirty="0"/>
          </a:p>
          <a:p>
            <a:r>
              <a:rPr lang="en-US" dirty="0"/>
              <a:t>e)   51 years old</a:t>
            </a:r>
          </a:p>
          <a:p>
            <a:endParaRPr lang="en-US" dirty="0"/>
          </a:p>
          <a:p>
            <a:endParaRPr lang="en-US" dirty="0"/>
          </a:p>
        </p:txBody>
      </p:sp>
    </p:spTree>
    <p:extLst>
      <p:ext uri="{BB962C8B-B14F-4D97-AF65-F5344CB8AC3E}">
        <p14:creationId xmlns:p14="http://schemas.microsoft.com/office/powerpoint/2010/main" val="1432553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a:solidFill>
                  <a:srgbClr val="000090"/>
                </a:solidFill>
              </a:rPr>
              <a:t>Finding Guided Discovery Lessons</a:t>
            </a:r>
          </a:p>
        </p:txBody>
      </p:sp>
      <p:sp>
        <p:nvSpPr>
          <p:cNvPr id="3" name="Content Placeholder 2"/>
          <p:cNvSpPr>
            <a:spLocks noGrp="1"/>
          </p:cNvSpPr>
          <p:nvPr>
            <p:ph idx="1"/>
          </p:nvPr>
        </p:nvSpPr>
        <p:spPr>
          <a:xfrm>
            <a:off x="457200" y="1364063"/>
            <a:ext cx="4292026" cy="4973924"/>
          </a:xfrm>
          <a:ln w="12700" cmpd="sng">
            <a:solidFill>
              <a:schemeClr val="tx1"/>
            </a:solidFill>
          </a:ln>
        </p:spPr>
        <p:txBody>
          <a:bodyPr>
            <a:normAutofit fontScale="77500" lnSpcReduction="20000"/>
          </a:bodyPr>
          <a:lstStyle/>
          <a:p>
            <a:r>
              <a:rPr lang="en-US" sz="3300" b="1" i="1" dirty="0"/>
              <a:t>Discovering Geometry </a:t>
            </a:r>
            <a:r>
              <a:rPr lang="en-US" sz="3300" dirty="0"/>
              <a:t>by Michael Serra. </a:t>
            </a:r>
            <a:r>
              <a:rPr lang="en-US" sz="3300" b="1" i="1" dirty="0"/>
              <a:t>Discovering Algebra </a:t>
            </a:r>
            <a:r>
              <a:rPr lang="en-US" sz="3300" dirty="0"/>
              <a:t>by Murdock. Published by Kendall Hunt.</a:t>
            </a:r>
          </a:p>
          <a:p>
            <a:r>
              <a:rPr lang="en-US" sz="3300" dirty="0"/>
              <a:t>Out of print versions from Key Curriculum Press are available cheaply from used book sources.</a:t>
            </a:r>
          </a:p>
          <a:p>
            <a:r>
              <a:rPr lang="en-US" sz="3800" b="1" i="1" dirty="0">
                <a:solidFill>
                  <a:srgbClr val="FF0000"/>
                </a:solidFill>
              </a:rPr>
              <a:t>Do an Internet search for guided discovery lessons—articles and examples from teacher websites.</a:t>
            </a:r>
          </a:p>
          <a:p>
            <a:endParaRPr lang="en-US" sz="3800" dirty="0"/>
          </a:p>
        </p:txBody>
      </p:sp>
      <p:pic>
        <p:nvPicPr>
          <p:cNvPr id="4" name="Picture 3"/>
          <p:cNvPicPr>
            <a:picLocks noChangeAspect="1"/>
          </p:cNvPicPr>
          <p:nvPr/>
        </p:nvPicPr>
        <p:blipFill>
          <a:blip r:embed="rId3"/>
          <a:stretch>
            <a:fillRect/>
          </a:stretch>
        </p:blipFill>
        <p:spPr>
          <a:xfrm>
            <a:off x="4871002" y="1356815"/>
            <a:ext cx="3743078" cy="4981172"/>
          </a:xfrm>
          <a:prstGeom prst="rect">
            <a:avLst/>
          </a:prstGeom>
          <a:ln w="12700" cmpd="sng">
            <a:solidFill>
              <a:schemeClr val="tx1"/>
            </a:solidFill>
          </a:ln>
        </p:spPr>
      </p:pic>
    </p:spTree>
    <p:extLst>
      <p:ext uri="{BB962C8B-B14F-4D97-AF65-F5344CB8AC3E}">
        <p14:creationId xmlns:p14="http://schemas.microsoft.com/office/powerpoint/2010/main" val="1106295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71" y="57388"/>
            <a:ext cx="8805643" cy="1143000"/>
          </a:xfrm>
        </p:spPr>
        <p:txBody>
          <a:bodyPr>
            <a:normAutofit/>
          </a:bodyPr>
          <a:lstStyle/>
          <a:p>
            <a:r>
              <a:rPr lang="en-US" b="1" dirty="0" err="1">
                <a:solidFill>
                  <a:srgbClr val="0000FF"/>
                </a:solidFill>
              </a:rPr>
              <a:t>www.mathematicsvisionproject.org</a:t>
            </a:r>
            <a:endParaRPr lang="en-US" b="1" dirty="0">
              <a:solidFill>
                <a:srgbClr val="0000FF"/>
              </a:solidFill>
            </a:endParaRPr>
          </a:p>
        </p:txBody>
      </p:sp>
      <p:pic>
        <p:nvPicPr>
          <p:cNvPr id="5" name="Content Placeholder 4" descr="Graphical user interface, text, application, website&#10;&#10;Description automatically generated">
            <a:extLst>
              <a:ext uri="{FF2B5EF4-FFF2-40B4-BE49-F238E27FC236}">
                <a16:creationId xmlns:a16="http://schemas.microsoft.com/office/drawing/2014/main" id="{59CF352E-49EA-234B-AEE2-7F32A963F0EE}"/>
              </a:ext>
            </a:extLst>
          </p:cNvPr>
          <p:cNvPicPr>
            <a:picLocks noGrp="1" noChangeAspect="1"/>
          </p:cNvPicPr>
          <p:nvPr>
            <p:ph idx="1"/>
          </p:nvPr>
        </p:nvPicPr>
        <p:blipFill>
          <a:blip r:embed="rId2"/>
          <a:stretch>
            <a:fillRect/>
          </a:stretch>
        </p:blipFill>
        <p:spPr>
          <a:xfrm>
            <a:off x="372592" y="1072896"/>
            <a:ext cx="8637737" cy="5847325"/>
          </a:xfrm>
        </p:spPr>
      </p:pic>
    </p:spTree>
    <p:extLst>
      <p:ext uri="{BB962C8B-B14F-4D97-AF65-F5344CB8AC3E}">
        <p14:creationId xmlns:p14="http://schemas.microsoft.com/office/powerpoint/2010/main" val="3944135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5D0A3E-AEDF-B84D-8B6F-1BFCF6C8C55D}"/>
              </a:ext>
            </a:extLst>
          </p:cNvPr>
          <p:cNvSpPr txBox="1"/>
          <p:nvPr/>
        </p:nvSpPr>
        <p:spPr>
          <a:xfrm>
            <a:off x="500063" y="157163"/>
            <a:ext cx="8743950" cy="400110"/>
          </a:xfrm>
          <a:prstGeom prst="rect">
            <a:avLst/>
          </a:prstGeom>
          <a:noFill/>
        </p:spPr>
        <p:txBody>
          <a:bodyPr wrap="square" rtlCol="0">
            <a:spAutoFit/>
          </a:bodyPr>
          <a:lstStyle/>
          <a:p>
            <a:r>
              <a:rPr lang="en-US" sz="2000" b="1" dirty="0">
                <a:solidFill>
                  <a:srgbClr val="FF0000"/>
                </a:solidFill>
              </a:rPr>
              <a:t>CONVERT TEXTBOOK MODEL PROBLEMS INTO GUIDED DICOVERY ACTIVITIES</a:t>
            </a:r>
          </a:p>
        </p:txBody>
      </p:sp>
      <p:pic>
        <p:nvPicPr>
          <p:cNvPr id="6" name="Picture 5" descr="Chart&#10;&#10;Description automatically generated">
            <a:extLst>
              <a:ext uri="{FF2B5EF4-FFF2-40B4-BE49-F238E27FC236}">
                <a16:creationId xmlns:a16="http://schemas.microsoft.com/office/drawing/2014/main" id="{53CDDEA6-F3DE-D64C-A22B-600AB90F3DFE}"/>
              </a:ext>
            </a:extLst>
          </p:cNvPr>
          <p:cNvPicPr>
            <a:picLocks noChangeAspect="1"/>
          </p:cNvPicPr>
          <p:nvPr/>
        </p:nvPicPr>
        <p:blipFill>
          <a:blip r:embed="rId2"/>
          <a:stretch>
            <a:fillRect/>
          </a:stretch>
        </p:blipFill>
        <p:spPr>
          <a:xfrm>
            <a:off x="2409867" y="557273"/>
            <a:ext cx="6734133" cy="6143564"/>
          </a:xfrm>
          <a:prstGeom prst="rect">
            <a:avLst/>
          </a:prstGeom>
        </p:spPr>
      </p:pic>
      <p:sp>
        <p:nvSpPr>
          <p:cNvPr id="7" name="TextBox 6">
            <a:extLst>
              <a:ext uri="{FF2B5EF4-FFF2-40B4-BE49-F238E27FC236}">
                <a16:creationId xmlns:a16="http://schemas.microsoft.com/office/drawing/2014/main" id="{B4A39E61-4119-B044-9851-08002C14ACD1}"/>
              </a:ext>
            </a:extLst>
          </p:cNvPr>
          <p:cNvSpPr txBox="1"/>
          <p:nvPr/>
        </p:nvSpPr>
        <p:spPr>
          <a:xfrm>
            <a:off x="285750" y="5386388"/>
            <a:ext cx="2271712" cy="1477328"/>
          </a:xfrm>
          <a:prstGeom prst="rect">
            <a:avLst/>
          </a:prstGeom>
          <a:noFill/>
          <a:ln>
            <a:solidFill>
              <a:schemeClr val="tx1"/>
            </a:solidFill>
          </a:ln>
        </p:spPr>
        <p:txBody>
          <a:bodyPr wrap="square" rtlCol="0">
            <a:spAutoFit/>
          </a:bodyPr>
          <a:lstStyle/>
          <a:p>
            <a:r>
              <a:rPr lang="en-US" b="1" i="1" dirty="0"/>
              <a:t>Financial Algebra, </a:t>
            </a:r>
            <a:r>
              <a:rPr lang="en-US" b="1" i="1" dirty="0" err="1"/>
              <a:t>Gerver</a:t>
            </a:r>
            <a:r>
              <a:rPr lang="en-US" b="1" i="1" dirty="0"/>
              <a:t> and Sgroi, 2021, NGL/Cengage Learning  </a:t>
            </a:r>
            <a:endParaRPr lang="en-US" b="1" dirty="0"/>
          </a:p>
          <a:p>
            <a:r>
              <a:rPr lang="en-US" dirty="0"/>
              <a:t>Used with Permission</a:t>
            </a:r>
          </a:p>
        </p:txBody>
      </p:sp>
    </p:spTree>
    <p:extLst>
      <p:ext uri="{BB962C8B-B14F-4D97-AF65-F5344CB8AC3E}">
        <p14:creationId xmlns:p14="http://schemas.microsoft.com/office/powerpoint/2010/main" val="1902980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329339"/>
            <a:ext cx="8674100" cy="1015644"/>
          </a:xfrm>
          <a:prstGeom prst="rect">
            <a:avLst/>
          </a:prstGeom>
        </p:spPr>
        <p:txBody>
          <a:bodyPr wrap="square" lIns="91421" tIns="45711" rIns="91421" bIns="45711">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Celine bought a new car for $33,600.  She made a $4000 down payment and pays $560 each month for 5 years to pay off her loan.  She knows from her research that the make and model of the car she purchased straight line depreciates to zero over 10 years. </a:t>
            </a:r>
            <a:r>
              <a:rPr kumimoji="0" lang="en-US" sz="1400" b="1" i="1" u="none" strike="noStrike" kern="1200" cap="none" spc="0" normalizeH="0" baseline="0" noProof="0" dirty="0">
                <a:ln>
                  <a:noFill/>
                </a:ln>
                <a:solidFill>
                  <a:srgbClr val="0000FF"/>
                </a:solidFill>
                <a:effectLst/>
                <a:uLnTx/>
                <a:uFillTx/>
                <a:latin typeface="Calibri"/>
                <a:ea typeface="+mn-ea"/>
                <a:cs typeface="+mn-cs"/>
              </a:rPr>
              <a:t>Write an expense and depreciation equation for this situation.  Graphs this system of two equations on the same axes and interpret the results</a:t>
            </a:r>
            <a:r>
              <a:rPr kumimoji="0" lang="en-US" sz="1800" b="1" i="1" u="none" strike="noStrike" kern="1200" cap="none" spc="0" normalizeH="0" baseline="0" noProof="0" dirty="0">
                <a:ln>
                  <a:noFill/>
                </a:ln>
                <a:solidFill>
                  <a:srgbClr val="0000FF"/>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370115" y="1329557"/>
            <a:ext cx="9405257" cy="1477309"/>
          </a:xfrm>
          <a:prstGeom prst="rect">
            <a:avLst/>
          </a:prstGeom>
        </p:spPr>
        <p:txBody>
          <a:bodyPr wrap="square" lIns="91421" tIns="45711" rIns="91421" bIns="45711">
            <a:spAutoFit/>
          </a:bodyPr>
          <a:lstStyle/>
          <a:p>
            <a:pPr marL="800007" marR="0" lvl="1" indent="-342900" algn="l" defTabSz="457107" rtl="0" eaLnBrk="1" fontAlgn="auto" latinLnBrk="0" hangingPunct="1">
              <a:lnSpc>
                <a:spcPct val="100000"/>
              </a:lnSpc>
              <a:spcBef>
                <a:spcPts val="0"/>
              </a:spcBef>
              <a:spcAft>
                <a:spcPts val="0"/>
              </a:spcAft>
              <a:buClrTx/>
              <a:buSzTx/>
              <a:buFontTx/>
              <a:buAutoNum type="alphaLcParenR"/>
              <a:tabLst/>
              <a:defRPr/>
            </a:pPr>
            <a:r>
              <a:rPr kumimoji="0" lang="en-US" b="1" i="0" u="none" strike="noStrike" kern="1200" cap="none" spc="0" normalizeH="0" baseline="0" noProof="0" dirty="0">
                <a:ln>
                  <a:noFill/>
                </a:ln>
                <a:solidFill>
                  <a:srgbClr val="2E36FF"/>
                </a:solidFill>
                <a:effectLst/>
                <a:uLnTx/>
                <a:uFillTx/>
                <a:latin typeface="Calibri"/>
                <a:ea typeface="+mn-ea"/>
                <a:cs typeface="+mn-cs"/>
              </a:rPr>
              <a:t>Create an expense and depreciation function.</a:t>
            </a:r>
          </a:p>
          <a:p>
            <a:pPr marL="457107" marR="0" lvl="1" algn="l" defTabSz="457107"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dirty="0">
              <a:ln>
                <a:noFill/>
              </a:ln>
              <a:solidFill>
                <a:srgbClr val="2E36FF"/>
              </a:solidFill>
              <a:effectLst/>
              <a:uLnTx/>
              <a:uFillTx/>
              <a:latin typeface="Calibri"/>
              <a:ea typeface="+mn-ea"/>
              <a:cs typeface="+mn-cs"/>
            </a:endParaRPr>
          </a:p>
          <a:p>
            <a:pPr marL="457107" marR="0" lvl="1" indent="0" algn="l" defTabSz="45710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1. What was Celine’s initial payment? _________________</a:t>
            </a:r>
          </a:p>
          <a:p>
            <a:pPr marL="457107" marR="0" lvl="1" indent="0" algn="l" defTabSz="45710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This amount represents her first investment in the car when x=0 months. This will represent the </a:t>
            </a:r>
            <a:r>
              <a:rPr kumimoji="0" lang="en-US" b="1" i="0" u="none" strike="noStrike" kern="1200" cap="none" spc="0" normalizeH="0" baseline="0" noProof="0" dirty="0">
                <a:ln>
                  <a:noFill/>
                </a:ln>
                <a:solidFill>
                  <a:prstClr val="black"/>
                </a:solidFill>
                <a:effectLst/>
                <a:uLnTx/>
                <a:uFillTx/>
                <a:latin typeface="Calibri"/>
                <a:ea typeface="+mn-ea"/>
                <a:cs typeface="+mn-cs"/>
              </a:rPr>
              <a:t>y-intercept </a:t>
            </a:r>
            <a:r>
              <a:rPr kumimoji="0" lang="en-US" b="0" i="0" u="none" strike="noStrike" kern="1200" cap="none" spc="0" normalizeH="0" baseline="0" noProof="0" dirty="0">
                <a:ln>
                  <a:noFill/>
                </a:ln>
                <a:solidFill>
                  <a:prstClr val="black"/>
                </a:solidFill>
                <a:effectLst/>
                <a:uLnTx/>
                <a:uFillTx/>
                <a:latin typeface="Calibri"/>
                <a:ea typeface="+mn-ea"/>
                <a:cs typeface="+mn-cs"/>
              </a:rPr>
              <a:t>of the expense function. </a:t>
            </a:r>
          </a:p>
        </p:txBody>
      </p:sp>
      <p:sp>
        <p:nvSpPr>
          <p:cNvPr id="6" name="TextBox 5"/>
          <p:cNvSpPr txBox="1"/>
          <p:nvPr/>
        </p:nvSpPr>
        <p:spPr>
          <a:xfrm>
            <a:off x="3435345" y="1779845"/>
            <a:ext cx="2971800" cy="400091"/>
          </a:xfrm>
          <a:prstGeom prst="rect">
            <a:avLst/>
          </a:prstGeom>
          <a:noFill/>
        </p:spPr>
        <p:txBody>
          <a:bodyPr wrap="squar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a:ln>
                  <a:noFill/>
                </a:ln>
                <a:solidFill>
                  <a:srgbClr val="FF0000"/>
                </a:solidFill>
                <a:effectLst/>
                <a:uLnTx/>
                <a:uFillTx/>
                <a:latin typeface="Calibri"/>
                <a:ea typeface="+mn-ea"/>
                <a:cs typeface="+mn-cs"/>
              </a:rPr>
              <a:t> </a:t>
            </a:r>
            <a:r>
              <a:rPr kumimoji="0" lang="en-US" b="1" i="0" u="none" strike="noStrike" kern="1200" cap="none" spc="0" normalizeH="0" baseline="0" noProof="0" dirty="0">
                <a:ln>
                  <a:noFill/>
                </a:ln>
                <a:solidFill>
                  <a:srgbClr val="FF0000"/>
                </a:solidFill>
                <a:effectLst/>
                <a:uLnTx/>
                <a:uFillTx/>
                <a:latin typeface="Calibri"/>
                <a:ea typeface="+mn-ea"/>
                <a:cs typeface="+mn-cs"/>
              </a:rPr>
              <a:t>$4000</a:t>
            </a:r>
          </a:p>
        </p:txBody>
      </p:sp>
      <p:sp>
        <p:nvSpPr>
          <p:cNvPr id="7" name="Rectangle 6"/>
          <p:cNvSpPr/>
          <p:nvPr/>
        </p:nvSpPr>
        <p:spPr>
          <a:xfrm>
            <a:off x="-370115" y="3198176"/>
            <a:ext cx="7639047" cy="461647"/>
          </a:xfrm>
          <a:prstGeom prst="rect">
            <a:avLst/>
          </a:prstGeom>
        </p:spPr>
        <p:txBody>
          <a:bodyPr wrap="square" lIns="91421" tIns="45711" rIns="91421" bIns="45711">
            <a:spAutoFit/>
          </a:bodyPr>
          <a:lstStyle/>
          <a:p>
            <a:pPr marL="457107" marR="0" lvl="1" indent="0" algn="l" defTabSz="45710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2. How much does Celine pay per month?</a:t>
            </a:r>
            <a:r>
              <a:rPr kumimoji="0" lang="en-US" sz="2400" b="0" i="0" u="none" strike="noStrike" kern="1200" cap="none" spc="0" normalizeH="0" baseline="0" noProof="0" dirty="0">
                <a:ln>
                  <a:noFill/>
                </a:ln>
                <a:solidFill>
                  <a:prstClr val="black"/>
                </a:solidFill>
                <a:effectLst/>
                <a:uLnTx/>
                <a:uFillTx/>
                <a:latin typeface="Calibri"/>
                <a:ea typeface="+mn-ea"/>
                <a:cs typeface="+mn-cs"/>
              </a:rPr>
              <a:t>_______________ </a:t>
            </a:r>
          </a:p>
        </p:txBody>
      </p:sp>
      <p:sp>
        <p:nvSpPr>
          <p:cNvPr id="8" name="TextBox 7"/>
          <p:cNvSpPr txBox="1"/>
          <p:nvPr/>
        </p:nvSpPr>
        <p:spPr>
          <a:xfrm>
            <a:off x="4246787" y="3198176"/>
            <a:ext cx="2603500" cy="369314"/>
          </a:xfrm>
          <a:prstGeom prst="rect">
            <a:avLst/>
          </a:prstGeom>
          <a:noFill/>
        </p:spPr>
        <p:txBody>
          <a:bodyPr wrap="squar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$560</a:t>
            </a:r>
          </a:p>
        </p:txBody>
      </p:sp>
      <p:sp>
        <p:nvSpPr>
          <p:cNvPr id="2" name="Rectangle 1">
            <a:extLst>
              <a:ext uri="{FF2B5EF4-FFF2-40B4-BE49-F238E27FC236}">
                <a16:creationId xmlns:a16="http://schemas.microsoft.com/office/drawing/2014/main" id="{CD8961B7-5225-0A41-810D-9C249A7244D5}"/>
              </a:ext>
            </a:extLst>
          </p:cNvPr>
          <p:cNvSpPr/>
          <p:nvPr/>
        </p:nvSpPr>
        <p:spPr>
          <a:xfrm>
            <a:off x="-370114" y="4294731"/>
            <a:ext cx="9405256" cy="1107996"/>
          </a:xfrm>
          <a:prstGeom prst="rect">
            <a:avLst/>
          </a:prstGeom>
        </p:spPr>
        <p:txBody>
          <a:bodyPr wrap="square">
            <a:spAutoFit/>
          </a:bodyPr>
          <a:lstStyle/>
          <a:p>
            <a:pPr marL="457107" lvl="1" defTabSz="457107">
              <a:defRPr/>
            </a:pPr>
            <a:r>
              <a:rPr lang="en-US" dirty="0">
                <a:solidFill>
                  <a:prstClr val="black"/>
                </a:solidFill>
              </a:rPr>
              <a:t>3. How could the ratio of the change in the total expense per month be expressed as a fraction?</a:t>
            </a:r>
            <a:r>
              <a:rPr lang="en-US" sz="2400" dirty="0">
                <a:solidFill>
                  <a:prstClr val="black"/>
                </a:solidFill>
              </a:rPr>
              <a:t>__________________  </a:t>
            </a:r>
            <a:r>
              <a:rPr lang="en-US" dirty="0">
                <a:solidFill>
                  <a:prstClr val="black"/>
                </a:solidFill>
              </a:rPr>
              <a:t>This will represent the </a:t>
            </a:r>
            <a:r>
              <a:rPr lang="en-US" b="1" dirty="0">
                <a:solidFill>
                  <a:prstClr val="black"/>
                </a:solidFill>
              </a:rPr>
              <a:t>slope </a:t>
            </a:r>
            <a:r>
              <a:rPr lang="en-US" dirty="0">
                <a:solidFill>
                  <a:prstClr val="black"/>
                </a:solidFill>
              </a:rPr>
              <a:t>of the expense function.</a:t>
            </a:r>
            <a:r>
              <a:rPr lang="en-US" sz="2400" dirty="0">
                <a:solidFill>
                  <a:prstClr val="black"/>
                </a:solidFill>
              </a:rPr>
              <a:t> </a:t>
            </a:r>
          </a:p>
          <a:p>
            <a:pPr marL="457107" lvl="1" defTabSz="457107">
              <a:defRPr/>
            </a:pPr>
            <a:endParaRPr lang="en-US" sz="2400" dirty="0">
              <a:solidFill>
                <a:prstClr val="black"/>
              </a:solidFill>
            </a:endParaRPr>
          </a:p>
        </p:txBody>
      </p:sp>
      <p:sp>
        <p:nvSpPr>
          <p:cNvPr id="3" name="TextBox 2">
            <a:extLst>
              <a:ext uri="{FF2B5EF4-FFF2-40B4-BE49-F238E27FC236}">
                <a16:creationId xmlns:a16="http://schemas.microsoft.com/office/drawing/2014/main" id="{F3CD5B07-4E83-2844-A228-0088605250E4}"/>
              </a:ext>
            </a:extLst>
          </p:cNvPr>
          <p:cNvSpPr txBox="1"/>
          <p:nvPr/>
        </p:nvSpPr>
        <p:spPr>
          <a:xfrm>
            <a:off x="1582057" y="4525563"/>
            <a:ext cx="1513114" cy="646331"/>
          </a:xfrm>
          <a:prstGeom prst="rect">
            <a:avLst/>
          </a:prstGeom>
          <a:noFill/>
        </p:spPr>
        <p:txBody>
          <a:bodyPr wrap="square" rtlCol="0">
            <a:spAutoFit/>
          </a:bodyPr>
          <a:lstStyle/>
          <a:p>
            <a:r>
              <a:rPr lang="en-US" b="1" dirty="0">
                <a:solidFill>
                  <a:srgbClr val="FF0000"/>
                </a:solidFill>
              </a:rPr>
              <a:t>560/1</a:t>
            </a:r>
          </a:p>
          <a:p>
            <a:endParaRPr lang="en-US" dirty="0"/>
          </a:p>
        </p:txBody>
      </p:sp>
      <p:sp>
        <p:nvSpPr>
          <p:cNvPr id="9" name="Rectangle 8">
            <a:extLst>
              <a:ext uri="{FF2B5EF4-FFF2-40B4-BE49-F238E27FC236}">
                <a16:creationId xmlns:a16="http://schemas.microsoft.com/office/drawing/2014/main" id="{1F6749B2-74D1-D34E-B821-78B237E6A131}"/>
              </a:ext>
            </a:extLst>
          </p:cNvPr>
          <p:cNvSpPr/>
          <p:nvPr/>
        </p:nvSpPr>
        <p:spPr>
          <a:xfrm>
            <a:off x="-370115" y="5641591"/>
            <a:ext cx="8708572" cy="646331"/>
          </a:xfrm>
          <a:prstGeom prst="rect">
            <a:avLst/>
          </a:prstGeom>
        </p:spPr>
        <p:txBody>
          <a:bodyPr wrap="square">
            <a:spAutoFit/>
          </a:bodyPr>
          <a:lstStyle/>
          <a:p>
            <a:pPr marL="457107" lvl="1" defTabSz="457107">
              <a:defRPr/>
            </a:pPr>
            <a:r>
              <a:rPr lang="en-US" dirty="0">
                <a:solidFill>
                  <a:prstClr val="black"/>
                </a:solidFill>
              </a:rPr>
              <a:t>4. Use the information from above to express the linear expense function: </a:t>
            </a:r>
          </a:p>
          <a:p>
            <a:pPr marL="457107" lvl="1" defTabSz="457107">
              <a:defRPr/>
            </a:pPr>
            <a:r>
              <a:rPr lang="en-US" dirty="0">
                <a:solidFill>
                  <a:prstClr val="black"/>
                </a:solidFill>
              </a:rPr>
              <a:t>                                  y = ____________________________ </a:t>
            </a:r>
          </a:p>
        </p:txBody>
      </p:sp>
      <p:sp>
        <p:nvSpPr>
          <p:cNvPr id="10" name="TextBox 9">
            <a:extLst>
              <a:ext uri="{FF2B5EF4-FFF2-40B4-BE49-F238E27FC236}">
                <a16:creationId xmlns:a16="http://schemas.microsoft.com/office/drawing/2014/main" id="{350BB4C0-CC37-7B4B-A96E-AB41593A3942}"/>
              </a:ext>
            </a:extLst>
          </p:cNvPr>
          <p:cNvSpPr txBox="1"/>
          <p:nvPr/>
        </p:nvSpPr>
        <p:spPr>
          <a:xfrm>
            <a:off x="2581728" y="5872695"/>
            <a:ext cx="2198915" cy="646331"/>
          </a:xfrm>
          <a:prstGeom prst="rect">
            <a:avLst/>
          </a:prstGeom>
          <a:noFill/>
        </p:spPr>
        <p:txBody>
          <a:bodyPr wrap="square" rtlCol="0">
            <a:spAutoFit/>
          </a:bodyPr>
          <a:lstStyle/>
          <a:p>
            <a:r>
              <a:rPr lang="en-US" b="1" dirty="0">
                <a:solidFill>
                  <a:srgbClr val="FF0000"/>
                </a:solidFill>
              </a:rPr>
              <a:t>560x + 4000</a:t>
            </a:r>
          </a:p>
          <a:p>
            <a:endParaRPr lang="en-US" dirty="0"/>
          </a:p>
        </p:txBody>
      </p:sp>
    </p:spTree>
    <p:extLst>
      <p:ext uri="{BB962C8B-B14F-4D97-AF65-F5344CB8AC3E}">
        <p14:creationId xmlns:p14="http://schemas.microsoft.com/office/powerpoint/2010/main" val="756557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329338"/>
            <a:ext cx="8674100" cy="1231088"/>
          </a:xfrm>
          <a:prstGeom prst="rect">
            <a:avLst/>
          </a:prstGeom>
        </p:spPr>
        <p:txBody>
          <a:bodyPr wrap="square" lIns="91421" tIns="45711" rIns="91421" bIns="45711">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Celine bought a new car for $33,600.  She made a $4000 down payment and pays $560 each month for 5 years to pay off her loan.  She knows from her research that the make and model of the car she purchased straight line depreciates to zero over 10 years.</a:t>
            </a:r>
            <a:r>
              <a:rPr kumimoji="0" lang="en-US" sz="1400" b="1" i="1" u="none" strike="noStrike" kern="1200" cap="none" spc="0" normalizeH="0" baseline="0" noProof="0" dirty="0">
                <a:ln>
                  <a:noFill/>
                </a:ln>
                <a:solidFill>
                  <a:srgbClr val="0000FF"/>
                </a:solidFill>
                <a:effectLst/>
                <a:uLnTx/>
                <a:uFillTx/>
                <a:latin typeface="Calibri"/>
                <a:ea typeface="+mn-ea"/>
                <a:cs typeface="+mn-cs"/>
              </a:rPr>
              <a:t> Write an expense and depreciation equation for this situation.  Graphs this system of two equations on the same axes and interpret the results.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1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76201" y="3997741"/>
            <a:ext cx="8991599" cy="646313"/>
          </a:xfrm>
          <a:prstGeom prst="rect">
            <a:avLst/>
          </a:prstGeom>
        </p:spPr>
        <p:txBody>
          <a:bodyPr wrap="square" lIns="91421" tIns="45711" rIns="91421" bIns="45711">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7. What is the value of the ratio of the </a:t>
            </a:r>
            <a:r>
              <a:rPr kumimoji="0" lang="en-US" b="0" i="0" u="sng" strike="noStrike" kern="1200" cap="none" spc="0" normalizeH="0" baseline="0" noProof="0" dirty="0">
                <a:ln>
                  <a:noFill/>
                </a:ln>
                <a:solidFill>
                  <a:prstClr val="black"/>
                </a:solidFill>
                <a:effectLst/>
                <a:uLnTx/>
                <a:uFillTx/>
                <a:latin typeface="Calibri"/>
                <a:ea typeface="+mn-ea"/>
                <a:cs typeface="+mn-cs"/>
              </a:rPr>
              <a:t>original car cost</a:t>
            </a:r>
            <a:r>
              <a:rPr kumimoji="0" lang="en-US" b="0" i="0" u="none" strike="noStrike" kern="1200" cap="none" spc="0" normalizeH="0" baseline="0" noProof="0" dirty="0">
                <a:ln>
                  <a:noFill/>
                </a:ln>
                <a:solidFill>
                  <a:prstClr val="black"/>
                </a:solidFill>
                <a:effectLst/>
                <a:uLnTx/>
                <a:uFillTx/>
                <a:latin typeface="Calibri"/>
                <a:ea typeface="+mn-ea"/>
                <a:cs typeface="+mn-cs"/>
              </a:rPr>
              <a:t> over the total number of months it will take for the car to depreciate? What does that value represent?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7A3E9C4-4519-5748-BBC3-FC0AA3B2C931}"/>
                  </a:ext>
                </a:extLst>
              </p:cNvPr>
              <p:cNvSpPr/>
              <p:nvPr/>
            </p:nvSpPr>
            <p:spPr>
              <a:xfrm>
                <a:off x="2536372" y="4659765"/>
                <a:ext cx="4572000" cy="1081835"/>
              </a:xfrm>
              <a:prstGeom prst="rect">
                <a:avLst/>
              </a:prstGeom>
            </p:spPr>
            <p:txBody>
              <a:bodyPr>
                <a:spAutoFit/>
              </a:bodyPr>
              <a:lstStyle/>
              <a:p>
                <a14:m>
                  <m:oMath xmlns:m="http://schemas.openxmlformats.org/officeDocument/2006/math">
                    <m:f>
                      <m:fPr>
                        <m:ctrlPr>
                          <a:rPr lang="en-US" b="1" i="1" smtClean="0">
                            <a:solidFill>
                              <a:srgbClr val="FF0000"/>
                            </a:solidFill>
                            <a:latin typeface="Cambria Math" panose="02040503050406030204" pitchFamily="18" charset="0"/>
                            <a:ea typeface="MS Mincho" panose="02020609040205080304" pitchFamily="49" charset="-128"/>
                            <a:cs typeface="Times New Roman" panose="02020603050405020304" pitchFamily="18" charset="0"/>
                          </a:rPr>
                        </m:ctrlPr>
                      </m:fPr>
                      <m:num>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𝑪𝒂𝒓</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 </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𝑪𝒐𝒔𝒕</m:t>
                        </m:r>
                      </m:num>
                      <m:den>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 </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𝒐𝒇</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 </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𝑴𝒐𝒏𝒕𝒉𝒔</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 </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𝒕𝒐</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 </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𝑫𝒆𝒑𝒓𝒆𝒄𝒊𝒂𝒕𝒆</m:t>
                        </m:r>
                      </m:den>
                    </m:f>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  </m:t>
                    </m:r>
                    <m:r>
                      <a:rPr lang="en-US" b="1" i="1" smtClean="0">
                        <a:solidFill>
                          <a:srgbClr val="FF0000"/>
                        </a:solidFill>
                        <a:latin typeface="Cambria Math" panose="02040503050406030204" pitchFamily="18" charset="0"/>
                        <a:ea typeface="MS Mincho" panose="02020609040205080304" pitchFamily="49" charset="-128"/>
                        <a:cs typeface="Times New Roman" panose="02020603050405020304" pitchFamily="18" charset="0"/>
                      </a:rPr>
                      <m:t>=</m:t>
                    </m:r>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   </m:t>
                    </m:r>
                    <m:f>
                      <m:fPr>
                        <m:ctrlP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ctrlPr>
                      </m:fPr>
                      <m:num>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𝟑𝟑𝟔𝟎𝟎</m:t>
                        </m:r>
                      </m:num>
                      <m:den>
                        <m:r>
                          <a:rPr lang="en-US"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𝟏𝟐𝟎</m:t>
                        </m:r>
                      </m:den>
                    </m:f>
                  </m:oMath>
                </a14:m>
                <a:r>
                  <a:rPr lang="en-US" sz="1200" dirty="0">
                    <a:effectLst/>
                    <a:latin typeface="Cambria"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r>
                      <a:rPr lang="en-US" sz="1200"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m:t>
                    </m:r>
                    <m:r>
                      <a:rPr lang="en-US" sz="1200" b="1" i="1">
                        <a:solidFill>
                          <a:srgbClr val="FF0000"/>
                        </a:solidFill>
                        <a:latin typeface="Cambria Math" panose="02040503050406030204" pitchFamily="18" charset="0"/>
                        <a:ea typeface="MS Mincho" panose="02020609040205080304" pitchFamily="49" charset="-128"/>
                        <a:cs typeface="Times New Roman" panose="02020603050405020304" pitchFamily="18" charset="0"/>
                      </a:rPr>
                      <m:t>𝟐𝟖𝟎</m:t>
                    </m:r>
                  </m:oMath>
                </a14:m>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r>
                  <a:rPr lang="en-US" dirty="0">
                    <a:latin typeface="Cambria" panose="02040503050406030204" pitchFamily="18" charset="0"/>
                    <a:ea typeface="MS Mincho" panose="02020609040205080304" pitchFamily="49" charset="-128"/>
                    <a:cs typeface="Times New Roman" panose="02020603050405020304" pitchFamily="18" charset="0"/>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MS Mincho" panose="02020609040205080304" pitchFamily="49" charset="-128"/>
                          <a:cs typeface="Times New Roman" panose="02020603050405020304" pitchFamily="18" charset="0"/>
                        </a:rPr>
                        <m:t>                        </m:t>
                      </m:r>
                      <m:r>
                        <a:rPr lang="en-US" i="1">
                          <a:latin typeface="Cambria Math" panose="02040503050406030204" pitchFamily="18" charset="0"/>
                          <a:ea typeface="MS Mincho" panose="02020609040205080304" pitchFamily="49" charset="-128"/>
                          <a:cs typeface="Times New Roman" panose="02020603050405020304" pitchFamily="18" charset="0"/>
                        </a:rPr>
                        <m:t>                                     </m:t>
                      </m:r>
                    </m:oMath>
                  </m:oMathPara>
                </a14:m>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A7A3E9C4-4519-5748-BBC3-FC0AA3B2C931}"/>
                  </a:ext>
                </a:extLst>
              </p:cNvPr>
              <p:cNvSpPr>
                <a:spLocks noRot="1" noChangeAspect="1" noMove="1" noResize="1" noEditPoints="1" noAdjustHandles="1" noChangeArrowheads="1" noChangeShapeType="1" noTextEdit="1"/>
              </p:cNvSpPr>
              <p:nvPr/>
            </p:nvSpPr>
            <p:spPr>
              <a:xfrm>
                <a:off x="2536372" y="4659765"/>
                <a:ext cx="4572000" cy="1081835"/>
              </a:xfrm>
              <a:prstGeom prst="rect">
                <a:avLst/>
              </a:prstGeom>
              <a:blipFill>
                <a:blip r:embed="rId3"/>
                <a:stretch>
                  <a:fillRect b="-465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BA76E5ED-9783-2348-BBC2-5C94016F86D7}"/>
              </a:ext>
            </a:extLst>
          </p:cNvPr>
          <p:cNvSpPr/>
          <p:nvPr/>
        </p:nvSpPr>
        <p:spPr>
          <a:xfrm>
            <a:off x="76200" y="1611494"/>
            <a:ext cx="9144000" cy="923330"/>
          </a:xfrm>
          <a:prstGeom prst="rect">
            <a:avLst/>
          </a:prstGeom>
        </p:spPr>
        <p:txBody>
          <a:bodyPr wrap="square">
            <a:spAutoFit/>
          </a:bodyPr>
          <a:lstStyle/>
          <a:p>
            <a:pPr lvl="0" defTabSz="457107">
              <a:defRPr/>
            </a:pPr>
            <a:r>
              <a:rPr lang="en-US" dirty="0">
                <a:solidFill>
                  <a:prstClr val="black"/>
                </a:solidFill>
              </a:rPr>
              <a:t>5. The time x is in months rather than years. Since Celine’s car will totally depreciate after 10 years, how many months will it take for the value of this car to reach zero? _______________. </a:t>
            </a:r>
          </a:p>
          <a:p>
            <a:pPr lvl="0" defTabSz="457107">
              <a:defRPr/>
            </a:pPr>
            <a:r>
              <a:rPr lang="en-US" dirty="0">
                <a:solidFill>
                  <a:prstClr val="black"/>
                </a:solidFill>
              </a:rPr>
              <a:t>This amount will represent the </a:t>
            </a:r>
            <a:r>
              <a:rPr lang="en-US" b="1" dirty="0">
                <a:solidFill>
                  <a:prstClr val="black"/>
                </a:solidFill>
              </a:rPr>
              <a:t>x-intercept </a:t>
            </a:r>
            <a:r>
              <a:rPr lang="en-US" dirty="0">
                <a:solidFill>
                  <a:prstClr val="black"/>
                </a:solidFill>
              </a:rPr>
              <a:t>of the depreciation equation. </a:t>
            </a:r>
          </a:p>
        </p:txBody>
      </p:sp>
      <p:sp>
        <p:nvSpPr>
          <p:cNvPr id="6" name="TextBox 5">
            <a:extLst>
              <a:ext uri="{FF2B5EF4-FFF2-40B4-BE49-F238E27FC236}">
                <a16:creationId xmlns:a16="http://schemas.microsoft.com/office/drawing/2014/main" id="{EF5945AD-7CE5-6F4B-955F-75E7D3EF760B}"/>
              </a:ext>
            </a:extLst>
          </p:cNvPr>
          <p:cNvSpPr txBox="1"/>
          <p:nvPr/>
        </p:nvSpPr>
        <p:spPr>
          <a:xfrm>
            <a:off x="7663543" y="1888493"/>
            <a:ext cx="1404257" cy="369332"/>
          </a:xfrm>
          <a:prstGeom prst="rect">
            <a:avLst/>
          </a:prstGeom>
          <a:noFill/>
        </p:spPr>
        <p:txBody>
          <a:bodyPr wrap="square" rtlCol="0">
            <a:spAutoFit/>
          </a:bodyPr>
          <a:lstStyle/>
          <a:p>
            <a:r>
              <a:rPr lang="en-US" b="1" dirty="0">
                <a:solidFill>
                  <a:srgbClr val="FF0000"/>
                </a:solidFill>
              </a:rPr>
              <a:t>120</a:t>
            </a:r>
          </a:p>
        </p:txBody>
      </p:sp>
      <p:sp>
        <p:nvSpPr>
          <p:cNvPr id="8" name="Rectangle 7">
            <a:extLst>
              <a:ext uri="{FF2B5EF4-FFF2-40B4-BE49-F238E27FC236}">
                <a16:creationId xmlns:a16="http://schemas.microsoft.com/office/drawing/2014/main" id="{173420C1-6D88-3846-96DE-BB13B7E97020}"/>
              </a:ext>
            </a:extLst>
          </p:cNvPr>
          <p:cNvSpPr/>
          <p:nvPr/>
        </p:nvSpPr>
        <p:spPr>
          <a:xfrm>
            <a:off x="44450" y="2979024"/>
            <a:ext cx="8991600" cy="646331"/>
          </a:xfrm>
          <a:prstGeom prst="rect">
            <a:avLst/>
          </a:prstGeom>
        </p:spPr>
        <p:txBody>
          <a:bodyPr wrap="square">
            <a:spAutoFit/>
          </a:bodyPr>
          <a:lstStyle/>
          <a:p>
            <a:pPr lvl="0" defTabSz="457107">
              <a:defRPr/>
            </a:pPr>
            <a:r>
              <a:rPr lang="en-US" dirty="0">
                <a:solidFill>
                  <a:prstClr val="black"/>
                </a:solidFill>
              </a:rPr>
              <a:t>6. What was the purchase price of Celine’s car? ________________ </a:t>
            </a:r>
          </a:p>
          <a:p>
            <a:pPr lvl="0" defTabSz="457107">
              <a:defRPr/>
            </a:pPr>
            <a:r>
              <a:rPr lang="en-US" dirty="0">
                <a:solidFill>
                  <a:prstClr val="black"/>
                </a:solidFill>
              </a:rPr>
              <a:t>This amount will represent the </a:t>
            </a:r>
            <a:r>
              <a:rPr lang="en-US" b="1" dirty="0">
                <a:solidFill>
                  <a:prstClr val="black"/>
                </a:solidFill>
              </a:rPr>
              <a:t>y-intercept </a:t>
            </a:r>
            <a:r>
              <a:rPr lang="en-US" dirty="0">
                <a:solidFill>
                  <a:prstClr val="black"/>
                </a:solidFill>
              </a:rPr>
              <a:t>of the depreciation equation. Why?</a:t>
            </a:r>
          </a:p>
        </p:txBody>
      </p:sp>
      <p:sp>
        <p:nvSpPr>
          <p:cNvPr id="9" name="TextBox 8">
            <a:extLst>
              <a:ext uri="{FF2B5EF4-FFF2-40B4-BE49-F238E27FC236}">
                <a16:creationId xmlns:a16="http://schemas.microsoft.com/office/drawing/2014/main" id="{C5F33EF3-5743-ED45-9A15-594C0A11F900}"/>
              </a:ext>
            </a:extLst>
          </p:cNvPr>
          <p:cNvSpPr txBox="1"/>
          <p:nvPr/>
        </p:nvSpPr>
        <p:spPr>
          <a:xfrm>
            <a:off x="4898572" y="2917272"/>
            <a:ext cx="892629" cy="369332"/>
          </a:xfrm>
          <a:prstGeom prst="rect">
            <a:avLst/>
          </a:prstGeom>
          <a:noFill/>
        </p:spPr>
        <p:txBody>
          <a:bodyPr wrap="square" rtlCol="0">
            <a:spAutoFit/>
          </a:bodyPr>
          <a:lstStyle/>
          <a:p>
            <a:r>
              <a:rPr lang="en-US" b="1" dirty="0">
                <a:solidFill>
                  <a:srgbClr val="FF0000"/>
                </a:solidFill>
              </a:rPr>
              <a:t>33600</a:t>
            </a:r>
          </a:p>
        </p:txBody>
      </p:sp>
      <p:sp>
        <p:nvSpPr>
          <p:cNvPr id="10" name="Rectangle 9">
            <a:extLst>
              <a:ext uri="{FF2B5EF4-FFF2-40B4-BE49-F238E27FC236}">
                <a16:creationId xmlns:a16="http://schemas.microsoft.com/office/drawing/2014/main" id="{96CC8CCC-1160-CA41-A456-9DA61EFC97CB}"/>
              </a:ext>
            </a:extLst>
          </p:cNvPr>
          <p:cNvSpPr/>
          <p:nvPr/>
        </p:nvSpPr>
        <p:spPr>
          <a:xfrm>
            <a:off x="134256" y="5460640"/>
            <a:ext cx="8853712" cy="646331"/>
          </a:xfrm>
          <a:prstGeom prst="rect">
            <a:avLst/>
          </a:prstGeom>
        </p:spPr>
        <p:txBody>
          <a:bodyPr wrap="square">
            <a:spAutoFit/>
          </a:bodyPr>
          <a:lstStyle/>
          <a:p>
            <a:pPr lvl="0" defTabSz="457107">
              <a:defRPr/>
            </a:pPr>
            <a:r>
              <a:rPr lang="en-US" dirty="0">
                <a:solidFill>
                  <a:prstClr val="black"/>
                </a:solidFill>
              </a:rPr>
              <a:t>8. To calculate the slope of the depreciation equation, you will use the intercepts (0, 33600) and (120,0).  In the context of this problem, what do these intercepts represent? </a:t>
            </a:r>
          </a:p>
        </p:txBody>
      </p:sp>
      <p:sp>
        <p:nvSpPr>
          <p:cNvPr id="11" name="TextBox 10">
            <a:extLst>
              <a:ext uri="{FF2B5EF4-FFF2-40B4-BE49-F238E27FC236}">
                <a16:creationId xmlns:a16="http://schemas.microsoft.com/office/drawing/2014/main" id="{135FAF23-DE0F-C54E-96DA-5E3B68CEC38C}"/>
              </a:ext>
            </a:extLst>
          </p:cNvPr>
          <p:cNvSpPr txBox="1"/>
          <p:nvPr/>
        </p:nvSpPr>
        <p:spPr>
          <a:xfrm>
            <a:off x="1375229" y="6106971"/>
            <a:ext cx="7939314" cy="923330"/>
          </a:xfrm>
          <a:prstGeom prst="rect">
            <a:avLst/>
          </a:prstGeom>
          <a:noFill/>
        </p:spPr>
        <p:txBody>
          <a:bodyPr wrap="square" rtlCol="0">
            <a:spAutoFit/>
          </a:bodyPr>
          <a:lstStyle/>
          <a:p>
            <a:pPr lvl="0" defTabSz="457107">
              <a:defRPr/>
            </a:pPr>
            <a:r>
              <a:rPr lang="en-US" b="1" dirty="0">
                <a:solidFill>
                  <a:srgbClr val="FF0000"/>
                </a:solidFill>
              </a:rPr>
              <a:t>(0, 33600): When time x=0, the car has a value of $33600.</a:t>
            </a:r>
          </a:p>
          <a:p>
            <a:pPr lvl="0" defTabSz="457107">
              <a:defRPr/>
            </a:pPr>
            <a:r>
              <a:rPr lang="en-US" b="1" dirty="0">
                <a:solidFill>
                  <a:srgbClr val="FF0000"/>
                </a:solidFill>
              </a:rPr>
              <a:t>(120,0): After 120 months, the car has totally depreciated to $0.  </a:t>
            </a:r>
          </a:p>
          <a:p>
            <a:endParaRPr lang="en-US" dirty="0"/>
          </a:p>
        </p:txBody>
      </p:sp>
    </p:spTree>
    <p:extLst>
      <p:ext uri="{BB962C8B-B14F-4D97-AF65-F5344CB8AC3E}">
        <p14:creationId xmlns:p14="http://schemas.microsoft.com/office/powerpoint/2010/main" val="850754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37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76435D8-F2BD-8C41-911B-3C53EF5479B0}"/>
              </a:ext>
            </a:extLst>
          </p:cNvPr>
          <p:cNvSpPr/>
          <p:nvPr/>
        </p:nvSpPr>
        <p:spPr>
          <a:xfrm>
            <a:off x="0" y="0"/>
            <a:ext cx="9144000" cy="3361765"/>
          </a:xfrm>
          <a:prstGeom prst="rect">
            <a:avLst/>
          </a:prstGeom>
          <a:gradFill flip="none" rotWithShape="1">
            <a:gsLst>
              <a:gs pos="0">
                <a:schemeClr val="accent1">
                  <a:lumMod val="0"/>
                  <a:lumOff val="100000"/>
                </a:schemeClr>
              </a:gs>
              <a:gs pos="83000">
                <a:srgbClr val="0057C0"/>
              </a:gs>
              <a:gs pos="100000">
                <a:schemeClr val="accent1">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58471" y="172096"/>
            <a:ext cx="3627057" cy="1508786"/>
          </a:xfrm>
        </p:spPr>
        <p:txBody>
          <a:bodyPr vert="horz" lIns="91440" tIns="45720" rIns="91440" bIns="45720" rtlCol="0" anchor="ctr">
            <a:normAutofit/>
          </a:bodyPr>
          <a:lstStyle/>
          <a:p>
            <a:pPr defTabSz="914400">
              <a:lnSpc>
                <a:spcPct val="90000"/>
              </a:lnSpc>
            </a:pPr>
            <a:r>
              <a:rPr lang="en-US" sz="4800" b="1" kern="1200" dirty="0">
                <a:solidFill>
                  <a:srgbClr val="FFFFFF"/>
                </a:solidFill>
                <a:latin typeface="+mj-lt"/>
                <a:ea typeface="+mj-ea"/>
                <a:cs typeface="+mj-cs"/>
              </a:rPr>
              <a:t>Comfort in Familiarity</a:t>
            </a:r>
          </a:p>
        </p:txBody>
      </p:sp>
      <p:pic>
        <p:nvPicPr>
          <p:cNvPr id="14" name="Picture 13">
            <a:extLst>
              <a:ext uri="{FF2B5EF4-FFF2-40B4-BE49-F238E27FC236}">
                <a16:creationId xmlns:a16="http://schemas.microsoft.com/office/drawing/2014/main" id="{6C16BC46-5419-7B42-B7B7-9702BD94E353}"/>
              </a:ext>
            </a:extLst>
          </p:cNvPr>
          <p:cNvPicPr>
            <a:picLocks noChangeAspect="1"/>
          </p:cNvPicPr>
          <p:nvPr/>
        </p:nvPicPr>
        <p:blipFill>
          <a:blip r:embed="rId3"/>
          <a:stretch>
            <a:fillRect/>
          </a:stretch>
        </p:blipFill>
        <p:spPr>
          <a:xfrm>
            <a:off x="1" y="1872588"/>
            <a:ext cx="9144000" cy="5000625"/>
          </a:xfrm>
          <a:prstGeom prst="rect">
            <a:avLst/>
          </a:prstGeom>
        </p:spPr>
      </p:pic>
    </p:spTree>
    <p:extLst>
      <p:ext uri="{BB962C8B-B14F-4D97-AF65-F5344CB8AC3E}">
        <p14:creationId xmlns:p14="http://schemas.microsoft.com/office/powerpoint/2010/main" val="133526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1"/>
            <a:ext cx="8674100" cy="1231088"/>
          </a:xfrm>
          <a:prstGeom prst="rect">
            <a:avLst/>
          </a:prstGeom>
        </p:spPr>
        <p:txBody>
          <a:bodyPr wrap="square" lIns="91421" tIns="45711" rIns="91421" bIns="45711">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Celine bought a new car for $33,600.  She made a $4000 down payment and pays $560 each month for 5 years to pay off her loan.  She knows from her research that the make and model of the car she purchased straight line depreciates to zero over 10 years. </a:t>
            </a:r>
            <a:r>
              <a:rPr kumimoji="0" lang="en-US" sz="1400" b="1" i="1" u="none" strike="noStrike" kern="1200" cap="none" spc="0" normalizeH="0" baseline="0" noProof="0" dirty="0">
                <a:ln>
                  <a:noFill/>
                </a:ln>
                <a:solidFill>
                  <a:srgbClr val="0000FF"/>
                </a:solidFill>
                <a:effectLst/>
                <a:uLnTx/>
                <a:uFillTx/>
                <a:latin typeface="Calibri"/>
                <a:ea typeface="+mn-ea"/>
                <a:cs typeface="+mn-cs"/>
              </a:rPr>
              <a:t>Write an expense and depreciation equation for this situation.  Graphs this system of two equations on the same axes and interpret the results.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1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419100" y="1420508"/>
            <a:ext cx="8140700" cy="923312"/>
          </a:xfrm>
          <a:prstGeom prst="rect">
            <a:avLst/>
          </a:prstGeom>
        </p:spPr>
        <p:txBody>
          <a:bodyPr wrap="square" lIns="91421" tIns="45711" rIns="91421" bIns="45711">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9. Use the coordinates of the intercepts to determine the slope of the depreciation equation?</a:t>
            </a:r>
          </a:p>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Where have you seen that number before? </a:t>
            </a:r>
          </a:p>
        </p:txBody>
      </p:sp>
      <p:sp>
        <p:nvSpPr>
          <p:cNvPr id="6" name="Rectangle 5"/>
          <p:cNvSpPr/>
          <p:nvPr/>
        </p:nvSpPr>
        <p:spPr>
          <a:xfrm>
            <a:off x="419100" y="3030968"/>
            <a:ext cx="7823200" cy="646313"/>
          </a:xfrm>
          <a:prstGeom prst="rect">
            <a:avLst/>
          </a:prstGeom>
        </p:spPr>
        <p:txBody>
          <a:bodyPr wrap="square" lIns="91421" tIns="45711" rIns="91421" bIns="45711">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10. In the context of this problem, what does the slope represent?  Why is it negative? </a:t>
            </a:r>
          </a:p>
        </p:txBody>
      </p:sp>
      <p:sp>
        <p:nvSpPr>
          <p:cNvPr id="7" name="Rectangle 6"/>
          <p:cNvSpPr/>
          <p:nvPr/>
        </p:nvSpPr>
        <p:spPr>
          <a:xfrm>
            <a:off x="355600" y="4230955"/>
            <a:ext cx="8267700" cy="461647"/>
          </a:xfrm>
          <a:prstGeom prst="rect">
            <a:avLst/>
          </a:prstGeom>
        </p:spPr>
        <p:txBody>
          <a:bodyPr wrap="square" lIns="91421" tIns="45711" rIns="91421" bIns="45711">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11. Write the depreciation function</a:t>
            </a:r>
            <a:r>
              <a:rPr kumimoji="0" lang="en-US" sz="2400" b="0" i="0" u="none" strike="noStrike" kern="1200" cap="none" spc="0" normalizeH="0" baseline="0" noProof="0" dirty="0">
                <a:ln>
                  <a:noFill/>
                </a:ln>
                <a:solidFill>
                  <a:prstClr val="black"/>
                </a:solidFill>
                <a:effectLst/>
                <a:uLnTx/>
                <a:uFillTx/>
                <a:latin typeface="Calibri"/>
                <a:ea typeface="+mn-ea"/>
                <a:cs typeface="+mn-cs"/>
              </a:rPr>
              <a:t>.  _________________</a:t>
            </a:r>
            <a:endParaRPr kumimoji="0" lang="en-US" sz="2400" b="1" i="0" u="sng" strike="noStrike" kern="1200" cap="none" spc="0" normalizeH="0" baseline="0" noProof="0" dirty="0">
              <a:ln>
                <a:noFill/>
              </a:ln>
              <a:solidFill>
                <a:srgbClr val="FF0000"/>
              </a:solidFill>
              <a:effectLst/>
              <a:uLnTx/>
              <a:uFillTx/>
              <a:latin typeface="Calibri"/>
              <a:ea typeface="+mn-ea"/>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950360591"/>
              </p:ext>
            </p:extLst>
          </p:nvPr>
        </p:nvGraphicFramePr>
        <p:xfrm>
          <a:off x="4768850" y="1833914"/>
          <a:ext cx="5486400" cy="520700"/>
        </p:xfrm>
        <a:graphic>
          <a:graphicData uri="http://schemas.openxmlformats.org/presentationml/2006/ole">
            <mc:AlternateContent xmlns:mc="http://schemas.openxmlformats.org/markup-compatibility/2006">
              <mc:Choice xmlns:v="urn:schemas-microsoft-com:vml" Requires="v">
                <p:oleObj name="Document" r:id="rId3" imgW="5486400" imgH="520700" progId="Word.Document.12">
                  <p:embed/>
                </p:oleObj>
              </mc:Choice>
              <mc:Fallback>
                <p:oleObj name="Document" r:id="rId3" imgW="5486400" imgH="520700" progId="Word.Document.12">
                  <p:embed/>
                  <p:pic>
                    <p:nvPicPr>
                      <p:cNvPr id="8" name="Object 7"/>
                      <p:cNvPicPr/>
                      <p:nvPr/>
                    </p:nvPicPr>
                    <p:blipFill>
                      <a:blip r:embed="rId4"/>
                      <a:stretch>
                        <a:fillRect/>
                      </a:stretch>
                    </p:blipFill>
                    <p:spPr>
                      <a:xfrm>
                        <a:off x="4768850" y="1833914"/>
                        <a:ext cx="5486400" cy="520700"/>
                      </a:xfrm>
                      <a:prstGeom prst="rect">
                        <a:avLst/>
                      </a:prstGeom>
                    </p:spPr>
                  </p:pic>
                </p:oleObj>
              </mc:Fallback>
            </mc:AlternateContent>
          </a:graphicData>
        </a:graphic>
      </p:graphicFrame>
      <p:sp>
        <p:nvSpPr>
          <p:cNvPr id="9" name="TextBox 8"/>
          <p:cNvSpPr txBox="1"/>
          <p:nvPr/>
        </p:nvSpPr>
        <p:spPr>
          <a:xfrm>
            <a:off x="1511300" y="3385584"/>
            <a:ext cx="8039100" cy="369314"/>
          </a:xfrm>
          <a:prstGeom prst="rect">
            <a:avLst/>
          </a:prstGeom>
          <a:noFill/>
        </p:spPr>
        <p:txBody>
          <a:bodyPr wrap="squar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The car loses $280 per month in value. (</a:t>
            </a:r>
            <a:r>
              <a:rPr lang="en-US" b="1" dirty="0">
                <a:solidFill>
                  <a:srgbClr val="FF0000"/>
                </a:solidFill>
                <a:latin typeface="Calibri"/>
              </a:rPr>
              <a:t>That is why</a:t>
            </a:r>
            <a:r>
              <a:rPr kumimoji="0" lang="en-US" b="1" i="0" u="none" strike="noStrike" kern="1200" cap="none" spc="0" normalizeH="0" baseline="0" noProof="0" dirty="0">
                <a:ln>
                  <a:noFill/>
                </a:ln>
                <a:solidFill>
                  <a:srgbClr val="FF0000"/>
                </a:solidFill>
                <a:effectLst/>
                <a:uLnTx/>
                <a:uFillTx/>
                <a:latin typeface="Calibri"/>
                <a:ea typeface="+mn-ea"/>
                <a:cs typeface="+mn-cs"/>
              </a:rPr>
              <a:t> it is negative!) </a:t>
            </a:r>
          </a:p>
        </p:txBody>
      </p:sp>
      <p:sp>
        <p:nvSpPr>
          <p:cNvPr id="10" name="TextBox 9"/>
          <p:cNvSpPr txBox="1"/>
          <p:nvPr/>
        </p:nvSpPr>
        <p:spPr>
          <a:xfrm>
            <a:off x="4206399" y="4168978"/>
            <a:ext cx="1901444" cy="369314"/>
          </a:xfrm>
          <a:prstGeom prst="rect">
            <a:avLst/>
          </a:prstGeom>
          <a:noFill/>
        </p:spPr>
        <p:txBody>
          <a:bodyPr wrap="non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1" i="0" strike="noStrike" kern="1200" cap="none" spc="0" normalizeH="0" baseline="0" noProof="0" dirty="0">
                <a:ln>
                  <a:noFill/>
                </a:ln>
                <a:solidFill>
                  <a:srgbClr val="FF0000"/>
                </a:solidFill>
                <a:effectLst/>
                <a:uLnTx/>
                <a:uFillTx/>
                <a:latin typeface="Calibri"/>
                <a:ea typeface="+mn-ea"/>
                <a:cs typeface="+mn-cs"/>
              </a:rPr>
              <a:t>y = -280x + 33600 </a:t>
            </a:r>
            <a:endParaRPr kumimoji="0" lang="en-US" b="0" i="0"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671286" y="2230366"/>
            <a:ext cx="6070600" cy="369314"/>
          </a:xfrm>
          <a:prstGeom prst="rect">
            <a:avLst/>
          </a:prstGeom>
          <a:noFill/>
        </p:spPr>
        <p:txBody>
          <a:bodyPr wrap="squar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It is the monthly depreciation amount!</a:t>
            </a:r>
          </a:p>
        </p:txBody>
      </p:sp>
    </p:spTree>
    <p:extLst>
      <p:ext uri="{BB962C8B-B14F-4D97-AF65-F5344CB8AC3E}">
        <p14:creationId xmlns:p14="http://schemas.microsoft.com/office/powerpoint/2010/main" val="2468714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200" y="1"/>
            <a:ext cx="8674100" cy="1754308"/>
          </a:xfrm>
          <a:prstGeom prst="rect">
            <a:avLst/>
          </a:prstGeom>
        </p:spPr>
        <p:txBody>
          <a:bodyPr wrap="square" lIns="91421" tIns="45711" rIns="91421" bIns="45711">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Celine bought a new car for $33,600.  She made a $4000 down payment and pays $560 each month for 5 years to pay off her loan.  She knows from her research that the make and model of the car she purchased straight line depreciates to zero over 10 years. </a:t>
            </a:r>
            <a:r>
              <a:rPr kumimoji="0" lang="en-US" sz="1800" b="1" i="1" u="none" strike="noStrike" kern="1200" cap="none" spc="0" normalizeH="0" baseline="0" noProof="0" dirty="0">
                <a:ln>
                  <a:noFill/>
                </a:ln>
                <a:solidFill>
                  <a:srgbClr val="0000FF"/>
                </a:solidFill>
                <a:effectLst/>
                <a:uLnTx/>
                <a:uFillTx/>
                <a:latin typeface="Calibri"/>
                <a:ea typeface="+mn-ea"/>
                <a:cs typeface="+mn-cs"/>
              </a:rPr>
              <a:t>Write an expense and depreciation equation for this situation.  Graphs this system of two equations on the same axes and interpret the results.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1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3"/>
          <p:cNvPicPr>
            <a:picLocks noChangeAspect="1"/>
          </p:cNvPicPr>
          <p:nvPr/>
        </p:nvPicPr>
        <p:blipFill rotWithShape="1">
          <a:blip r:embed="rId3">
            <a:extLst>
              <a:ext uri="{28A0092B-C50C-407E-A947-70E740481C1C}">
                <a14:useLocalDpi xmlns:a14="http://schemas.microsoft.com/office/drawing/2010/main" val="0"/>
              </a:ext>
            </a:extLst>
          </a:blip>
          <a:srcRect l="55153" t="65000"/>
          <a:stretch/>
        </p:blipFill>
        <p:spPr bwMode="auto">
          <a:xfrm>
            <a:off x="4756619" y="2123661"/>
            <a:ext cx="4312326" cy="365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219953" y="1661997"/>
            <a:ext cx="6972243" cy="461647"/>
          </a:xfrm>
          <a:prstGeom prst="rect">
            <a:avLst/>
          </a:prstGeom>
          <a:noFill/>
        </p:spPr>
        <p:txBody>
          <a:bodyPr wrap="non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12. Now, let’s take a look at the graph of this system:</a:t>
            </a:r>
          </a:p>
        </p:txBody>
      </p:sp>
      <p:sp>
        <p:nvSpPr>
          <p:cNvPr id="12" name="TextBox 11"/>
          <p:cNvSpPr txBox="1"/>
          <p:nvPr/>
        </p:nvSpPr>
        <p:spPr>
          <a:xfrm>
            <a:off x="381000" y="2123659"/>
            <a:ext cx="3848100" cy="1200310"/>
          </a:xfrm>
          <a:prstGeom prst="rect">
            <a:avLst/>
          </a:prstGeom>
          <a:noFill/>
        </p:spPr>
        <p:txBody>
          <a:bodyPr wrap="squar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lines intersect at the point</a:t>
            </a:r>
          </a:p>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(35.24, 23733.33). In the context of this depreciation problem, what does this point of intersection represent? </a:t>
            </a:r>
          </a:p>
        </p:txBody>
      </p:sp>
      <p:sp>
        <p:nvSpPr>
          <p:cNvPr id="13" name="TextBox 12"/>
          <p:cNvSpPr txBox="1"/>
          <p:nvPr/>
        </p:nvSpPr>
        <p:spPr>
          <a:xfrm>
            <a:off x="369053" y="3441702"/>
            <a:ext cx="3937000" cy="1200310"/>
          </a:xfrm>
          <a:prstGeom prst="rect">
            <a:avLst/>
          </a:prstGeom>
          <a:noFill/>
        </p:spPr>
        <p:txBody>
          <a:bodyPr wrap="squar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After almost 3 years (a little more than 35 months), the value of the car is equal to the car’s expense.  This is called the </a:t>
            </a:r>
            <a:r>
              <a:rPr kumimoji="0" lang="en-US" sz="1800" b="1" i="0" u="none" strike="noStrike" kern="1200" cap="none" spc="0" normalizeH="0" baseline="0" noProof="0" dirty="0">
                <a:ln>
                  <a:noFill/>
                </a:ln>
                <a:solidFill>
                  <a:srgbClr val="660066"/>
                </a:solidFill>
                <a:effectLst/>
                <a:uLnTx/>
                <a:uFillTx/>
                <a:latin typeface="Calibri"/>
                <a:ea typeface="+mn-ea"/>
                <a:cs typeface="+mn-cs"/>
              </a:rPr>
              <a:t>breakeven point</a:t>
            </a:r>
            <a:r>
              <a:rPr kumimoji="0" lang="en-US" sz="1800" b="1" i="0" u="none" strike="noStrike" kern="1200" cap="none" spc="0" normalizeH="0" baseline="0" noProof="0" dirty="0">
                <a:ln>
                  <a:noFill/>
                </a:ln>
                <a:solidFill>
                  <a:srgbClr val="FF0000"/>
                </a:solidFill>
                <a:effectLst/>
                <a:uLnTx/>
                <a:uFillTx/>
                <a:latin typeface="Calibri"/>
                <a:ea typeface="+mn-ea"/>
                <a:cs typeface="+mn-cs"/>
              </a:rPr>
              <a:t>.</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TextBox 13"/>
          <p:cNvSpPr txBox="1"/>
          <p:nvPr/>
        </p:nvSpPr>
        <p:spPr>
          <a:xfrm>
            <a:off x="381000" y="4864103"/>
            <a:ext cx="3848100" cy="1200310"/>
          </a:xfrm>
          <a:prstGeom prst="rect">
            <a:avLst/>
          </a:prstGeom>
          <a:noFill/>
        </p:spPr>
        <p:txBody>
          <a:bodyPr wrap="squar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What story does the graph tell on the domain x &lt; 35.24?</a:t>
            </a:r>
          </a:p>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What story does the graph tell on the domain x &gt; 35.24?</a:t>
            </a:r>
          </a:p>
        </p:txBody>
      </p:sp>
      <p:sp>
        <p:nvSpPr>
          <p:cNvPr id="15" name="TextBox 14"/>
          <p:cNvSpPr txBox="1"/>
          <p:nvPr/>
        </p:nvSpPr>
        <p:spPr>
          <a:xfrm>
            <a:off x="7493003" y="5130803"/>
            <a:ext cx="1575945" cy="461647"/>
          </a:xfrm>
          <a:prstGeom prst="rect">
            <a:avLst/>
          </a:prstGeom>
          <a:noFill/>
        </p:spPr>
        <p:txBody>
          <a:bodyPr wrap="square" lIns="91421" tIns="45711" rIns="91421" bIns="45711" rtlCol="0">
            <a:spAutoFit/>
          </a:bodyPr>
          <a:lstStyle/>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BACC6">
                    <a:lumMod val="75000"/>
                  </a:srgbClr>
                </a:solidFill>
                <a:effectLst/>
                <a:uLnTx/>
                <a:uFillTx/>
                <a:latin typeface="Calibri"/>
                <a:ea typeface="+mn-ea"/>
                <a:cs typeface="+mn-cs"/>
              </a:rPr>
              <a:t>Y = 560x + 4000</a:t>
            </a:r>
          </a:p>
          <a:p>
            <a:pPr marL="0" marR="0" lvl="0" indent="0" algn="l" defTabSz="45710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BACC6">
                    <a:lumMod val="75000"/>
                  </a:srgbClr>
                </a:solidFill>
                <a:effectLst/>
                <a:uLnTx/>
                <a:uFillTx/>
                <a:latin typeface="Calibri"/>
                <a:ea typeface="+mn-ea"/>
                <a:cs typeface="+mn-cs"/>
              </a:rPr>
              <a:t>          </a:t>
            </a:r>
            <a:r>
              <a:rPr kumimoji="0" lang="en-US" sz="1200" b="1" i="0" u="none" strike="noStrike" kern="1200" cap="none" spc="0" normalizeH="0" baseline="0" noProof="0" dirty="0">
                <a:ln>
                  <a:noFill/>
                </a:ln>
                <a:solidFill>
                  <a:srgbClr val="FF0000"/>
                </a:solidFill>
                <a:effectLst/>
                <a:uLnTx/>
                <a:uFillTx/>
                <a:latin typeface="Calibri"/>
                <a:ea typeface="+mn-ea"/>
                <a:cs typeface="+mn-cs"/>
              </a:rPr>
              <a:t>Y=-280x + 33600</a:t>
            </a:r>
            <a:endParaRPr kumimoji="0" lang="en-US" sz="12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DB2C36-448D-2548-A400-9250F57F72EB}"/>
              </a:ext>
            </a:extLst>
          </p:cNvPr>
          <p:cNvSpPr txBox="1"/>
          <p:nvPr/>
        </p:nvSpPr>
        <p:spPr>
          <a:xfrm>
            <a:off x="7493003" y="450668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7697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69"/>
            <a:ext cx="9143999" cy="1143000"/>
          </a:xfrm>
        </p:spPr>
        <p:txBody>
          <a:bodyPr>
            <a:normAutofit fontScale="90000"/>
          </a:bodyPr>
          <a:lstStyle/>
          <a:p>
            <a:r>
              <a:rPr lang="en-US" sz="7300" b="1" dirty="0">
                <a:solidFill>
                  <a:srgbClr val="FF0000"/>
                </a:solidFill>
              </a:rPr>
              <a:t>W.O.W. ! </a:t>
            </a:r>
            <a:r>
              <a:rPr lang="en-US" sz="7200" b="1" dirty="0"/>
              <a:t>   </a:t>
            </a:r>
            <a:r>
              <a:rPr lang="en-US" sz="7300" b="1" dirty="0" err="1">
                <a:solidFill>
                  <a:srgbClr val="FF0000"/>
                </a:solidFill>
              </a:rPr>
              <a:t>W</a:t>
            </a:r>
            <a:r>
              <a:rPr lang="en-US" b="1" dirty="0" err="1">
                <a:solidFill>
                  <a:srgbClr val="0070C0"/>
                </a:solidFill>
              </a:rPr>
              <a:t>ith</a:t>
            </a:r>
            <a:r>
              <a:rPr lang="en-US" sz="7300" b="1" dirty="0" err="1">
                <a:solidFill>
                  <a:srgbClr val="FF0000"/>
                </a:solidFill>
              </a:rPr>
              <a:t>O</a:t>
            </a:r>
            <a:r>
              <a:rPr lang="en-US" b="1" dirty="0" err="1">
                <a:solidFill>
                  <a:srgbClr val="0070C0"/>
                </a:solidFill>
              </a:rPr>
              <a:t>ut</a:t>
            </a:r>
            <a:r>
              <a:rPr lang="en-US" b="1" dirty="0">
                <a:solidFill>
                  <a:srgbClr val="0070C0"/>
                </a:solidFill>
              </a:rPr>
              <a:t> </a:t>
            </a:r>
            <a:r>
              <a:rPr lang="en-US" sz="7300" b="1" dirty="0">
                <a:solidFill>
                  <a:srgbClr val="FF0000"/>
                </a:solidFill>
              </a:rPr>
              <a:t>W</a:t>
            </a:r>
            <a:r>
              <a:rPr lang="en-US" b="1" dirty="0">
                <a:solidFill>
                  <a:srgbClr val="0070C0"/>
                </a:solidFill>
              </a:rPr>
              <a:t>ords!</a:t>
            </a:r>
          </a:p>
        </p:txBody>
      </p:sp>
      <p:sp>
        <p:nvSpPr>
          <p:cNvPr id="3" name="Content Placeholder 2"/>
          <p:cNvSpPr>
            <a:spLocks noGrp="1"/>
          </p:cNvSpPr>
          <p:nvPr>
            <p:ph idx="1"/>
          </p:nvPr>
        </p:nvSpPr>
        <p:spPr>
          <a:xfrm>
            <a:off x="217953" y="1042205"/>
            <a:ext cx="8708091" cy="5718191"/>
          </a:xfrm>
        </p:spPr>
        <p:txBody>
          <a:bodyPr>
            <a:noAutofit/>
          </a:bodyPr>
          <a:lstStyle/>
          <a:p>
            <a:pPr marL="0" indent="0">
              <a:spcBef>
                <a:spcPts val="0"/>
              </a:spcBef>
              <a:buNone/>
            </a:pPr>
            <a:r>
              <a:rPr lang="en-US" sz="4400" b="1" dirty="0">
                <a:solidFill>
                  <a:srgbClr val="0000FF"/>
                </a:solidFill>
              </a:rPr>
              <a:t>Extra Credit/Alternative Assessment or a Guided Discovery lesson you can write on your own.</a:t>
            </a:r>
          </a:p>
          <a:p>
            <a:pPr marL="0" indent="0">
              <a:spcBef>
                <a:spcPts val="0"/>
              </a:spcBef>
              <a:buNone/>
            </a:pPr>
            <a:r>
              <a:rPr lang="en-US" sz="4800" b="1" dirty="0"/>
              <a:t>The students do not work from guided questions—they are working with nothing but a picture or table and what they want to show. </a:t>
            </a:r>
          </a:p>
        </p:txBody>
      </p:sp>
    </p:spTree>
    <p:extLst>
      <p:ext uri="{BB962C8B-B14F-4D97-AF65-F5344CB8AC3E}">
        <p14:creationId xmlns:p14="http://schemas.microsoft.com/office/powerpoint/2010/main" val="471265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4" y="628"/>
            <a:ext cx="8952256" cy="1143000"/>
          </a:xfrm>
        </p:spPr>
        <p:txBody>
          <a:bodyPr>
            <a:noAutofit/>
          </a:bodyPr>
          <a:lstStyle/>
          <a:p>
            <a:r>
              <a:rPr lang="en-US" sz="3600" b="1" dirty="0" err="1">
                <a:solidFill>
                  <a:srgbClr val="0000FF"/>
                </a:solidFill>
              </a:rPr>
              <a:t>WithOut</a:t>
            </a:r>
            <a:r>
              <a:rPr lang="en-US" sz="3600" b="1" dirty="0">
                <a:solidFill>
                  <a:srgbClr val="0000FF"/>
                </a:solidFill>
              </a:rPr>
              <a:t> Words: Give Quadratics and Have Students Make Conjecture Based on Table</a:t>
            </a:r>
          </a:p>
        </p:txBody>
      </p:sp>
      <p:graphicFrame>
        <p:nvGraphicFramePr>
          <p:cNvPr id="5" name="Content Placeholder 3"/>
          <p:cNvGraphicFramePr>
            <a:graphicFrameLocks/>
          </p:cNvGraphicFramePr>
          <p:nvPr>
            <p:extLst>
              <p:ext uri="{D42A27DB-BD31-4B8C-83A1-F6EECF244321}">
                <p14:modId xmlns:p14="http://schemas.microsoft.com/office/powerpoint/2010/main" val="3189070797"/>
              </p:ext>
            </p:extLst>
          </p:nvPr>
        </p:nvGraphicFramePr>
        <p:xfrm>
          <a:off x="245326" y="1315557"/>
          <a:ext cx="8753244" cy="4963824"/>
        </p:xfrm>
        <a:graphic>
          <a:graphicData uri="http://schemas.openxmlformats.org/drawingml/2006/table">
            <a:tbl>
              <a:tblPr firstRow="1" bandRow="1">
                <a:tableStyleId>{5C22544A-7EE6-4342-B048-85BDC9FD1C3A}</a:tableStyleId>
              </a:tblPr>
              <a:tblGrid>
                <a:gridCol w="2553281">
                  <a:extLst>
                    <a:ext uri="{9D8B030D-6E8A-4147-A177-3AD203B41FA5}">
                      <a16:colId xmlns:a16="http://schemas.microsoft.com/office/drawing/2014/main" val="20000"/>
                    </a:ext>
                  </a:extLst>
                </a:gridCol>
                <a:gridCol w="434225">
                  <a:extLst>
                    <a:ext uri="{9D8B030D-6E8A-4147-A177-3AD203B41FA5}">
                      <a16:colId xmlns:a16="http://schemas.microsoft.com/office/drawing/2014/main" val="20001"/>
                    </a:ext>
                  </a:extLst>
                </a:gridCol>
                <a:gridCol w="402060">
                  <a:extLst>
                    <a:ext uri="{9D8B030D-6E8A-4147-A177-3AD203B41FA5}">
                      <a16:colId xmlns:a16="http://schemas.microsoft.com/office/drawing/2014/main" val="20002"/>
                    </a:ext>
                  </a:extLst>
                </a:gridCol>
                <a:gridCol w="500765">
                  <a:extLst>
                    <a:ext uri="{9D8B030D-6E8A-4147-A177-3AD203B41FA5}">
                      <a16:colId xmlns:a16="http://schemas.microsoft.com/office/drawing/2014/main" val="20003"/>
                    </a:ext>
                  </a:extLst>
                </a:gridCol>
                <a:gridCol w="972583">
                  <a:extLst>
                    <a:ext uri="{9D8B030D-6E8A-4147-A177-3AD203B41FA5}">
                      <a16:colId xmlns:a16="http://schemas.microsoft.com/office/drawing/2014/main" val="20004"/>
                    </a:ext>
                  </a:extLst>
                </a:gridCol>
                <a:gridCol w="972583">
                  <a:extLst>
                    <a:ext uri="{9D8B030D-6E8A-4147-A177-3AD203B41FA5}">
                      <a16:colId xmlns:a16="http://schemas.microsoft.com/office/drawing/2014/main" val="20005"/>
                    </a:ext>
                  </a:extLst>
                </a:gridCol>
                <a:gridCol w="972583">
                  <a:extLst>
                    <a:ext uri="{9D8B030D-6E8A-4147-A177-3AD203B41FA5}">
                      <a16:colId xmlns:a16="http://schemas.microsoft.com/office/drawing/2014/main" val="20006"/>
                    </a:ext>
                  </a:extLst>
                </a:gridCol>
                <a:gridCol w="1116721">
                  <a:extLst>
                    <a:ext uri="{9D8B030D-6E8A-4147-A177-3AD203B41FA5}">
                      <a16:colId xmlns:a16="http://schemas.microsoft.com/office/drawing/2014/main" val="20007"/>
                    </a:ext>
                  </a:extLst>
                </a:gridCol>
                <a:gridCol w="828443">
                  <a:extLst>
                    <a:ext uri="{9D8B030D-6E8A-4147-A177-3AD203B41FA5}">
                      <a16:colId xmlns:a16="http://schemas.microsoft.com/office/drawing/2014/main" val="20008"/>
                    </a:ext>
                  </a:extLst>
                </a:gridCol>
              </a:tblGrid>
              <a:tr h="1067490">
                <a:tc>
                  <a:txBody>
                    <a:bodyPr/>
                    <a:lstStyle/>
                    <a:p>
                      <a:pPr algn="ctr"/>
                      <a:r>
                        <a:rPr lang="en-US" dirty="0"/>
                        <a:t>Quadratic Equation</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a</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b</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c</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Roots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Sum of the Roots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-b/a</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Product of the Roots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c/a</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0"/>
                  </a:ext>
                </a:extLst>
              </a:tr>
              <a:tr h="432926">
                <a:tc>
                  <a:txBody>
                    <a:bodyPr/>
                    <a:lstStyle/>
                    <a:p>
                      <a:r>
                        <a:rPr lang="en-US" baseline="0" dirty="0"/>
                        <a:t>x</a:t>
                      </a:r>
                      <a:r>
                        <a:rPr lang="en-US" baseline="30000" dirty="0"/>
                        <a:t>2</a:t>
                      </a:r>
                      <a:r>
                        <a:rPr lang="en-US" baseline="0" dirty="0"/>
                        <a:t> - 5x + 6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1"/>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- 8x + 15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2"/>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+ 7x + 12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3"/>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- 7x - 8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4"/>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- 6x + 8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5"/>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+ 10x + 25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6"/>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- 49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7"/>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+ 5x +6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8"/>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+ 2x - 3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79287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4" y="628"/>
            <a:ext cx="8952256" cy="1143000"/>
          </a:xfrm>
        </p:spPr>
        <p:txBody>
          <a:bodyPr>
            <a:noAutofit/>
          </a:bodyPr>
          <a:lstStyle/>
          <a:p>
            <a:r>
              <a:rPr lang="en-US" sz="3600" b="1" dirty="0" err="1">
                <a:solidFill>
                  <a:srgbClr val="0000FF"/>
                </a:solidFill>
              </a:rPr>
              <a:t>WithOut</a:t>
            </a:r>
            <a:r>
              <a:rPr lang="en-US" sz="3600" b="1" dirty="0">
                <a:solidFill>
                  <a:srgbClr val="0000FF"/>
                </a:solidFill>
              </a:rPr>
              <a:t> Words: Give Quadratics and Have Students Make Conjecture Based on Table</a:t>
            </a:r>
          </a:p>
        </p:txBody>
      </p:sp>
      <p:graphicFrame>
        <p:nvGraphicFramePr>
          <p:cNvPr id="5" name="Content Placeholder 3"/>
          <p:cNvGraphicFramePr>
            <a:graphicFrameLocks/>
          </p:cNvGraphicFramePr>
          <p:nvPr>
            <p:extLst>
              <p:ext uri="{D42A27DB-BD31-4B8C-83A1-F6EECF244321}">
                <p14:modId xmlns:p14="http://schemas.microsoft.com/office/powerpoint/2010/main" val="3478289512"/>
              </p:ext>
            </p:extLst>
          </p:nvPr>
        </p:nvGraphicFramePr>
        <p:xfrm>
          <a:off x="236306" y="1315557"/>
          <a:ext cx="8782812" cy="4963824"/>
        </p:xfrm>
        <a:graphic>
          <a:graphicData uri="http://schemas.openxmlformats.org/drawingml/2006/table">
            <a:tbl>
              <a:tblPr firstRow="1" bandRow="1">
                <a:tableStyleId>{5C22544A-7EE6-4342-B048-85BDC9FD1C3A}</a:tableStyleId>
              </a:tblPr>
              <a:tblGrid>
                <a:gridCol w="2582849">
                  <a:extLst>
                    <a:ext uri="{9D8B030D-6E8A-4147-A177-3AD203B41FA5}">
                      <a16:colId xmlns:a16="http://schemas.microsoft.com/office/drawing/2014/main" val="20000"/>
                    </a:ext>
                  </a:extLst>
                </a:gridCol>
                <a:gridCol w="434225">
                  <a:extLst>
                    <a:ext uri="{9D8B030D-6E8A-4147-A177-3AD203B41FA5}">
                      <a16:colId xmlns:a16="http://schemas.microsoft.com/office/drawing/2014/main" val="20001"/>
                    </a:ext>
                  </a:extLst>
                </a:gridCol>
                <a:gridCol w="402060">
                  <a:extLst>
                    <a:ext uri="{9D8B030D-6E8A-4147-A177-3AD203B41FA5}">
                      <a16:colId xmlns:a16="http://schemas.microsoft.com/office/drawing/2014/main" val="20002"/>
                    </a:ext>
                  </a:extLst>
                </a:gridCol>
                <a:gridCol w="500765">
                  <a:extLst>
                    <a:ext uri="{9D8B030D-6E8A-4147-A177-3AD203B41FA5}">
                      <a16:colId xmlns:a16="http://schemas.microsoft.com/office/drawing/2014/main" val="20003"/>
                    </a:ext>
                  </a:extLst>
                </a:gridCol>
                <a:gridCol w="972583">
                  <a:extLst>
                    <a:ext uri="{9D8B030D-6E8A-4147-A177-3AD203B41FA5}">
                      <a16:colId xmlns:a16="http://schemas.microsoft.com/office/drawing/2014/main" val="20004"/>
                    </a:ext>
                  </a:extLst>
                </a:gridCol>
                <a:gridCol w="972583">
                  <a:extLst>
                    <a:ext uri="{9D8B030D-6E8A-4147-A177-3AD203B41FA5}">
                      <a16:colId xmlns:a16="http://schemas.microsoft.com/office/drawing/2014/main" val="20005"/>
                    </a:ext>
                  </a:extLst>
                </a:gridCol>
                <a:gridCol w="972583">
                  <a:extLst>
                    <a:ext uri="{9D8B030D-6E8A-4147-A177-3AD203B41FA5}">
                      <a16:colId xmlns:a16="http://schemas.microsoft.com/office/drawing/2014/main" val="20006"/>
                    </a:ext>
                  </a:extLst>
                </a:gridCol>
                <a:gridCol w="1116721">
                  <a:extLst>
                    <a:ext uri="{9D8B030D-6E8A-4147-A177-3AD203B41FA5}">
                      <a16:colId xmlns:a16="http://schemas.microsoft.com/office/drawing/2014/main" val="20007"/>
                    </a:ext>
                  </a:extLst>
                </a:gridCol>
                <a:gridCol w="828443">
                  <a:extLst>
                    <a:ext uri="{9D8B030D-6E8A-4147-A177-3AD203B41FA5}">
                      <a16:colId xmlns:a16="http://schemas.microsoft.com/office/drawing/2014/main" val="20008"/>
                    </a:ext>
                  </a:extLst>
                </a:gridCol>
              </a:tblGrid>
              <a:tr h="1067490">
                <a:tc>
                  <a:txBody>
                    <a:bodyPr/>
                    <a:lstStyle/>
                    <a:p>
                      <a:pPr algn="ctr"/>
                      <a:r>
                        <a:rPr lang="en-US" dirty="0"/>
                        <a:t>Quadratic Equation</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a</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b</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c</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Roots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solidFill>
                            <a:schemeClr val="tx1"/>
                          </a:solidFill>
                        </a:rPr>
                        <a:t>Sum of the Roots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solidFill>
                            <a:schemeClr val="tx1"/>
                          </a:solidFill>
                        </a:rPr>
                        <a:t>-b/a</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solidFill>
                            <a:schemeClr val="tx1"/>
                          </a:solidFill>
                        </a:rPr>
                        <a:t>Product of the Roots</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solidFill>
                            <a:schemeClr val="tx1"/>
                          </a:solidFill>
                        </a:rPr>
                        <a:t>c/a</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2926">
                <a:tc>
                  <a:txBody>
                    <a:bodyPr/>
                    <a:lstStyle/>
                    <a:p>
                      <a:r>
                        <a:rPr lang="en-US" baseline="0" dirty="0"/>
                        <a:t>x</a:t>
                      </a:r>
                      <a:r>
                        <a:rPr lang="en-US" baseline="30000" dirty="0"/>
                        <a:t>2</a:t>
                      </a:r>
                      <a:r>
                        <a:rPr lang="en-US" baseline="0" dirty="0"/>
                        <a:t> - 5x + 6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2, 3</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- 8x + 15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3, 5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15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15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+ 7x + 12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7</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12</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-3, -4</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-7</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-7</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12</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12</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- 7x - 8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-7</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-1, 8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7</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7</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- 6x + 8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2, 4</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8</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+ 10x + 25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sz="1400" dirty="0"/>
                        <a:t>10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25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5, 5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10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10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25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25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- 49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-49</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7, -7</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-49</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-49</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+ 5x +6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-2, -3</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-5</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6</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329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x</a:t>
                      </a:r>
                      <a:r>
                        <a:rPr lang="en-US" baseline="30000" dirty="0"/>
                        <a:t>2</a:t>
                      </a:r>
                      <a:r>
                        <a:rPr lang="en-US" baseline="0" dirty="0"/>
                        <a:t> + 2x - 3 = 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2</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-3</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r>
                        <a:rPr lang="en-US" dirty="0"/>
                        <a:t>-1, 3</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dirty="0"/>
                        <a:t>2</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2</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00"/>
                    </a:solidFill>
                  </a:tcPr>
                </a:tc>
                <a:tc>
                  <a:txBody>
                    <a:bodyPr/>
                    <a:lstStyle/>
                    <a:p>
                      <a:pPr algn="ctr"/>
                      <a:r>
                        <a:rPr lang="en-US" dirty="0"/>
                        <a:t>-3</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a:t>-3</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422819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76" y="867759"/>
            <a:ext cx="4240586" cy="4613036"/>
          </a:xfrm>
        </p:spPr>
        <p:txBody>
          <a:bodyPr>
            <a:normAutofit fontScale="90000"/>
          </a:bodyPr>
          <a:lstStyle/>
          <a:p>
            <a:pPr algn="r"/>
            <a:r>
              <a:rPr lang="en-US" b="1" i="1" dirty="0" err="1">
                <a:solidFill>
                  <a:srgbClr val="FF0000"/>
                </a:solidFill>
              </a:rPr>
              <a:t>WithOut</a:t>
            </a:r>
            <a:r>
              <a:rPr lang="en-US" b="1" i="1" dirty="0">
                <a:solidFill>
                  <a:srgbClr val="FF0000"/>
                </a:solidFill>
              </a:rPr>
              <a:t> Words</a:t>
            </a:r>
            <a:r>
              <a:rPr lang="en-US" b="1" dirty="0">
                <a:solidFill>
                  <a:srgbClr val="FF0000"/>
                </a:solidFill>
              </a:rPr>
              <a:t>:</a:t>
            </a:r>
            <a:br>
              <a:rPr lang="en-US" b="1" dirty="0">
                <a:solidFill>
                  <a:srgbClr val="3366FF"/>
                </a:solidFill>
              </a:rPr>
            </a:br>
            <a:r>
              <a:rPr lang="en-US" sz="4000" b="1" dirty="0">
                <a:solidFill>
                  <a:srgbClr val="3366FF"/>
                </a:solidFill>
              </a:rPr>
              <a:t>Excellent discovery activities, with or without verbal/algebraic hints! Great extra credit, take-home test bonus, etc.</a:t>
            </a:r>
          </a:p>
        </p:txBody>
      </p:sp>
      <p:pic>
        <p:nvPicPr>
          <p:cNvPr id="8" name="Picture 7"/>
          <p:cNvPicPr/>
          <p:nvPr/>
        </p:nvPicPr>
        <p:blipFill rotWithShape="1">
          <a:blip r:embed="rId3"/>
          <a:srcRect l="8891" r="19493"/>
          <a:stretch/>
        </p:blipFill>
        <p:spPr>
          <a:xfrm>
            <a:off x="4437862" y="274637"/>
            <a:ext cx="4449943" cy="6262520"/>
          </a:xfrm>
          <a:prstGeom prst="rect">
            <a:avLst/>
          </a:prstGeom>
        </p:spPr>
      </p:pic>
      <p:sp>
        <p:nvSpPr>
          <p:cNvPr id="3" name="TextBox 2"/>
          <p:cNvSpPr txBox="1"/>
          <p:nvPr/>
        </p:nvSpPr>
        <p:spPr>
          <a:xfrm>
            <a:off x="6854227" y="906632"/>
            <a:ext cx="2190963" cy="369332"/>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7617866" y="1669925"/>
            <a:ext cx="126993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31325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071F-E829-3C4C-8376-62CD5CEE816D}"/>
              </a:ext>
            </a:extLst>
          </p:cNvPr>
          <p:cNvSpPr>
            <a:spLocks noGrp="1"/>
          </p:cNvSpPr>
          <p:nvPr>
            <p:ph type="title"/>
          </p:nvPr>
        </p:nvSpPr>
        <p:spPr>
          <a:xfrm>
            <a:off x="92466" y="-101826"/>
            <a:ext cx="8917969" cy="1143000"/>
          </a:xfrm>
        </p:spPr>
        <p:txBody>
          <a:bodyPr>
            <a:noAutofit/>
          </a:bodyPr>
          <a:lstStyle/>
          <a:p>
            <a:r>
              <a:rPr lang="en-US" sz="3200" b="1" dirty="0">
                <a:solidFill>
                  <a:srgbClr val="0070C0"/>
                </a:solidFill>
              </a:rPr>
              <a:t>You Can Make the </a:t>
            </a:r>
            <a:r>
              <a:rPr lang="en-US" sz="3200" b="1" dirty="0" err="1">
                <a:solidFill>
                  <a:srgbClr val="0070C0"/>
                </a:solidFill>
              </a:rPr>
              <a:t>WithOut</a:t>
            </a:r>
            <a:r>
              <a:rPr lang="en-US" sz="3200" b="1" dirty="0">
                <a:solidFill>
                  <a:srgbClr val="0070C0"/>
                </a:solidFill>
              </a:rPr>
              <a:t> Words Exercises into Your Own Guided Discovery Lessons!</a:t>
            </a:r>
          </a:p>
        </p:txBody>
      </p:sp>
      <p:sp>
        <p:nvSpPr>
          <p:cNvPr id="4" name="Rectangle 2">
            <a:extLst>
              <a:ext uri="{FF2B5EF4-FFF2-40B4-BE49-F238E27FC236}">
                <a16:creationId xmlns:a16="http://schemas.microsoft.com/office/drawing/2014/main" id="{FAF50187-46C1-854F-A0A6-EE789061DE06}"/>
              </a:ext>
            </a:extLst>
          </p:cNvPr>
          <p:cNvSpPr>
            <a:spLocks noChangeArrowheads="1"/>
          </p:cNvSpPr>
          <p:nvPr/>
        </p:nvSpPr>
        <p:spPr bwMode="auto">
          <a:xfrm>
            <a:off x="257825" y="1000078"/>
            <a:ext cx="85872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Times" pitchFamily="2" charset="0"/>
                <a:ea typeface="Calibri" panose="020F0502020204030204" pitchFamily="34" charset="0"/>
                <a:cs typeface="Sana" pitchFamily="2" charset="-78"/>
              </a:rPr>
              <a:t>A right triangle has legs a and b and hypotenuse c. We are going to look at a relationship between these three sides that holds for all right triangles.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Times" pitchFamily="2" charset="0"/>
                <a:ea typeface="Calibri" panose="020F0502020204030204" pitchFamily="34" charset="0"/>
                <a:cs typeface="Sana" pitchFamily="2" charset="-78"/>
              </a:rPr>
              <a:t>1. A right triangle has legs 4 and 17. Find the area of the triangle.____________</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Times" pitchFamily="2" charset="0"/>
                <a:ea typeface="Calibri" panose="020F0502020204030204" pitchFamily="34" charset="0"/>
                <a:cs typeface="Sana" pitchFamily="2" charset="-78"/>
              </a:rPr>
              <a:t>2. A triangle has legs a and b. Express the area of the triangle in terms of a and b. ____________</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1">
            <a:extLst>
              <a:ext uri="{FF2B5EF4-FFF2-40B4-BE49-F238E27FC236}">
                <a16:creationId xmlns:a16="http://schemas.microsoft.com/office/drawing/2014/main" id="{CFA45F3C-CF81-1741-BF77-1C1863169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994" y="2333685"/>
            <a:ext cx="3000006" cy="36657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C2098C-6C47-6D46-96E4-7C3599829C21}"/>
              </a:ext>
            </a:extLst>
          </p:cNvPr>
          <p:cNvSpPr/>
          <p:nvPr/>
        </p:nvSpPr>
        <p:spPr>
          <a:xfrm>
            <a:off x="346128" y="2333685"/>
            <a:ext cx="5951929" cy="4524315"/>
          </a:xfrm>
          <a:prstGeom prst="rect">
            <a:avLst/>
          </a:prstGeom>
        </p:spPr>
        <p:txBody>
          <a:bodyPr wrap="square">
            <a:spAutoFit/>
          </a:bodyPr>
          <a:lstStyle/>
          <a:p>
            <a:r>
              <a:rPr lang="en-US" dirty="0">
                <a:latin typeface="Times" pitchFamily="2" charset="0"/>
                <a:ea typeface="Calibri" panose="020F0502020204030204" pitchFamily="34" charset="0"/>
                <a:cs typeface="Sana" pitchFamily="2" charset="-78"/>
              </a:rPr>
              <a:t>3. In the picture on the right, find the area of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right triangle I. 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4. Find the area of right triangle II.______________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5. Find the area of right triangle III.___________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6. Eliminate the sides with length c in the picture. Since the quadrilateral has only one pair of parallel sides, the quadrilateral is a 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7.  To find the area of the quadrilateral, you can add the area of the three right triangles. Combine like terms and express this area in simplest form.</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________________________________________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0567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071F-E829-3C4C-8376-62CD5CEE816D}"/>
              </a:ext>
            </a:extLst>
          </p:cNvPr>
          <p:cNvSpPr>
            <a:spLocks noGrp="1"/>
          </p:cNvSpPr>
          <p:nvPr>
            <p:ph type="title"/>
          </p:nvPr>
        </p:nvSpPr>
        <p:spPr>
          <a:xfrm>
            <a:off x="92466" y="-101826"/>
            <a:ext cx="8917969" cy="1143000"/>
          </a:xfrm>
        </p:spPr>
        <p:txBody>
          <a:bodyPr>
            <a:noAutofit/>
          </a:bodyPr>
          <a:lstStyle/>
          <a:p>
            <a:r>
              <a:rPr lang="en-US" sz="3200" b="1" dirty="0">
                <a:solidFill>
                  <a:srgbClr val="0070C0"/>
                </a:solidFill>
              </a:rPr>
              <a:t>You Can Make the </a:t>
            </a:r>
            <a:r>
              <a:rPr lang="en-US" sz="3200" b="1" dirty="0" err="1">
                <a:solidFill>
                  <a:srgbClr val="0070C0"/>
                </a:solidFill>
              </a:rPr>
              <a:t>WithOut</a:t>
            </a:r>
            <a:r>
              <a:rPr lang="en-US" sz="3200" b="1" dirty="0">
                <a:solidFill>
                  <a:srgbClr val="0070C0"/>
                </a:solidFill>
              </a:rPr>
              <a:t> Words Exercises into Your Own Guided Discovery Lessons!</a:t>
            </a:r>
          </a:p>
        </p:txBody>
      </p:sp>
      <p:sp>
        <p:nvSpPr>
          <p:cNvPr id="3" name="Rectangle 2">
            <a:extLst>
              <a:ext uri="{FF2B5EF4-FFF2-40B4-BE49-F238E27FC236}">
                <a16:creationId xmlns:a16="http://schemas.microsoft.com/office/drawing/2014/main" id="{B5B9CD69-A971-C246-95B1-EBBE52DCEF3F}"/>
              </a:ext>
            </a:extLst>
          </p:cNvPr>
          <p:cNvSpPr/>
          <p:nvPr/>
        </p:nvSpPr>
        <p:spPr>
          <a:xfrm>
            <a:off x="92466" y="1041174"/>
            <a:ext cx="6164496" cy="4247317"/>
          </a:xfrm>
          <a:prstGeom prst="rect">
            <a:avLst/>
          </a:prstGeom>
        </p:spPr>
        <p:txBody>
          <a:bodyPr wrap="square">
            <a:spAutoFit/>
          </a:bodyPr>
          <a:lstStyle/>
          <a:p>
            <a:r>
              <a:rPr lang="en-US" dirty="0">
                <a:latin typeface="Times" pitchFamily="2" charset="0"/>
                <a:ea typeface="Calibri" panose="020F0502020204030204" pitchFamily="34" charset="0"/>
                <a:cs typeface="Sana" pitchFamily="2" charset="-78"/>
              </a:rPr>
              <a:t>8. Express the measure of the height of the trapezoid on the right in terms of a and b._____________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9. What is the length of the larger base of the trapezoid?_______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10. What is the length of the smaller base of the trapezoid?______________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11. What is the area of the trapezoid expressed in terms of a and b?________________________________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12. Square the binomial (a + b</a:t>
            </a:r>
            <a:r>
              <a:rPr lang="en-US">
                <a:latin typeface="Times" pitchFamily="2" charset="0"/>
                <a:ea typeface="Calibri" panose="020F0502020204030204" pitchFamily="34" charset="0"/>
                <a:cs typeface="Sana" pitchFamily="2" charset="-78"/>
              </a:rPr>
              <a:t>) in your </a:t>
            </a:r>
            <a:r>
              <a:rPr lang="en-US" dirty="0">
                <a:latin typeface="Times" pitchFamily="2" charset="0"/>
                <a:ea typeface="Calibri" panose="020F0502020204030204" pitchFamily="34" charset="0"/>
                <a:cs typeface="Sana" pitchFamily="2" charset="-78"/>
              </a:rPr>
              <a:t>expression from question 11, and rewrite your answer to question 11 with the trinomial you found after multiplying (a + b) by (a + b).</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___________________________________________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12ABB7E-F26D-4E49-8EA9-992DF7EE364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989834" y="1113651"/>
            <a:ext cx="3020601" cy="3088479"/>
          </a:xfrm>
          <a:prstGeom prst="rect">
            <a:avLst/>
          </a:prstGeom>
        </p:spPr>
      </p:pic>
      <p:sp>
        <p:nvSpPr>
          <p:cNvPr id="8" name="Rectangle 7">
            <a:extLst>
              <a:ext uri="{FF2B5EF4-FFF2-40B4-BE49-F238E27FC236}">
                <a16:creationId xmlns:a16="http://schemas.microsoft.com/office/drawing/2014/main" id="{756015D3-3AD6-D147-A81F-9CB8A39C682D}"/>
              </a:ext>
            </a:extLst>
          </p:cNvPr>
          <p:cNvSpPr/>
          <p:nvPr/>
        </p:nvSpPr>
        <p:spPr>
          <a:xfrm>
            <a:off x="92466" y="5149840"/>
            <a:ext cx="8496728" cy="2308324"/>
          </a:xfrm>
          <a:prstGeom prst="rect">
            <a:avLst/>
          </a:prstGeom>
        </p:spPr>
        <p:txBody>
          <a:bodyPr wrap="square">
            <a:spAutoFit/>
          </a:bodyPr>
          <a:lstStyle/>
          <a:p>
            <a:r>
              <a:rPr lang="en-US" dirty="0">
                <a:latin typeface="Times" pitchFamily="2" charset="0"/>
                <a:ea typeface="Calibri" panose="020F0502020204030204" pitchFamily="34" charset="0"/>
                <a:cs typeface="Sana" pitchFamily="2" charset="-78"/>
              </a:rPr>
              <a:t>13. In question 7 above, you found the area of the same trapezoid by adding the areas of the three right triangles. Set that expression equal to your answer from question 12.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__________________________________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14. Multiply both sides of the equation by 2 to eliminate the fraction.</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_______________________________________________________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15. Subtract 2ab from both sides. What is the new equation?______________________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Times" pitchFamily="2" charset="0"/>
                <a:ea typeface="Calibri" panose="020F0502020204030204" pitchFamily="34" charset="0"/>
                <a:cs typeface="Sana" pitchFamily="2" charset="-78"/>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3882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descr="data:image/jpeg;base64,/9j/4AAQSkZJRgABAQAAAQABAAD/2wBDAAUDBAQEAwUEBAQFBQUGBwwIBwcHBw8LCwkMEQ8SEhEPERETFhwXExQaFRERGCEYGh0dHx8fExciJCIeJBweHx7/2wBDAQUFBQcGBw4ICA4eFBEUHh4eHh4eHh4eHh4eHh4eHh4eHh4eHh4eHh4eHh4eHh4eHh4eHh4eHh4eHh4eHh4eHh7/wAARCAFaAPADASIAAhEBAxEB/8QAGwAAAQUBAQAAAAAAAAAAAAAAAgEDBAUGAAf/xABNEAABAwIDAwYKBwUGBQQDAAABAAIRAwQFITESQVEGExRhcdEVIjVUc4GRk7GyIyUydJKhwRY0QlPhM0NSY6LwByREZHJigoPxNqPS/8QAGwEAAwEBAQEBAAAAAAAAAAAAAAECAwUEBgf/xAA5EQACAQMCBAQEBAUCBwAAAAAAAQIDBBEhMgUSEzEUQVFhBiJxkRZSgaEjM0Kx8BXRJDQ1Q1Ny4f/aAAwDAQACEQMRAD8A9Nvrq7be12tuazWio4AB5gZqMb27AM3df3hSYm4jELgT/ev+JUQuMr6GEI8q0O7CMcLQk9PvN13cH/5D3pDfX3nlx7w96jDiuHFX04+hXJH0JDb6+33lx70966rf3obHTLifSu70wFPwewbiF4aL3lgDC6QFhc1KNtSdWovlXfQqNNSeEiuN9iMT066967vQ9OxHz+6987vWpdyYtpjpL57AqbF8Iq4c8bRa+m7Jr4j1Fc6z41YXdRU6b1fqsFyt+VZwiAL/ABCP3+6987vSeEMQn9/uj/8AK7vQlvUFdYJgdHELM16lV7CHFsNC9d9eW9jT6tbRdu2RQoqTwkU4xDEfPrr3ru9J4RxGf366967vWlfyWoOYeau3bW6QCJWdvrKtZ3DqFUDabw0KwseK2V9JxovVeTWBzocvdDfhLEZ/frr3ru9ccRxE/wDX3Xvnd6iVaVxtzSfA2pOeojs4q3wXk5iN1RFe5uG06Zb4oyl0gwdNNPz6p2vL23soc1bRGShl4USGMQxKJ6dde9d3pfCGIz+/XWv853epzuSmJ8xzlO4ph4p5tJ1eDugZCI9eSpHW920ua+oGuBAgZQQRI07VnZ8Rtb3PR1x3CUGu8Sf0/EZ/frr3ru9L4Qv/AD65967vVYyhegRz7TBkdYz1yVxYcnMXvLM123FGmHiGFxg6nP7OkQru723s6fUraIIw5u0Rrp+I+fXXvXd67whiHn1z753etFd8mqJpONnVdtjQOIIPrCzVWk6m9zHtLXNMEHco4fxKz4gn0e68sGsqHL3Q54QxDz26967vXDEMQ89ufeu70yGrTW/J+0qWtOtUr1GhzA4mRAkI4hxG04fy9Zd/RBC3U+yRQdPxDP8A525967vSHEMQmOm3PvXd6tsVwqytbJ1ajcGo8EADaH6KjIM6LWxu6F7T6lNae6wEqCj3Q6MQxDP/AJ26967vXeEMQH/WXfrqu71a4Jgjbyj0i4eWUzk0N1PX1J3FcGsqNm+va1y4M1G0HTnG5eJ8bsVcdDu840WmfqUrVYzgpDiGI69Ouveu70JxDEfPrr3ru9A6AEBznJdrpw9DLpx9Bx2JYj5/de+d3p/CsRv34paMfe3LmursDgariCNodagEJ/CcsYs/Ts+YKJwjyvQicIqL0J+KO+srn0r/AIlR1KxNg8I3J/zXfEqNlPYrp7UENqEbKUwIEyunNKNNFRZzRKuuSYjE8v5Z+IVQArrkkIxMz/LP6Lj8fWeHVfoa0tyJmN2V5XxWlUt2OgNALwYAzKd5XOYMMY10bbnjZ9QzScoMVubG7bSoc3smmHHabO8rNX15cXdXbr1C87uA7F8vwfhd1du3r1MKEFpju/qbzmlkjOBnJa7kgPqt3pT8AsktfyQ8lOj+YfgF1fjD/kF/7IijuGsCw28tsRq3FZoZTdMCZmSqjlXWpVsS+iIcWMDXOGhOav8ABsQdfdIt7gAuYSMspbp/vtWUxa36Lf1qGcNdl1jUfFc7gUZ1OJyncYU4xWEu2MFz26DFpQFa6pUTkHvDT6zC1fKuo62woMonYD3hhjLKNFlrOoKV3Rqk5MeHH2rVcraZr4S2rSBeGPDsuGa9XHcPidqqm0VPayv5GV3m4rW7nEsLNsA7jI71C5VUG0cXqFo/tGh57VM5G0X9LrV4hrWbM8SSO5RuVdVlTF3hpnYaGnt/2UrTC4/NUu3Lr9dBy/l6lVQY6pWYwZFzgB7VsOUdR1phDadEbO0W05HCP6LI27tiqx+my4FbDlLSNzg4qUwXhpD8uEf1T+IP+oWvPsz+4Un8rKnkhVqC8fQLjsuYXRO8JnlXQFPFC4D7bQ716fopPJGi8376xadhtMie3/6TXKx7X4qWtP2GAHtzP6pUMf6/LpduXXAP+XqUuzxWyq0KlxyeZRpAGo+iyATHBZBu8LZVKz6HJ1lakdl7aLIMTwS+K+fqW/J35tM/oOj2ZmL3DL21o87XphrMtHAnNVxCsbzEry6pc1WqhzJ02QFBfqI1X0vD43Spf8Tjm9jKbi3oark3VpXWFdFJhzQWuG+DvVDitjcWFcsJcabvsuGQcENr0q1dTuqe0wH7LoyK1V81l/ghq1G7LjT2xO4hfKVG+EX/ADxxKnUeq808m2+OvdGGLdyA7+xSKjQOtNOHBfdrU8rGHDNPYUJxizP+fT+YIXAetO4UIxez9Oz5goqbWZ1NrJ2Jn6xufSv+JUQHJSsT8o3PpnfEqKYzCKe1EQ2oU7oRNzyQxAzKJqtFjjdVZYFd0bO852uXBpYRkJVaMglcVhd2sLqjKjPsy4y5Xkncor2je3jalDaLQwNzEb1WHLVK7XJASi0tIWtGNGHZIHPLyJPBX+AYxa2Ni6jX5zaLy7xWzlAWeIzXZ7lhxHh1K/pdKr276DjPl1LXCcQZaYm64cHGm7akDWCu5RX1rfXFOtbh4Ibsu2mx2Jq4wbE6AtDVtHt6XHMQQdvTSO0e1FV5P4uzE24a6yqC7e3bbTkSRnnMxGRXnjw22jcxuU8SSx7YQddNYyV05wr/AAfH229uLa7Y57GiGubqBwIVXZ4RiF4Lk29uagtQXVocPEA3/kU9hPJ7F8UpGrYWprMDtmRUaM4nQkLXiFhbX1Pkr9l90EayhrkuLvlJbU6OxY0nF24lsNHqWXfUdUqOe47TnGSTvUzF8ExXCtjptqaReSGjbaSSOw9aKvgeKW+JUsOrWjm3VYAsp7QMzpnMLLhvC7WwT6Pd+beWEq6l5kBuuZV7guOi0oi3uWF9Nv2XDUdXYqurht9TxE4c63eboP2DSbmZ4ZKfc8lset6L61Swds0xL9l7XFo6wDI9i14hY217TVOv28hKsoPuWVzyjtmUiLSi4u627IHWs3VqPq1HVKh2nOMkqTheD4jiVGvUsrc1W27Q6qdoDZBnieoobfDL24sbi9pUdqhbxzr9oDZnTImT6llw7hVrw7PS7vu28v6FSrZ7sjAhXVfGbepg/Qm06m2KbWyYjKOvqTeH8l8bv6Da9pZirTc3aBFZgMcYJkKvxLDrrDawo3jAyoW7QAe12Xa0kblrd2FvfVIOo9YPKCNZJtJkdxCSUB1XHI74XS5RGgwbGqFtaNtrigXBswRBn1IsWx9lxQdQtmOa1w8Zzt44LOHtXEgb1w/w7ZeI67TznPfTP0NOrLGA6j5zQOXFwKE6rupYMxDronML8r2np2fME2exO4X5Xs/Ts+YLOrsZlN/KyXiXlK63/TP+YpmAQpGJeUrr0rviVGlKntRMNqOICNojOECNhWiLDETmkORSEqZZ4beXlE1aNMOaDH2gFlXuKVvDnqSSRSTfYgOPFCU4KVQ1hSDTtF2yB1p++w27s2tdcMADjAIIKmV3RjONNyWZdl6/QFFshHeuBAKmWOGXd61z6DQQ3Iy6FEq03Uqr6byNphIMHeE4XdGdSVOMlzR7+w3CS1wb/ktygwlvJ+izFao6VhtRz7VrgTt+Kdke0/kE/wDtThtTAmYnVrTjlO1fbNaWn+I/a4aZrF2GCX9zTFQMbTa4SC8xKYv8Ou7EzXYQ06OGYK50a9hUrOnGoubPbP7HnlZf1Gg5F4rY2NhjTLysKbri1LKYgnadDsvzUDkTfW+H8p7S7u6gpUKZftuMmJaRu61RsBe9rBvMK3/ZzEZ1oj/3/wBFtdXNpatqtNR5vU0VvzZx5g8oruhc8pLy6o1A6jUuHPY7iCdeK2mKcrcJfyqsq1GlZ1rdrWB90+i7bZnnB6uxYG/wq+sRt16XiabTTIUW3pvr3DKLI2nnZEmM04ytq9LqwnmKXdEzts4TNhSx6wtP+INbFx9LavqO8YDcREgKwwzFcEwjGMSxgYv0wXLXc3QbScHEuM+MSIHBZUcnMQj7VD8Z7lX39heWRHSKRY0mGumQfWvPSvLC5koU6qb7YHK0eP0NZyFx3DrF2KUL95t2XtPZa9rS5rD43D/y/JAL3CsL5MYjh9LEW3te8c3Z5um4NaAdSSsYCZ1Vta4FfV6QedikDmA8wT7AtrurbWvz1p8qeP2BWrk24lvyAxaxwu9u33tUU2VLYsaYJkyOCy73A5zKPELK5sagZXaBIkEGZUUTqvVbypVf41N5T9Culyyb9QyQkJy1Qgk8QpuHYbWxBrzRewbGu0Y19Su4uaVvBzqywjSMW9EQieCEuG+E7d0H29w+i8guYYJGimswS6dZC7D6WxsbcbRmPYs6l9b0oxnOaSl29x8knlJFaCulJoYCF0zOi9WUyHkIkcU7hQ+trP07PmCjlx4p3CiTjFn94Z8wWdXYyJ7WWGJZYlc+mf8AEqOQpOJeUrn0z/iVHkDclT2omG1CRwB7UbcggGeiNiosMK/5J19mvVtycnt2gOsKhyAlSsKr9Hv6NWYAdDuw5H8ly+N2virGpT88Z+xtSeGi0t7I/tQ8bB2GE1B69PzKn8oqDbjCqhGbqZ2xHVr+qnvZTpvfckeNsQ49Q/8AtVPJ276Y26o1RO08v9TtQvzd3le5cb3yoqKPVhJY9TsJAseTzq74BLXVO79FR8n7UXmKs5wbTGy9wPV/VXPKpzKGFUrRhPjEADqGfcoHI94GJOadXUyB7QV3LKdR8Nub1bp5+xElmSRO5R4rXs61O3t4aS3ac4tnsClWNRuMYMRWA2nAtd2jf8FTcrmkYmCd9MR+ateSDS3Cnk76pI9gXiurSjQ4RRuaa/iZTz5jUsyafYydFhZdMadQ+PzWx5R17i3w/nLZ7mv5wDITksm8tN+XDQ1T8VtMUvG2Fs2u9he3bDcjmJ3r2/EU5yubWXJzPHb1FSWjQzZufc4IHXwEvpnbkRlxWRwjytbcOeb8Vp+U/O1cIFe3qnmoBeB/E0/7Cy+Dz4VtvSt+K04DTbsrmsnjmz8vphBN/MkaTlRdXFrSoOt6rqZc4zG9HhtXwthLm3IBcSabstdIKjcszFvb/wDkfgEfI5pGH1Xzkap+AXH8PTjwWFxFYmpaPz7l5fPjyM5TpsoYgxlb7LKoDvUVqsf6Z0LnLKoWlpl2zqQstiTxUxCu9uhqGFccnMVJcyxuCeFN2/sX0HG7atVp0b2MeZwWsX+hFKSTcSkv7yvec30hwcWAgGIJ7VGy0Cu+VOHst6zbikA1lSZaNxVIImF9HwmvQr2salBYi/L09TGompanCFpORoGzc9rf1WblaTkcZZc9rf1XO+KdOGT/AE/uXQ3lRjY+t7gHPx1o7b/8aB/7Y/ArPY5litzGu3+i0NpnyYGs9HcPyK43GdbK0+sf7G1N/PIxjyE26Eb024r7qPY8bBcQn8Izxez+8M+YKO5SMInwvZfeKfzBKptZjPayxxITiV16Z/xKYjgpGImMRuYH98/4lMZnOEU9qFDajgJSt0XZwlbpK0SLCEpRG9cMkBdCTjnRlJ4NPeX4dyaa7bBfUaKZE58D8FU8nrno+J0ySAx/iO6p0/RVpdIyTcn+i4NDgNKjb1aGcqbf6Z7fY1dXLTLjlVciviGw1wLabQMjlO9QLC6daXlO4ZBLDJHEbwosyZjNJJHBe224dSpWitXrHGH7icnzZNtV8FYxQpvqVWgt3F+y4cQmcTxG0w2w6JZva5+zsgNM7M7yeKx5eUjnGFw6XwrCM4qdVypp5UfIvqvA9SeOeYScg4arUcq7m3fhWzTr0nOFQZBwJWQ2jGeSGc+pdS94RG6uaVw5Y6fkKNTCwbHBrm2ucB6NcVmMIa6m7acAer8oWdw7Zp4rQBc0BtYS4nLVQN85BLtcc1na8Ejbusoy0qeWO2QdTODc4nTwy/Yxte7pw0yNmqAoOI4nZWNh0WwcHOggFuYb1k8VlJQl2ea51t8Kwp8salVyjF5S8slOu35D9u5jbmm587LXgnfvWro22COuBeUqtNpadoDnIAPYsdtFcCYXT4nwh3rTjUcMLDx5omFTl8i95UYjRuiyhQIexhku4lUg4oZJC6V7uH2MLGhGhT1SJnJyeWFAV/yTr0KDLjnqtOmSWxtOjis+EhnWFPE7CN/bui3jPmOE+SWSbjb2VMTuHMcHNLjBByKvbO7tf2dFI3FMP5lw2S4TOayhkpCV4rrgsLmjSpuWOTH64KjVabfqc8Aptwz1RzIQFdxRwYSYJE9SewkfXFn94p/MEye1PYSR4Ys88+kM+YKKm1kT2sssRH1jcn/Of8xTMdQT2In6yuR/nP8AiUxPUintRMNqOnrRDVBnvSt0WhaD7FPw+jaVLcuuZaedDQRvy09arl0n/FkvNeW869PkjJx17ouElF5Za9EtibmKbdhtSoC6TLAB4v8AvelFpaOFkNhri9zBUid7ZzzVM9xzz14lCXZDvXLfCrhvPVf7+mDVVY+g/e09i7cwU9gToWlvxVlXsrduLc06lzdtsnadBaAI1BzmMlRknec1xc52RK9FWwrTjFKpjCx5/cSmvQuH2lPmLxwt/HZVhsNLtlsHTP8ANH0SycbQFjBLmioZI1YDB4yTqqQk5TnCQuWD4XXb/nNd/X0x6ldRehYNotD3ur2rWvFemObbl4p2pA7VJdY02m++ha5zdgsAZOyCDlE5HSVSEk70kkFVPhtaTyqn+ae/t+4lUXoTr6kxtpa1WU2tL2GRHjOI/i6wZUmyo2j6dF1djYNCoXmd4cQD2wqeSCl2ola1LCpOiqfUaazr9f8AYSqLOcE+4ZQoYtsOa11BrgHAHIjKU7cUbRr7mnTa14pBjQQftGQD7c1VSZzK4olYTko/xHokv7aj516F66zoOu6tMU6czTe1gMbLZzB/VM1bW18Gue00+c5wvGeexOyB2Koz3FKDCwXC6ya/ivTH7fqPqR9CZiVDmLyoAwNYXksG7ZlSNm2dWc1zGMYLcO8QfxEA8eMqsngkkgL0VrGdWnGLnhpYyv0JjNJ5wXRo2nS4Daez0lrYnVsI+j2AqtDtjmzSD5nOec7slRhx3lITuleWXCKr/wC81pj/ADUvrJeRbWtGgHUzXpU9oV3h7ZygNEDslOut7Y3OxQFFx5qns7UEGdXROveVRF0SAkLiNVc+F1ZS5lVf+P6i6yxjA7WaGVHtBadlxEjQplw0XAnikJJGq7MFJRSyYN5BMJ7CPLFmf+4p/MEwepP4Sfriy+8U/mCmptZE9rLHEssSufTP+JTLsx1p7EvKV16Z/wAxTJjjmintRMNqEiBmibmMkhSgQJVotBA9SHrShcfYrGAcpnMIHHNE48ShOiABmMtUO9LvSZTuQGTiUJKU5FcgMgrpzSmEkZoA47lwB2S4DKYlFSpvq1G02NL3EgAASSvQW8mLNnJAtfQu3X0/Za3IuO+ImAvFXvIUakKb7yJlJRWWedjilTtzRqW9Z9GqxzKjDDmkQQmpXsymMQJYySxOS7TVGgztFwzS5JN6lgcUE56ZJY3SliAgABkukpQIMrozVACUhRIXEJgAU/hAjGLL7xT+YJk6ahP4R5XsvvFP5gsqr+Vkz2ssMSMYndemf8So85p/EvKd16Z/zFRzx3JU9qFDagtrJKx25NlE09SsocJ8XckJSbuC45J5GCTHBAXQUTzKacUsjSFnNJMbghmVyMjwKUkrpJK4xxRkWDpXSuG/RP2Nu+5uWUGCXOMdnWoq1I04OcnhIajll3yOsC+46c9p2aZhnW7j6l6s7HmUeTr7lwHSG+IG8XRkf1UHkK63tqDcLcxkNH0ZI37x+q1wpU4jm2x2L4m2ryvbl3anmL0x6YPBfVUmqco9vM8E5R0KlWq68IJe4/SE7yTqqM6r2f8A4iXtJlp4MpsZt1RNQgDJvD1ryG9tzQrOpuGmh4hfY29V1I5awb0KnUjlrBHmEjiij2Lo1W5vgHPNIiIyXEGEAkDISSiIy1QlAYO9SSc80qTNUmGBELs80pyCFx4JZEwHKRhB+uLL7xT+YKO4p/CM8ZsvvFP5goqbWTPaywxQ/WV16Z/zFRwRCk4mJxK69M/5io29FPaiYbUcUTISEGEobA3qjQJIUoHBdGSYDTtULk4dChIyQykNBcCiACQhIDkhGeiIArgCZQMQDLRazkdh/N0TeVWw5+VOdzePrVJgli++v6dKPEBl54Be1YRhWD3VhSqU7YAbIBbtnxSN2q+U+I607mPgqEkpPV/T0JlXjbpTkmZehUfSqtqUyWuaZBC2jMVoDBnYg8gBjZcOvgu8A4XGVt/qPeifgmHPoGg6gebLg4t23RI36ricG4bc2VR9Rpxfc593dUbjDw8o8wxK6qXt5Vuax8eo6T1dSpcatuco84BLmZ9oXsX7MYL5n/8Asd3qLiuCYBZWNW5q2QIYMhzjszuGq+zheRWEkEbunokmeFZ6QudorHF7UUbtzmN2abyS0Dd1KvcDpuXTTydBNYBBlcQiDVxGSBpgxkhI6ke+EjtEDAyQ5oiAkIz6k0AJQOG9GQUJ1QyWNuyCfwcnwxZafvFP5gmXCU7hA+ubL7xT+YKKm1kT2ss8Snwndemf8xUcARnmpGJ+UrqP5z/mKj65FFPaiYbUcc8krNFxGUBc1UWFmuMIsihIAznJAxswh60RzPYhI9qBruAQYS9S6NxS+pMaOAEomjPVCArfk1YdLvQ+o2aVLM8CdwXjvryFnQlWn2RcYuTwjQ8mbAWlkHvbFar4zuobgtfyYvujXXM1HfR1MuwqlAhGwkaHrX4w+J1XeeKb1z/iN61CNSm4M9HBlKqzAL4XlkA501aeTuvgVZBfotvXjXpqpDsz5SpB05OL8jlheXeJ9IuRY0nfR0j40b3f0Wn5R4iMOw19YEc4fFYOteZVnl7y5xJJJJJXVs6XM+dnqtKWXzshYjbi4oOZ/EMwetZqo3ZcRvGq1z8gqTGrYNfz7Rk4+N1FdWD8jpRKuEhRHRDCssA5JCQckbgOtN5AoGdCQhOARMHVC4Kl2KGj1pCjKA6pNEMbcnsI8r2X3in8wTT4T2EeWLL7xT+YLOptZM9rLDEvKd1P85/zFMQCnsSP1ndR/Of8xTKdPaiYbUcTC5srnCdErT1blRaCbwXZRCQLnCM0DAO9Cc0ThkhjJAArhvXQYXNQUhykx1R7WNBLnGAOK3mEWbLKzZRgberzxKreQfJ+viVZ95TDYp5NDjqePqW2HJ3Ef8NP8S/O/iu4uLyat6EW4rvjzf8A8NKdelT3ywyoRAxmrY8ncR4U/wAST9nsRnPm/wAS+N/0q8/8b+xo7yh+ZDGD3ps71tT+A5PHUtwx4dTDw4EETKyA5OYhOfNfiVkbTF24I+xYaXOHxWuLjk06r6j4fVzRbo1oNRfmci/6NWSlCWpluVmJm/xBwY4GjSOyzPXrVGTnBWjPJDFT/Hb/AIj3JP2OxT/HQ/Ge5ffwq0oRUclQq0oRSTM26AYTVxTZWpupu/iELVfsdicfboT/AOR7kJ5GYnrt2/4j3LTxFP1K69P1PMrik6jUdTcMwm9y2XLHkxd4baMu6z6JM7MMdJI9m5Y8sXopzjNZizeE1NZQOqBwzThEIT1hWUwAYPFcTmkcM0mapPA0xCgfmiKF2SGxDbgn8IH1xZfeKfzBMOT+ET4YsvvFP5gs6mxkz2sscTA8JXJG+s/4lRw0BSMSH1lc5/3z/mKYIgZZIp7UTDahBqiaMkJneUTZlUUENIhIRKLPchfJy0QMbdr2JN5lKUJlMYrc5kKRYWz7q6ZQpiXOPs61HbJWu5J2PNUOlvHj1BDJ3N/quNxvia4faup/U9EaU4czNHgD24ZUo8yIYwQRxG9b+g9lWi2owy1wkFeetWk5LX2ZtKjutn6hfnvAuJNVnSqPc8/qeXiVtzR6ke6NEF0LglX2hwxFyVcgBDmujqSrkAIkcQ0EkgAb0qz/ACzxIWtl0am6KlYQY1DVVODnJRRUIucsIyvKy/8ACN+8zNJktYOrj61hMQtzb13NA8U5tPUtM95jVV+K23P0TA8dube5d6lFQSSO1TXJhIz2mqApwtdJyQFrgtzYbKBxG5G4cU2Z3oAQ6Jt2qNybcQkAjtE/hAHhez+8M+YKMQpODk+F7MQf3hnzBRU2sie1ljiQ+srnP++f8So510T+Ik+ErrP++f8AMUzEp09qFDahCDkibokAjNKBpwVFBDXNI77KUQkJEZlAxsod3WlcJ0SASYzScku41qTcEsnXt62nmGjxnngFu2AMaGtAa0ZADcqvk9Yizsg54+lqeM7q4BWgX4/8ScU8ddNRfyx0X+576VPlQ40jin7eo6lVbUYYc0yCo43IhJEL5+MnF5Q5wUlhm+w26bd2rKzd/wBocDvUlZLkzfdHueYqOinVMZ7itaIX6Twu98XQUn3WjPlrqg6NRx8hVy5cukeY5cuXIAauazKFB9ao7ZYxpJK8xxq9ffXtS4cYk5DgNy0nLrEwAMPpO/8AVUj8h+qxjjPfC6VnRwuZnRtKWFzMQxCExKXrSO0XvR7Clxi35qrzjR4j+G4qsmdVprum2vQcw79DwKzdZhZULHAy0wQtYs0QB4SmiM0ZIQuPAKxjbm8U24dSdcShOilgNHLVPYTni9l94Z8wTTyncJ8r2X3in8wWdTayZ7WWGIn6yuvTP+YpkGE9iMeErr0z/iUyM90J09qJhtRxk5ImzxCQxolDd6ooUQNUjo1hdqY1XGUxgGTmMlacm7HpV3zjx9HSMnrO4KupsdUe1jQSSYA4rb4XaNs7NlIATEuPEr5T4p4r4O26cH809F9PU9NCGXklBEFwCJoyX5I23qz2HDJE05ykhKEiWG10GZWzwG9F3ZtDj9IzxXdfWsW3RTsGvDZ3jXg+IcnDqXY4Nfu0r67Xozn31v1aendG4XIKb2vaHNMgiUa/R001lHzZyiYte07CxqXNT+EZDidwUomFguXGJC5uxaU3/RUdY3u3+xbUafUng1o0+pLBRXlw+4r1K1Qy57tolRydyRxM6pN67cVg660WDnEwkJkJXaIHdWSY8gk56KrxuhIFwzXR3erQ6703VAcxzSJBEEJp4GjLnrQE5wn7yk6hVLDpuPEKOVqmWIShcckqE9aYwCU9hHlez+8M+YJl5Cdwg/W9l13FP5gsqm1kz2sscRP1ndemf8xTQjWU5iXlO69M/wCJTI0KKWxEw2oLIBE3PNNmUbYCstBhIUsp20oPuLhlGnm5xhZ1qsaUHOXZFRjktuS1jt1nXbx4rDDO3itLGSbtaLLegyiz7LBHanhovxLjHEZX11Kq+3ZfQ6EI8qwdkBmuBE5JDmuAAXKKDXBClCBBdcogYKBcCjImjV8l77naBtahl7PszvCvJXn9pcvtrhlanq0zHFbm1uKde1bXa7xXNnsX6BwC/wDEUelLdH+x85xC26U+ZdmQeU+JDDsMe9pHPP8AFpjr4rzKrULnFzsyTJKtOVeK+EcSeWumhT8Sn2cfWqR7l9va0uSOX5m1vS5I/UOQTvXF24JvaKQyvUenA7JjMITAEwkJ60JO5MMBTPagfrxXA5pHaJDwQcWtzVo7bR47M+0KidkYWncdc+1UGJUDRrkgeI7MK4saIZ7UDiUTkDj2qxgEp/CPLFl94p/MFHPtT+D54zZfeKfzBZ1NrJntZZ4l5SuvTP8AiUxEBSMRP1jdemf8SmAU6e1Ew2oQwMplG3cgRtVFhT1qzwa+oWLnVKlFz3kQIiAFWH1Fcetea8s4XlJ0amcP0LjLleTSHlLQ82f+IJDymp+av/GFmHElDMalcD8IcO/K/ua9eRqDynp+au/Gh/aemIPRHfj/AKLLkjNDOSPwfw38r+7Gq8jV/tRT80d7z+iT9qWTHRHe8/osqSotW8azEaNmWEmrSfUDpyAaWiP9SX4R4b+V/dh12bU8qae60d+P+iQ8qqXmj/x/0WMv7xlrQNRw2nucGMaDBc4mAExUvagr1LZtNprMotq65OkkQN+781X4S4Z+V/didw0br9q6Y/6V34/6KUOXNWnhlaxp25aKujtvQb/avNcIqOr0619tl1G4IfSBeXbIiCCD9nPUBccUBtrq7YzaoUXmmDMbRBhx7AcvUV6LT4dsLWoqtOOH9WZVJqpHEtTWnGWkn6E+1CcZaT/ZH2rJXlWpWv2WYeKT2ubXY4OI26YI2hG894PEKzbmcl3YxXYjQuxi4/kn8SU4w3+SfxKmBA1Ua8vG0Lu0obM9IqFkzpDS79FfKkGhoBi4E/Qn8S7wwP5P+pVGW6V0xqnyoMFx4YH8n/Uhdiw15n/UqmZSPOSOVBgtPCzf5X+pRry+ZcU9g0o3gzoVCSO7UcqDAjs02c9URMJsuzKTQwSpGDeWLI/9xT+YKOSCn8GP1xZfeKfzBRU2Mme1lniWWJXXpn/MUwDkU9iflK69M/5imQEU9qJhtRwz1RtOWSEhEBAVosLKNUhmNyIALt2YVjGXTxQnRG8cIQQSJQACQ59SJJmQkAjlVXTgMftqTqNQ7dNzhUDyA2IyhWxB3oC2Ck1kWCnxjD3mlRuabq1Q29426LCS4kfZIGe4EkAb0BuaVPGKz3U6myy3FUVA8w4TEAT15BXZEiMx60MKXDUTiVGE4dUpYfbNrOfSqsqurOYxxABc5x2TxA2o9Sh021cPwSvbVKL6r7eq9zQxxG0xzi4H2GO0LSQugGZR0w5SnbbmvjlGswu5q1oupkkmXOeWmJ6g2fWFPpWjGW1OgXVXCmIBNQycozMqQBGgXRIEKoxwNLAzVtWvovpc5WG0QZFQzlA19Q/NRsQPN3Nmxoc8l4aQHkODf8QAO7KSrEgxK4Z6oaygaEAjQpdUsb9y4JjEzhdvRQhITAAhIUR0SGEgAKbKMym3apMAXEp/BvLVl94p/MEwdVIwYfXNkd3SKfzBZ1NjIntZa4l5SufTP+YpnsT2JeU7rf8ATP8AmKYAOoRT2oUNqOiDJTgmBCDKEbdNFoihREZpTPYu3hIdM1RRNwbDfCFSow1Hs2Gh0sp7Z+0BpIyzkndCrxTPO823xnTA61Ksb65snudbOALgAZ6iD+iiueS4u+zJnLcs/myyMSyyXi+HNstksrmqNt9JxLNmHNid5kZhBaWLa1pUrvfVHjFrGU6W2XECSTmIHtSYhf1r2OcbTaA5ziGCJc7Vx68h7F1liFa0pvZSZSdtTBeCSwkESM9YJSxPl9w+bAxZUOk3tG3D9g1ajWTExJj9V19RZb3LqVM1XBuvO09h3sk/FDbVn0LinXpxtU3h7Z0kGV1zWFaqXilTpz/CwGPzKvD5s+Q9ckythbWYNTxA13y8A7LqcNPjFsB05nKdNFVjVS331w60Fq/YdTa0BoIzEFxkdfjH1FQyZSgpeYRz5hNaXOAETulWWOYWMONMCrUftOcPHpbH2TEjMyCqtuWcwrC5xSvcuaarKJDXPds7Hilz/tHt09gRLm5lgHnJXyVPwTDTiderRY8NeykXsB/iIIAb65UEnPLJP211Wtts0XBpe3ZJ3xIP6BOSfLoNptaBX1ubW8qW8lxaQJIhP4hYstrW2qtc8urMDzIAbmJyzUe8uqt5dVLmu4Oq1HbTjESUtxdPrsY2oymNgBu0BBIG4qUpaE4egtO227Gtc7R+iexsR/i2v/5SYbb07m/pW9WqKLHug1DoP0S293Uo0KtBraZp1ILmublImD+ZTNN/N1Gv2Wujc4SCnrqh4Y9iFDo93UoBlVmyYAqgB3rhPYhYU7XDbO5D3ufcM2s4hubhHHco13dVbmtztUtJDWtAAgANEADqACS4vKta3o0agYW0W7DCGiQJJifWUvmwgw9CbgeEjE2VjzxpvpuYGjZnakmfWACVV3NPmq76czsuLZ4wVIscQurF4dbVNgio2pMTm2Y+KiVqjqtRz3GXOMntSSknr2BZzqNu60B1RE8UBKZQhzT+DEjGrIf9xT+YKO7iFIwbyzZfeKfzBTU2sie1lviXlG59M/4lMblIxEfWVyf81/xKY9UIp7UKG1A570TUhEiEQEZK0WggkcRvRAZSkIBzVjIN1dOp31tbhrQ2qHOLnaZRDR1mT7Cmal8G0bp4Ac6gSA0GSTGXtJT9++4ZVt20tkse8tfLCSBsk5Z5ZgD1qDTv7x/Redoilzjw14c0mBsg5Z6yVDepLYZvn7Nk/YDRcEB4IMtJGkdu/dvGpAVr6s1mIwxrnW7C6m0b/FkAkHWR1I69zd08UZQbbh1uWgvqZy0+NlG/QdnrTNndXld1BzqJpNJeXtdSMgQC3f8A+oT2HRTzCyOVL6qLW0qbDWuqwXtM+sDr7t6Jt3VOK1LbYHNtaSHAZ5AZ8IO1H/tPqZp3l851vz1HmucdDwWF2WyCPzJ9ij2+IYo6zFatZtFUuYQwAyGRLp68j7QhS9wySsJvK93Qc+vQ5kiIHEQM0rrmuMXbaimOYNLaLi3PanjP5Rxz3JurcXrK1Jmzth9w9hHNkeIGEtkzlmAJ60lK6unPtRzZeyowmq/my2HbhB7D+SfN5Bkbff3DcMq3JaznGPcNnYJhoMRG1mY3SJlSelVhiYt9lvNFm1JbnOefYIGXWufcV34a2tRY/nnMaANgyHGBmDGhlRqt3eNbVLaTh9C2o0Gk4wZEgxv4RPXCGwyO1ryqLW7qUmA1aLCWiCZcC6AR6hl1o6VzWcy0cdhpqtmpLTrlkOB19ijVLy/FWqKdB2w0NgmkZaDsT26vyH+FHc3VzTZWdSoOuHte0MbzRjZgFx68todsBLmDmJVrXq1Lm5Y8NDKbw1gjONkEmZzzPBBdXVxSvaNGnb85SeRtvn7EmEJq3bakbLiw19kRTJ8Tm517cpUahd4m6nQc+3kFwbUmmWkA7G7dBLvYU+bTAZ0JYvKr7i7ospkc00Gm8tJa47+2Cl564bVtaZ2PpGk1DsnURkM8kN1Wu2YlSpUaRdRLc3Fs5wZk7ohvbKCnWvRglKrzW1ePpt8TZ0cePZKWRgdNu9rENqm0Cg2aPinxsjrnnp2/knX3dVlzbUjSLmVGk1HhuTcsvaSmHXeJC4JZbAUdjxcjtB2xPsnJD0i/LmuNMhnMFziGEnbg5RA4DclzC5h91es6jcFgaKlNxaA6QNdU9SeX0mPIILmgwRB0UOpXvDQr83ScaoawUwWZZgS6T1k5dSmU3F7Gvc0tJAJB1CpPJSeTkhjVEQJXQZQMCCpODg+GbL7xT+YJogJ/CB9cWf3hnzBTU2sme1lriA+sbn0r/iUxqc1IxDyjc+lf8SmPUinsRMNqEjPMohBEgLskrexWi0KBpkkMIgkPtTyMbPX6kBaITpiNEB0QmA3szok2czKMkxKTOdUwBgSkPUj1SQM5QA2QJzSOAmUrqlMOgvAziTkJTZrUY/taZ4Q4Zpcyz3J5l6ixmo11d06NTY5uo9+ztENAyHXMJ03FAn+1ZpvORBWQ5XnEKd5Ns59e3qguLWxwmDGeizqVlFZRE6iismrw+9tb6iatu4OAcWnTIjsUiBwWQ/4dWlxZW9xWvHGgKrgGUXuiI3xu4epaw3NBoJdVYAMzBnj3FKFVSimxwmmsjoAyXRmlIyzS7lrk0G3ASkcBGqMiUJ00SAH1yhIHBGkOkpAN74hJGaOOCUDqTAEN6kmzJToAjOF0tKrADRCfwkHwvZ+nZ8wTZGUBO4V5Xs/Ts+YLKptZM9rLLET9Y3I/zX/EqOdMltXWdo5xc61oFxMkmmJJSdCs/NLf3YXkhc4itDzRrYS0MWM9yMFbLoVn5pQ92F3Q7PzWh7sK/E+xfX9jIZxkhctj0O081oe7C7odp5rQ92EeJ9g6/sYtC4SZlbboVn5pQ92EnQrLzS392EeK9g6/sYgldulbfoNl5nb+7Hcu6DZeZ2/ux3I8V7B1/Yw5hJEb1ueg2Xmdv7ody7oNl5nb+6Hcn4r2Dr+xgalGk6C5skGRBOsQm2Wtuydlm7Znqz716F0Gx8zt/dN7l3QLHzO3903uUuvFvaLqp/0nnYtaAbGxlGzqdOCLo9HxvEGeuf8AvgvQegWPmVt7pvcu6BY+ZW3um9yXWj+UXUj+U886LQ/ljWQiNrRzBpiCM/aT+pXoXQLHzK2903uXdBsfM7f3Te5HXj+UOpH8pgz9iF2cLedBsfM7f3Te5d0Gx8zt/dN7lXifYrr+xgs4Qlb/AKBY+Z2/um9yToFj5lbe6b3I8T7B1/YwBSEcV6B0Cw8ytvdN7l3QLHzK2903uR4n2Dr+x56chEJIJOa9DNhYHWytvdN7l3g+w8xtvdN7keK9g6/see7E5BCWxuXong+w8ytvdN7l3QLDzK2903uVeJ9g6/sedulO4T5Xs8/7+n8wW/8AB9h5jbe6b3LmYfYMe17LK2a5pkEUmgg8dFnO5zF6Eyr5T0P/2Q==%20"/>
          <p:cNvSpPr>
            <a:spLocks noChangeAspect="1" noChangeArrowheads="1"/>
          </p:cNvSpPr>
          <p:nvPr/>
        </p:nvSpPr>
        <p:spPr bwMode="auto">
          <a:xfrm>
            <a:off x="92075"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9396" name="AutoShape 4" descr="data:image/jpeg;base64,/9j/4AAQSkZJRgABAQAAAQABAAD/2wBDAAUDBAQEAwUEBAQFBQUGBwwIBwcHBw8LCwkMEQ8SEhEPERETFhwXExQaFRERGCEYGh0dHx8fExciJCIeJBweHx7/2wBDAQUFBQcGBw4ICA4eFBEUHh4eHh4eHh4eHh4eHh4eHh4eHh4eHh4eHh4eHh4eHh4eHh4eHh4eHh4eHh4eHh4eHh7/wAARCAFaAPADASIAAhEBAxEB/8QAGwAAAQUBAQAAAAAAAAAAAAAAAgEDBAUGAAf/xABNEAABAwIDAwYKBwUGBQQDAAABAAIRAwQFITESQVEGExRhcdEVIjVUc4GRk7GyIyUydJKhwRY0QlPhM0NSY6LwByREZHJigoPxNqPS/8QAGwEAAwEBAQEBAAAAAAAAAAAAAAECAwUEBgf/xAA5EQACAQMCBAQEBAUCBwAAAAAAAQIDBBEhMgUSEzEUQVFhBiJxkRZSgaEjM0Kx8BXRJDQ1Q1Ny4f/aAAwDAQACEQMRAD8A9Nvrq7be12tuazWio4AB5gZqMb27AM3df3hSYm4jELgT/ev+JUQuMr6GEI8q0O7CMcLQk9PvN13cH/5D3pDfX3nlx7w96jDiuHFX04+hXJH0JDb6+33lx70966rf3obHTLifSu70wFPwewbiF4aL3lgDC6QFhc1KNtSdWovlXfQqNNSeEiuN9iMT066967vQ9OxHz+6987vWpdyYtpjpL57AqbF8Iq4c8bRa+m7Jr4j1Fc6z41YXdRU6b1fqsFyt+VZwiAL/ABCP3+6987vSeEMQn9/uj/8AK7vQlvUFdYJgdHELM16lV7CHFsNC9d9eW9jT6tbRdu2RQoqTwkU4xDEfPrr3ru9J4RxGf366967vWlfyWoOYeau3bW6QCJWdvrKtZ3DqFUDabw0KwseK2V9JxovVeTWBzocvdDfhLEZ/frr3ru9ccRxE/wDX3Xvnd6iVaVxtzSfA2pOeojs4q3wXk5iN1RFe5uG06Zb4oyl0gwdNNPz6p2vL23soc1bRGShl4USGMQxKJ6dde9d3pfCGIz+/XWv853epzuSmJ8xzlO4ph4p5tJ1eDugZCI9eSpHW920ua+oGuBAgZQQRI07VnZ8Rtb3PR1x3CUGu8Sf0/EZ/frr3ru9L4Qv/AD65967vVYyhegRz7TBkdYz1yVxYcnMXvLM123FGmHiGFxg6nP7OkQru723s6fUraIIw5u0Rrp+I+fXXvXd67whiHn1z753etFd8mqJpONnVdtjQOIIPrCzVWk6m9zHtLXNMEHco4fxKz4gn0e68sGsqHL3Q54QxDz26967vXDEMQ89ufeu70yGrTW/J+0qWtOtUr1GhzA4mRAkI4hxG04fy9Zd/RBC3U+yRQdPxDP8A525967vSHEMQmOm3PvXd6tsVwqytbJ1ajcGo8EADaH6KjIM6LWxu6F7T6lNae6wEqCj3Q6MQxDP/AJ26967vXeEMQH/WXfrqu71a4Jgjbyj0i4eWUzk0N1PX1J3FcGsqNm+va1y4M1G0HTnG5eJ8bsVcdDu840WmfqUrVYzgpDiGI69Ouveu70JxDEfPrr3ru9A6AEBznJdrpw9DLpx9Bx2JYj5/de+d3p/CsRv34paMfe3LmursDgariCNodagEJ/CcsYs/Ts+YKJwjyvQicIqL0J+KO+srn0r/AIlR1KxNg8I3J/zXfEqNlPYrp7UENqEbKUwIEyunNKNNFRZzRKuuSYjE8v5Z+IVQArrkkIxMz/LP6Lj8fWeHVfoa0tyJmN2V5XxWlUt2OgNALwYAzKd5XOYMMY10bbnjZ9QzScoMVubG7bSoc3smmHHabO8rNX15cXdXbr1C87uA7F8vwfhd1du3r1MKEFpju/qbzmlkjOBnJa7kgPqt3pT8AsktfyQ8lOj+YfgF1fjD/kF/7IijuGsCw28tsRq3FZoZTdMCZmSqjlXWpVsS+iIcWMDXOGhOav8ABsQdfdIt7gAuYSMspbp/vtWUxa36Lf1qGcNdl1jUfFc7gUZ1OJyncYU4xWEu2MFz26DFpQFa6pUTkHvDT6zC1fKuo62woMonYD3hhjLKNFlrOoKV3Rqk5MeHH2rVcraZr4S2rSBeGPDsuGa9XHcPidqqm0VPayv5GV3m4rW7nEsLNsA7jI71C5VUG0cXqFo/tGh57VM5G0X9LrV4hrWbM8SSO5RuVdVlTF3hpnYaGnt/2UrTC4/NUu3Lr9dBy/l6lVQY6pWYwZFzgB7VsOUdR1phDadEbO0W05HCP6LI27tiqx+my4FbDlLSNzg4qUwXhpD8uEf1T+IP+oWvPsz+4Un8rKnkhVqC8fQLjsuYXRO8JnlXQFPFC4D7bQ716fopPJGi8376xadhtMie3/6TXKx7X4qWtP2GAHtzP6pUMf6/LpduXXAP+XqUuzxWyq0KlxyeZRpAGo+iyATHBZBu8LZVKz6HJ1lakdl7aLIMTwS+K+fqW/J35tM/oOj2ZmL3DL21o87XphrMtHAnNVxCsbzEry6pc1WqhzJ02QFBfqI1X0vD43Spf8Tjm9jKbi3oark3VpXWFdFJhzQWuG+DvVDitjcWFcsJcabvsuGQcENr0q1dTuqe0wH7LoyK1V81l/ghq1G7LjT2xO4hfKVG+EX/ADxxKnUeq808m2+OvdGGLdyA7+xSKjQOtNOHBfdrU8rGHDNPYUJxizP+fT+YIXAetO4UIxez9Oz5goqbWZ1NrJ2Jn6xufSv+JUQHJSsT8o3PpnfEqKYzCKe1EQ2oU7oRNzyQxAzKJqtFjjdVZYFd0bO852uXBpYRkJVaMglcVhd2sLqjKjPsy4y5Xkncor2je3jalDaLQwNzEb1WHLVK7XJASi0tIWtGNGHZIHPLyJPBX+AYxa2Ni6jX5zaLy7xWzlAWeIzXZ7lhxHh1K/pdKr276DjPl1LXCcQZaYm64cHGm7akDWCu5RX1rfXFOtbh4Ibsu2mx2Jq4wbE6AtDVtHt6XHMQQdvTSO0e1FV5P4uzE24a6yqC7e3bbTkSRnnMxGRXnjw22jcxuU8SSx7YQddNYyV05wr/AAfH229uLa7Y57GiGubqBwIVXZ4RiF4Lk29uagtQXVocPEA3/kU9hPJ7F8UpGrYWprMDtmRUaM4nQkLXiFhbX1Pkr9l90EayhrkuLvlJbU6OxY0nF24lsNHqWXfUdUqOe47TnGSTvUzF8ExXCtjptqaReSGjbaSSOw9aKvgeKW+JUsOrWjm3VYAsp7QMzpnMLLhvC7WwT6Pd+beWEq6l5kBuuZV7guOi0oi3uWF9Nv2XDUdXYqurht9TxE4c63eboP2DSbmZ4ZKfc8lset6L61Swds0xL9l7XFo6wDI9i14hY217TVOv28hKsoPuWVzyjtmUiLSi4u627IHWs3VqPq1HVKh2nOMkqTheD4jiVGvUsrc1W27Q6qdoDZBnieoobfDL24sbi9pUdqhbxzr9oDZnTImT6llw7hVrw7PS7vu28v6FSrZ7sjAhXVfGbepg/Qm06m2KbWyYjKOvqTeH8l8bv6Da9pZirTc3aBFZgMcYJkKvxLDrrDawo3jAyoW7QAe12Xa0kblrd2FvfVIOo9YPKCNZJtJkdxCSUB1XHI74XS5RGgwbGqFtaNtrigXBswRBn1IsWx9lxQdQtmOa1w8Zzt44LOHtXEgb1w/w7ZeI67TznPfTP0NOrLGA6j5zQOXFwKE6rupYMxDronML8r2np2fME2exO4X5Xs/Ts+YLOrsZlN/KyXiXlK63/TP+YpmAQpGJeUrr0rviVGlKntRMNqOICNojOECNhWiLDETmkORSEqZZ4beXlE1aNMOaDH2gFlXuKVvDnqSSRSTfYgOPFCU4KVQ1hSDTtF2yB1p++w27s2tdcMADjAIIKmV3RjONNyWZdl6/QFFshHeuBAKmWOGXd61z6DQQ3Iy6FEq03Uqr6byNphIMHeE4XdGdSVOMlzR7+w3CS1wb/ktygwlvJ+izFao6VhtRz7VrgTt+Kdke0/kE/wDtThtTAmYnVrTjlO1fbNaWn+I/a4aZrF2GCX9zTFQMbTa4SC8xKYv8Ou7EzXYQ06OGYK50a9hUrOnGoubPbP7HnlZf1Gg5F4rY2NhjTLysKbri1LKYgnadDsvzUDkTfW+H8p7S7u6gpUKZftuMmJaRu61RsBe9rBvMK3/ZzEZ1oj/3/wBFtdXNpatqtNR5vU0VvzZx5g8oruhc8pLy6o1A6jUuHPY7iCdeK2mKcrcJfyqsq1GlZ1rdrWB90+i7bZnnB6uxYG/wq+sRt16XiabTTIUW3pvr3DKLI2nnZEmM04ytq9LqwnmKXdEzts4TNhSx6wtP+INbFx9LavqO8YDcREgKwwzFcEwjGMSxgYv0wXLXc3QbScHEuM+MSIHBZUcnMQj7VD8Z7lX39heWRHSKRY0mGumQfWvPSvLC5koU6qb7YHK0eP0NZyFx3DrF2KUL95t2XtPZa9rS5rD43D/y/JAL3CsL5MYjh9LEW3te8c3Z5um4NaAdSSsYCZ1Vta4FfV6QedikDmA8wT7AtrurbWvz1p8qeP2BWrk24lvyAxaxwu9u33tUU2VLYsaYJkyOCy73A5zKPELK5sagZXaBIkEGZUUTqvVbypVf41N5T9Culyyb9QyQkJy1Qgk8QpuHYbWxBrzRewbGu0Y19Su4uaVvBzqywjSMW9EQieCEuG+E7d0H29w+i8guYYJGimswS6dZC7D6WxsbcbRmPYs6l9b0oxnOaSl29x8knlJFaCulJoYCF0zOi9WUyHkIkcU7hQ+trP07PmCjlx4p3CiTjFn94Z8wWdXYyJ7WWGJZYlc+mf8AEqOQpOJeUrn0z/iVHkDclT2omG1CRwB7UbcggGeiNiosMK/5J19mvVtycnt2gOsKhyAlSsKr9Hv6NWYAdDuw5H8ly+N2virGpT88Z+xtSeGi0t7I/tQ8bB2GE1B69PzKn8oqDbjCqhGbqZ2xHVr+qnvZTpvfckeNsQ49Q/8AtVPJ276Y26o1RO08v9TtQvzd3le5cb3yoqKPVhJY9TsJAseTzq74BLXVO79FR8n7UXmKs5wbTGy9wPV/VXPKpzKGFUrRhPjEADqGfcoHI94GJOadXUyB7QV3LKdR8Nub1bp5+xElmSRO5R4rXs61O3t4aS3ac4tnsClWNRuMYMRWA2nAtd2jf8FTcrmkYmCd9MR+ateSDS3Cnk76pI9gXiurSjQ4RRuaa/iZTz5jUsyafYydFhZdMadQ+PzWx5R17i3w/nLZ7mv5wDITksm8tN+XDQ1T8VtMUvG2Fs2u9he3bDcjmJ3r2/EU5yubWXJzPHb1FSWjQzZufc4IHXwEvpnbkRlxWRwjytbcOeb8Vp+U/O1cIFe3qnmoBeB/E0/7Cy+Dz4VtvSt+K04DTbsrmsnjmz8vphBN/MkaTlRdXFrSoOt6rqZc4zG9HhtXwthLm3IBcSabstdIKjcszFvb/wDkfgEfI5pGH1Xzkap+AXH8PTjwWFxFYmpaPz7l5fPjyM5TpsoYgxlb7LKoDvUVqsf6Z0LnLKoWlpl2zqQstiTxUxCu9uhqGFccnMVJcyxuCeFN2/sX0HG7atVp0b2MeZwWsX+hFKSTcSkv7yvec30hwcWAgGIJ7VGy0Cu+VOHst6zbikA1lSZaNxVIImF9HwmvQr2salBYi/L09TGompanCFpORoGzc9rf1WblaTkcZZc9rf1XO+KdOGT/AE/uXQ3lRjY+t7gHPx1o7b/8aB/7Y/ArPY5litzGu3+i0NpnyYGs9HcPyK43GdbK0+sf7G1N/PIxjyE26Eb024r7qPY8bBcQn8Izxez+8M+YKO5SMInwvZfeKfzBKptZjPayxxITiV16Z/xKYjgpGImMRuYH98/4lMZnOEU9qFDajgJSt0XZwlbpK0SLCEpRG9cMkBdCTjnRlJ4NPeX4dyaa7bBfUaKZE58D8FU8nrno+J0ySAx/iO6p0/RVpdIyTcn+i4NDgNKjb1aGcqbf6Z7fY1dXLTLjlVciviGw1wLabQMjlO9QLC6daXlO4ZBLDJHEbwosyZjNJJHBe224dSpWitXrHGH7icnzZNtV8FYxQpvqVWgt3F+y4cQmcTxG0w2w6JZva5+zsgNM7M7yeKx5eUjnGFw6XwrCM4qdVypp5UfIvqvA9SeOeYScg4arUcq7m3fhWzTr0nOFQZBwJWQ2jGeSGc+pdS94RG6uaVw5Y6fkKNTCwbHBrm2ucB6NcVmMIa6m7acAer8oWdw7Zp4rQBc0BtYS4nLVQN85BLtcc1na8Ejbusoy0qeWO2QdTODc4nTwy/Yxte7pw0yNmqAoOI4nZWNh0WwcHOggFuYb1k8VlJQl2ea51t8Kwp8salVyjF5S8slOu35D9u5jbmm587LXgnfvWro22COuBeUqtNpadoDnIAPYsdtFcCYXT4nwh3rTjUcMLDx5omFTl8i95UYjRuiyhQIexhku4lUg4oZJC6V7uH2MLGhGhT1SJnJyeWFAV/yTr0KDLjnqtOmSWxtOjis+EhnWFPE7CN/bui3jPmOE+SWSbjb2VMTuHMcHNLjBByKvbO7tf2dFI3FMP5lw2S4TOayhkpCV4rrgsLmjSpuWOTH64KjVabfqc8Aptwz1RzIQFdxRwYSYJE9SewkfXFn94p/MEye1PYSR4Ys88+kM+YKKm1kT2sssRH1jcn/Of8xTMdQT2In6yuR/nP8AiUxPUintRMNqOnrRDVBnvSt0WhaD7FPw+jaVLcuuZaedDQRvy09arl0n/FkvNeW869PkjJx17ouElF5Za9EtibmKbdhtSoC6TLAB4v8AvelFpaOFkNhri9zBUid7ZzzVM9xzz14lCXZDvXLfCrhvPVf7+mDVVY+g/e09i7cwU9gToWlvxVlXsrduLc06lzdtsnadBaAI1BzmMlRknec1xc52RK9FWwrTjFKpjCx5/cSmvQuH2lPmLxwt/HZVhsNLtlsHTP8ANH0SycbQFjBLmioZI1YDB4yTqqQk5TnCQuWD4XXb/nNd/X0x6ldRehYNotD3ur2rWvFemObbl4p2pA7VJdY02m++ha5zdgsAZOyCDlE5HSVSEk70kkFVPhtaTyqn+ae/t+4lUXoTr6kxtpa1WU2tL2GRHjOI/i6wZUmyo2j6dF1djYNCoXmd4cQD2wqeSCl2ola1LCpOiqfUaazr9f8AYSqLOcE+4ZQoYtsOa11BrgHAHIjKU7cUbRr7mnTa14pBjQQftGQD7c1VSZzK4olYTko/xHokv7aj516F66zoOu6tMU6czTe1gMbLZzB/VM1bW18Gue00+c5wvGeexOyB2Koz3FKDCwXC6ya/ivTH7fqPqR9CZiVDmLyoAwNYXksG7ZlSNm2dWc1zGMYLcO8QfxEA8eMqsngkkgL0VrGdWnGLnhpYyv0JjNJ5wXRo2nS4Daez0lrYnVsI+j2AqtDtjmzSD5nOec7slRhx3lITuleWXCKr/wC81pj/ADUvrJeRbWtGgHUzXpU9oV3h7ZygNEDslOut7Y3OxQFFx5qns7UEGdXROveVRF0SAkLiNVc+F1ZS5lVf+P6i6yxjA7WaGVHtBadlxEjQplw0XAnikJJGq7MFJRSyYN5BMJ7CPLFmf+4p/MEwepP4Sfriy+8U/mCmptZE9rLHEssSufTP+JTLsx1p7EvKV16Z/wAxTJjjmintRMNqEiBmibmMkhSgQJVotBA9SHrShcfYrGAcpnMIHHNE48ShOiABmMtUO9LvSZTuQGTiUJKU5FcgMgrpzSmEkZoA47lwB2S4DKYlFSpvq1G02NL3EgAASSvQW8mLNnJAtfQu3X0/Za3IuO+ImAvFXvIUakKb7yJlJRWWedjilTtzRqW9Z9GqxzKjDDmkQQmpXsymMQJYySxOS7TVGgztFwzS5JN6lgcUE56ZJY3SliAgABkukpQIMrozVACUhRIXEJgAU/hAjGLL7xT+YJk6ahP4R5XsvvFP5gsqr+Vkz2ssMSMYndemf8So85p/EvKd16Z/zFRzx3JU9qFDagtrJKx25NlE09SsocJ8XckJSbuC45J5GCTHBAXQUTzKacUsjSFnNJMbghmVyMjwKUkrpJK4xxRkWDpXSuG/RP2Nu+5uWUGCXOMdnWoq1I04OcnhIajll3yOsC+46c9p2aZhnW7j6l6s7HmUeTr7lwHSG+IG8XRkf1UHkK63tqDcLcxkNH0ZI37x+q1wpU4jm2x2L4m2ryvbl3anmL0x6YPBfVUmqco9vM8E5R0KlWq68IJe4/SE7yTqqM6r2f8A4iXtJlp4MpsZt1RNQgDJvD1ryG9tzQrOpuGmh4hfY29V1I5awb0KnUjlrBHmEjiij2Lo1W5vgHPNIiIyXEGEAkDISSiIy1QlAYO9SSc80qTNUmGBELs80pyCFx4JZEwHKRhB+uLL7xT+YKO4p/CM8ZsvvFP5goqbWTPaywxQ/WV16Z/zFRwRCk4mJxK69M/5io29FPaiYbUcUTISEGEobA3qjQJIUoHBdGSYDTtULk4dChIyQykNBcCiACQhIDkhGeiIArgCZQMQDLRazkdh/N0TeVWw5+VOdzePrVJgli++v6dKPEBl54Be1YRhWD3VhSqU7YAbIBbtnxSN2q+U+I607mPgqEkpPV/T0JlXjbpTkmZehUfSqtqUyWuaZBC2jMVoDBnYg8gBjZcOvgu8A4XGVt/qPeifgmHPoGg6gebLg4t23RI36ricG4bc2VR9Rpxfc593dUbjDw8o8wxK6qXt5Vuax8eo6T1dSpcatuco84BLmZ9oXsX7MYL5n/8Asd3qLiuCYBZWNW5q2QIYMhzjszuGq+zheRWEkEbunokmeFZ6QudorHF7UUbtzmN2abyS0Dd1KvcDpuXTTydBNYBBlcQiDVxGSBpgxkhI6ke+EjtEDAyQ5oiAkIz6k0AJQOG9GQUJ1QyWNuyCfwcnwxZafvFP5gmXCU7hA+ubL7xT+YKKm1kT2ss8Snwndemf8xUcARnmpGJ+UrqP5z/mKj65FFPaiYbUcc8krNFxGUBc1UWFmuMIsihIAznJAxswh60RzPYhI9qBruAQYS9S6NxS+pMaOAEomjPVCArfk1YdLvQ+o2aVLM8CdwXjvryFnQlWn2RcYuTwjQ8mbAWlkHvbFar4zuobgtfyYvujXXM1HfR1MuwqlAhGwkaHrX4w+J1XeeKb1z/iN61CNSm4M9HBlKqzAL4XlkA501aeTuvgVZBfotvXjXpqpDsz5SpB05OL8jlheXeJ9IuRY0nfR0j40b3f0Wn5R4iMOw19YEc4fFYOteZVnl7y5xJJJJJXVs6XM+dnqtKWXzshYjbi4oOZ/EMwetZqo3ZcRvGq1z8gqTGrYNfz7Rk4+N1FdWD8jpRKuEhRHRDCssA5JCQckbgOtN5AoGdCQhOARMHVC4Kl2KGj1pCjKA6pNEMbcnsI8r2X3in8wTT4T2EeWLL7xT+YLOptZM9rLDEvKd1P85/zFMQCnsSP1ndR/Of8xTKdPaiYbUcTC5srnCdErT1blRaCbwXZRCQLnCM0DAO9Cc0ThkhjJAArhvXQYXNQUhykx1R7WNBLnGAOK3mEWbLKzZRgberzxKreQfJ+viVZ95TDYp5NDjqePqW2HJ3Ef8NP8S/O/iu4uLyat6EW4rvjzf8A8NKdelT3ywyoRAxmrY8ncR4U/wAST9nsRnPm/wAS+N/0q8/8b+xo7yh+ZDGD3ps71tT+A5PHUtwx4dTDw4EETKyA5OYhOfNfiVkbTF24I+xYaXOHxWuLjk06r6j4fVzRbo1oNRfmci/6NWSlCWpluVmJm/xBwY4GjSOyzPXrVGTnBWjPJDFT/Hb/AIj3JP2OxT/HQ/Ge5ffwq0oRUclQq0oRSTM26AYTVxTZWpupu/iELVfsdicfboT/AOR7kJ5GYnrt2/4j3LTxFP1K69P1PMrik6jUdTcMwm9y2XLHkxd4baMu6z6JM7MMdJI9m5Y8sXopzjNZizeE1NZQOqBwzThEIT1hWUwAYPFcTmkcM0mapPA0xCgfmiKF2SGxDbgn8IH1xZfeKfzBMOT+ET4YsvvFP5gs6mxkz2sscTA8JXJG+s/4lRw0BSMSH1lc5/3z/mKYIgZZIp7UTDahBqiaMkJneUTZlUUENIhIRKLPchfJy0QMbdr2JN5lKUJlMYrc5kKRYWz7q6ZQpiXOPs61HbJWu5J2PNUOlvHj1BDJ3N/quNxvia4faup/U9EaU4czNHgD24ZUo8yIYwQRxG9b+g9lWi2owy1wkFeetWk5LX2ZtKjutn6hfnvAuJNVnSqPc8/qeXiVtzR6ke6NEF0LglX2hwxFyVcgBDmujqSrkAIkcQ0EkgAb0qz/ACzxIWtl0am6KlYQY1DVVODnJRRUIucsIyvKy/8ACN+8zNJktYOrj61hMQtzb13NA8U5tPUtM95jVV+K23P0TA8dube5d6lFQSSO1TXJhIz2mqApwtdJyQFrgtzYbKBxG5G4cU2Z3oAQ6Jt2qNybcQkAjtE/hAHhez+8M+YKMQpODk+F7MQf3hnzBRU2sie1ljiQ+srnP++f8So510T+Ik+ErrP++f8AMUzEp09qFDahCDkibokAjNKBpwVFBDXNI77KUQkJEZlAxsod3WlcJ0SASYzScku41qTcEsnXt62nmGjxnngFu2AMaGtAa0ZADcqvk9Yizsg54+lqeM7q4BWgX4/8ScU8ddNRfyx0X+576VPlQ40jin7eo6lVbUYYc0yCo43IhJEL5+MnF5Q5wUlhm+w26bd2rKzd/wBocDvUlZLkzfdHueYqOinVMZ7itaIX6Twu98XQUn3WjPlrqg6NRx8hVy5cukeY5cuXIAauazKFB9ao7ZYxpJK8xxq9ffXtS4cYk5DgNy0nLrEwAMPpO/8AVUj8h+qxjjPfC6VnRwuZnRtKWFzMQxCExKXrSO0XvR7Clxi35qrzjR4j+G4qsmdVprum2vQcw79DwKzdZhZULHAy0wQtYs0QB4SmiM0ZIQuPAKxjbm8U24dSdcShOilgNHLVPYTni9l94Z8wTTyncJ8r2X3in8wWdTayZ7WWGIn6yuvTP+YpkGE9iMeErr0z/iUyM90J09qJhtRxk5ImzxCQxolDd6ooUQNUjo1hdqY1XGUxgGTmMlacm7HpV3zjx9HSMnrO4KupsdUe1jQSSYA4rb4XaNs7NlIATEuPEr5T4p4r4O26cH809F9PU9NCGXklBEFwCJoyX5I23qz2HDJE05ykhKEiWG10GZWzwG9F3ZtDj9IzxXdfWsW3RTsGvDZ3jXg+IcnDqXY4Nfu0r67Xozn31v1aendG4XIKb2vaHNMgiUa/R001lHzZyiYte07CxqXNT+EZDidwUomFguXGJC5uxaU3/RUdY3u3+xbUafUng1o0+pLBRXlw+4r1K1Qy57tolRydyRxM6pN67cVg660WDnEwkJkJXaIHdWSY8gk56KrxuhIFwzXR3erQ6703VAcxzSJBEEJp4GjLnrQE5wn7yk6hVLDpuPEKOVqmWIShcckqE9aYwCU9hHlez+8M+YJl5Cdwg/W9l13FP5gsqm1kz2sscRP1ndemf8xTQjWU5iXlO69M/wCJTI0KKWxEw2oLIBE3PNNmUbYCstBhIUsp20oPuLhlGnm5xhZ1qsaUHOXZFRjktuS1jt1nXbx4rDDO3itLGSbtaLLegyiz7LBHanhovxLjHEZX11Kq+3ZfQ6EI8qwdkBmuBE5JDmuAAXKKDXBClCBBdcogYKBcCjImjV8l77naBtahl7PszvCvJXn9pcvtrhlanq0zHFbm1uKde1bXa7xXNnsX6BwC/wDEUelLdH+x85xC26U+ZdmQeU+JDDsMe9pHPP8AFpjr4rzKrULnFzsyTJKtOVeK+EcSeWumhT8Sn2cfWqR7l9va0uSOX5m1vS5I/UOQTvXF24JvaKQyvUenA7JjMITAEwkJ60JO5MMBTPagfrxXA5pHaJDwQcWtzVo7bR47M+0KidkYWncdc+1UGJUDRrkgeI7MK4saIZ7UDiUTkDj2qxgEp/CPLFl94p/MFHPtT+D54zZfeKfzBZ1NrJntZZ4l5SuvTP8AiUxEBSMRP1jdemf8SmAU6e1Ew2oQwMplG3cgRtVFhT1qzwa+oWLnVKlFz3kQIiAFWH1Fcetea8s4XlJ0amcP0LjLleTSHlLQ82f+IJDymp+av/GFmHElDMalcD8IcO/K/ua9eRqDynp+au/Gh/aemIPRHfj/AKLLkjNDOSPwfw38r+7Gq8jV/tRT80d7z+iT9qWTHRHe8/osqSotW8azEaNmWEmrSfUDpyAaWiP9SX4R4b+V/dh12bU8qae60d+P+iQ8qqXmj/x/0WMv7xlrQNRw2nucGMaDBc4mAExUvagr1LZtNprMotq65OkkQN+781X4S4Z+V/didw0br9q6Y/6V34/6KUOXNWnhlaxp25aKujtvQb/avNcIqOr0619tl1G4IfSBeXbIiCCD9nPUBccUBtrq7YzaoUXmmDMbRBhx7AcvUV6LT4dsLWoqtOOH9WZVJqpHEtTWnGWkn6E+1CcZaT/ZH2rJXlWpWv2WYeKT2ubXY4OI26YI2hG894PEKzbmcl3YxXYjQuxi4/kn8SU4w3+SfxKmBA1Ua8vG0Lu0obM9IqFkzpDS79FfKkGhoBi4E/Qn8S7wwP5P+pVGW6V0xqnyoMFx4YH8n/Uhdiw15n/UqmZSPOSOVBgtPCzf5X+pRry+ZcU9g0o3gzoVCSO7UcqDAjs02c9URMJsuzKTQwSpGDeWLI/9xT+YKOSCn8GP1xZfeKfzBRU2Mme1lniWWJXXpn/MUwDkU9iflK69M/5imQEU9qJhtRwz1RtOWSEhEBAVosLKNUhmNyIALt2YVjGXTxQnRG8cIQQSJQACQ59SJJmQkAjlVXTgMftqTqNQ7dNzhUDyA2IyhWxB3oC2Ck1kWCnxjD3mlRuabq1Q29426LCS4kfZIGe4EkAb0BuaVPGKz3U6myy3FUVA8w4TEAT15BXZEiMx60MKXDUTiVGE4dUpYfbNrOfSqsqurOYxxABc5x2TxA2o9Sh021cPwSvbVKL6r7eq9zQxxG0xzi4H2GO0LSQugGZR0w5SnbbmvjlGswu5q1oupkkmXOeWmJ6g2fWFPpWjGW1OgXVXCmIBNQycozMqQBGgXRIEKoxwNLAzVtWvovpc5WG0QZFQzlA19Q/NRsQPN3Nmxoc8l4aQHkODf8QAO7KSrEgxK4Z6oaygaEAjQpdUsb9y4JjEzhdvRQhITAAhIUR0SGEgAKbKMym3apMAXEp/BvLVl94p/MEwdVIwYfXNkd3SKfzBZ1NjIntZa4l5SufTP+YpnsT2JeU7rf8ATP8AmKYAOoRT2oUNqOiDJTgmBCDKEbdNFoihREZpTPYu3hIdM1RRNwbDfCFSow1Hs2Gh0sp7Z+0BpIyzkndCrxTPO823xnTA61Ksb65snudbOALgAZ6iD+iiueS4u+zJnLcs/myyMSyyXi+HNstksrmqNt9JxLNmHNid5kZhBaWLa1pUrvfVHjFrGU6W2XECSTmIHtSYhf1r2OcbTaA5ziGCJc7Vx68h7F1liFa0pvZSZSdtTBeCSwkESM9YJSxPl9w+bAxZUOk3tG3D9g1ajWTExJj9V19RZb3LqVM1XBuvO09h3sk/FDbVn0LinXpxtU3h7Z0kGV1zWFaqXilTpz/CwGPzKvD5s+Q9ckythbWYNTxA13y8A7LqcNPjFsB05nKdNFVjVS331w60Fq/YdTa0BoIzEFxkdfjH1FQyZSgpeYRz5hNaXOAETulWWOYWMONMCrUftOcPHpbH2TEjMyCqtuWcwrC5xSvcuaarKJDXPds7Hilz/tHt09gRLm5lgHnJXyVPwTDTiderRY8NeykXsB/iIIAb65UEnPLJP211Wtts0XBpe3ZJ3xIP6BOSfLoNptaBX1ubW8qW8lxaQJIhP4hYstrW2qtc8urMDzIAbmJyzUe8uqt5dVLmu4Oq1HbTjESUtxdPrsY2oymNgBu0BBIG4qUpaE4egtO227Gtc7R+iexsR/i2v/5SYbb07m/pW9WqKLHug1DoP0S293Uo0KtBraZp1ILmublImD+ZTNN/N1Gv2Wujc4SCnrqh4Y9iFDo93UoBlVmyYAqgB3rhPYhYU7XDbO5D3ufcM2s4hubhHHco13dVbmtztUtJDWtAAgANEADqACS4vKta3o0agYW0W7DCGiQJJifWUvmwgw9CbgeEjE2VjzxpvpuYGjZnakmfWACVV3NPmq76czsuLZ4wVIscQurF4dbVNgio2pMTm2Y+KiVqjqtRz3GXOMntSSknr2BZzqNu60B1RE8UBKZQhzT+DEjGrIf9xT+YKO7iFIwbyzZfeKfzBTU2sie1lviXlG59M/4lMblIxEfWVyf81/xKY9UIp7UKG1A570TUhEiEQEZK0WggkcRvRAZSkIBzVjIN1dOp31tbhrQ2qHOLnaZRDR1mT7Cmal8G0bp4Ac6gSA0GSTGXtJT9++4ZVt20tkse8tfLCSBsk5Z5ZgD1qDTv7x/Redoilzjw14c0mBsg5Z6yVDepLYZvn7Nk/YDRcEB4IMtJGkdu/dvGpAVr6s1mIwxrnW7C6m0b/FkAkHWR1I69zd08UZQbbh1uWgvqZy0+NlG/QdnrTNndXld1BzqJpNJeXtdSMgQC3f8A+oT2HRTzCyOVL6qLW0qbDWuqwXtM+sDr7t6Jt3VOK1LbYHNtaSHAZ5AZ8IO1H/tPqZp3l851vz1HmucdDwWF2WyCPzJ9ij2+IYo6zFatZtFUuYQwAyGRLp68j7QhS9wySsJvK93Qc+vQ5kiIHEQM0rrmuMXbaimOYNLaLi3PanjP5Rxz3JurcXrK1Jmzth9w9hHNkeIGEtkzlmAJ60lK6unPtRzZeyowmq/my2HbhB7D+SfN5Bkbff3DcMq3JaznGPcNnYJhoMRG1mY3SJlSelVhiYt9lvNFm1JbnOefYIGXWufcV34a2tRY/nnMaANgyHGBmDGhlRqt3eNbVLaTh9C2o0Gk4wZEgxv4RPXCGwyO1ryqLW7qUmA1aLCWiCZcC6AR6hl1o6VzWcy0cdhpqtmpLTrlkOB19ijVLy/FWqKdB2w0NgmkZaDsT26vyH+FHc3VzTZWdSoOuHte0MbzRjZgFx68todsBLmDmJVrXq1Lm5Y8NDKbw1gjONkEmZzzPBBdXVxSvaNGnb85SeRtvn7EmEJq3bakbLiw19kRTJ8Tm517cpUahd4m6nQc+3kFwbUmmWkA7G7dBLvYU+bTAZ0JYvKr7i7ospkc00Gm8tJa47+2Cl564bVtaZ2PpGk1DsnURkM8kN1Wu2YlSpUaRdRLc3Fs5wZk7ohvbKCnWvRglKrzW1ePpt8TZ0cePZKWRgdNu9rENqm0Cg2aPinxsjrnnp2/knX3dVlzbUjSLmVGk1HhuTcsvaSmHXeJC4JZbAUdjxcjtB2xPsnJD0i/LmuNMhnMFziGEnbg5RA4DclzC5h91es6jcFgaKlNxaA6QNdU9SeX0mPIILmgwRB0UOpXvDQr83ScaoawUwWZZgS6T1k5dSmU3F7Gvc0tJAJB1CpPJSeTkhjVEQJXQZQMCCpODg+GbL7xT+YJogJ/CB9cWf3hnzBTU2sme1lriA+sbn0r/iUxqc1IxDyjc+lf8SmPUinsRMNqEjPMohBEgLskrexWi0KBpkkMIgkPtTyMbPX6kBaITpiNEB0QmA3szok2czKMkxKTOdUwBgSkPUj1SQM5QA2QJzSOAmUrqlMOgvAziTkJTZrUY/taZ4Q4Zpcyz3J5l6ixmo11d06NTY5uo9+ztENAyHXMJ03FAn+1ZpvORBWQ5XnEKd5Ns59e3qguLWxwmDGeizqVlFZRE6iismrw+9tb6iatu4OAcWnTIjsUiBwWQ/4dWlxZW9xWvHGgKrgGUXuiI3xu4epaw3NBoJdVYAMzBnj3FKFVSimxwmmsjoAyXRmlIyzS7lrk0G3ASkcBGqMiUJ00SAH1yhIHBGkOkpAN74hJGaOOCUDqTAEN6kmzJToAjOF0tKrADRCfwkHwvZ+nZ8wTZGUBO4V5Xs/Ts+YLKptZM9rLLET9Y3I/zX/EqOdMltXWdo5xc61oFxMkmmJJSdCs/NLf3YXkhc4itDzRrYS0MWM9yMFbLoVn5pQ92F3Q7PzWh7sK/E+xfX9jIZxkhctj0O081oe7C7odp5rQ92EeJ9g6/sYtC4SZlbboVn5pQ92EnQrLzS392EeK9g6/sYgldulbfoNl5nb+7Hcu6DZeZ2/ux3I8V7B1/Yw5hJEb1ueg2Xmdv7ody7oNl5nb+6Hcn4r2Dr+xgalGk6C5skGRBOsQm2Wtuydlm7Znqz716F0Gx8zt/dN7l3QLHzO3903uUuvFvaLqp/0nnYtaAbGxlGzqdOCLo9HxvEGeuf8AvgvQegWPmVt7pvcu6BY+ZW3um9yXWj+UXUj+U886LQ/ljWQiNrRzBpiCM/aT+pXoXQLHzK2903uXdBsfM7f3Te5HXj+UOpH8pgz9iF2cLedBsfM7f3Te5d0Gx8zt/dN7lXifYrr+xgs4Qlb/AKBY+Z2/um9yToFj5lbe6b3I8T7B1/YwBSEcV6B0Cw8ytvdN7l3QLHzK2903uR4n2Dr+x56chEJIJOa9DNhYHWytvdN7l3g+w8xtvdN7keK9g6/see7E5BCWxuXong+w8ytvdN7l3QLDzK2903uVeJ9g6/sedulO4T5Xs8/7+n8wW/8AB9h5jbe6b3LmYfYMe17LK2a5pkEUmgg8dFnO5zF6Eyr5T0P/2Q==%20"/>
          <p:cNvSpPr>
            <a:spLocks noChangeAspect="1" noChangeArrowheads="1"/>
          </p:cNvSpPr>
          <p:nvPr/>
        </p:nvSpPr>
        <p:spPr bwMode="auto">
          <a:xfrm>
            <a:off x="92075"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397" name="Picture 5" descr="C:\Users\gerver\Desktop\PWW 1.png"/>
          <p:cNvPicPr>
            <a:picLocks noChangeAspect="1" noChangeArrowheads="1"/>
          </p:cNvPicPr>
          <p:nvPr/>
        </p:nvPicPr>
        <p:blipFill>
          <a:blip r:embed="rId3"/>
          <a:srcRect l="14027" t="11425" r="23077"/>
          <a:stretch>
            <a:fillRect/>
          </a:stretch>
        </p:blipFill>
        <p:spPr bwMode="auto">
          <a:xfrm>
            <a:off x="244475" y="1482462"/>
            <a:ext cx="2977996" cy="4193832"/>
          </a:xfrm>
          <a:prstGeom prst="rect">
            <a:avLst/>
          </a:prstGeom>
          <a:noFill/>
          <a:ln w="12700" cmpd="sng">
            <a:solidFill>
              <a:schemeClr val="tx1"/>
            </a:solidFill>
          </a:ln>
        </p:spPr>
      </p:pic>
      <p:pic>
        <p:nvPicPr>
          <p:cNvPr id="59398" name="Picture 6" descr="C:\Users\gerver\Desktop\PWW 2.png"/>
          <p:cNvPicPr>
            <a:picLocks noChangeAspect="1" noChangeArrowheads="1"/>
          </p:cNvPicPr>
          <p:nvPr/>
        </p:nvPicPr>
        <p:blipFill>
          <a:blip r:embed="rId4"/>
          <a:srcRect l="16355" t="14129" r="23059"/>
          <a:stretch>
            <a:fillRect/>
          </a:stretch>
        </p:blipFill>
        <p:spPr bwMode="auto">
          <a:xfrm>
            <a:off x="5826278" y="1607462"/>
            <a:ext cx="3000247" cy="4252333"/>
          </a:xfrm>
          <a:prstGeom prst="rect">
            <a:avLst/>
          </a:prstGeom>
          <a:noFill/>
          <a:ln w="12700" cmpd="sng">
            <a:solidFill>
              <a:schemeClr val="tx1"/>
            </a:solidFill>
          </a:ln>
        </p:spPr>
      </p:pic>
      <p:sp>
        <p:nvSpPr>
          <p:cNvPr id="7" name="TextBox 6"/>
          <p:cNvSpPr txBox="1"/>
          <p:nvPr/>
        </p:nvSpPr>
        <p:spPr>
          <a:xfrm>
            <a:off x="92074" y="930"/>
            <a:ext cx="8928635" cy="1323439"/>
          </a:xfrm>
          <a:prstGeom prst="rect">
            <a:avLst/>
          </a:prstGeom>
          <a:noFill/>
        </p:spPr>
        <p:txBody>
          <a:bodyPr wrap="square" rtlCol="0">
            <a:spAutoFit/>
          </a:bodyPr>
          <a:lstStyle/>
          <a:p>
            <a:pPr algn="ctr"/>
            <a:r>
              <a:rPr lang="en-US" sz="4800" b="1" dirty="0">
                <a:solidFill>
                  <a:srgbClr val="0070C0"/>
                </a:solidFill>
                <a:latin typeface="Arial" pitchFamily="34" charset="0"/>
                <a:cs typeface="Arial" pitchFamily="34" charset="0"/>
              </a:rPr>
              <a:t>Don’t Re-Invent the Wheel!</a:t>
            </a:r>
          </a:p>
          <a:p>
            <a:pPr algn="ctr"/>
            <a:r>
              <a:rPr lang="en-US" sz="3200" b="1" dirty="0">
                <a:solidFill>
                  <a:srgbClr val="0070C0"/>
                </a:solidFill>
                <a:latin typeface="Arial" pitchFamily="34" charset="0"/>
                <a:cs typeface="Arial" pitchFamily="34" charset="0"/>
              </a:rPr>
              <a:t>“Proofs Without Words” by Roger Nelsen</a:t>
            </a:r>
          </a:p>
        </p:txBody>
      </p:sp>
      <p:sp>
        <p:nvSpPr>
          <p:cNvPr id="2" name="TextBox 1"/>
          <p:cNvSpPr txBox="1"/>
          <p:nvPr/>
        </p:nvSpPr>
        <p:spPr>
          <a:xfrm>
            <a:off x="3413910" y="2964187"/>
            <a:ext cx="2220929" cy="769441"/>
          </a:xfrm>
          <a:prstGeom prst="rect">
            <a:avLst/>
          </a:prstGeom>
          <a:noFill/>
        </p:spPr>
        <p:txBody>
          <a:bodyPr wrap="none" rtlCol="0">
            <a:spAutoFit/>
          </a:bodyPr>
          <a:lstStyle/>
          <a:p>
            <a:r>
              <a:rPr lang="en-US" sz="4400" dirty="0" err="1"/>
              <a:t>MAA.org</a:t>
            </a:r>
            <a:endParaRPr lang="en-US" sz="4400" dirty="0"/>
          </a:p>
        </p:txBody>
      </p:sp>
    </p:spTree>
    <p:extLst>
      <p:ext uri="{BB962C8B-B14F-4D97-AF65-F5344CB8AC3E}">
        <p14:creationId xmlns:p14="http://schemas.microsoft.com/office/powerpoint/2010/main" val="1427588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000090"/>
                </a:solidFill>
              </a:rPr>
              <a:t>Don’t Lose a Day!</a:t>
            </a:r>
          </a:p>
        </p:txBody>
      </p:sp>
      <p:sp>
        <p:nvSpPr>
          <p:cNvPr id="3" name="Content Placeholder 2"/>
          <p:cNvSpPr>
            <a:spLocks noGrp="1"/>
          </p:cNvSpPr>
          <p:nvPr>
            <p:ph idx="1"/>
          </p:nvPr>
        </p:nvSpPr>
        <p:spPr/>
        <p:txBody>
          <a:bodyPr>
            <a:normAutofit/>
          </a:bodyPr>
          <a:lstStyle/>
          <a:p>
            <a:pPr marL="0" indent="0" algn="just">
              <a:buNone/>
            </a:pPr>
            <a:r>
              <a:rPr lang="en-US" sz="4000" dirty="0"/>
              <a:t>Guided discovery lessons are perfect to have students move ahead even on days you are absent and have a non-math substitute!</a:t>
            </a:r>
          </a:p>
        </p:txBody>
      </p:sp>
    </p:spTree>
    <p:extLst>
      <p:ext uri="{BB962C8B-B14F-4D97-AF65-F5344CB8AC3E}">
        <p14:creationId xmlns:p14="http://schemas.microsoft.com/office/powerpoint/2010/main" val="2497100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1" y="0"/>
            <a:ext cx="4572000" cy="6867227"/>
          </a:xfrm>
          <a:prstGeom prst="rect">
            <a:avLst/>
          </a:prstGeom>
        </p:spPr>
      </p:pic>
      <p:sp>
        <p:nvSpPr>
          <p:cNvPr id="30" name="Rectangle 29">
            <a:extLst>
              <a:ext uri="{FF2B5EF4-FFF2-40B4-BE49-F238E27FC236}">
                <a16:creationId xmlns:a16="http://schemas.microsoft.com/office/drawing/2014/main" id="{876435D8-F2BD-8C41-911B-3C53EF5479B0}"/>
              </a:ext>
            </a:extLst>
          </p:cNvPr>
          <p:cNvSpPr/>
          <p:nvPr/>
        </p:nvSpPr>
        <p:spPr>
          <a:xfrm>
            <a:off x="0" y="0"/>
            <a:ext cx="4572001" cy="6858000"/>
          </a:xfrm>
          <a:prstGeom prst="rect">
            <a:avLst/>
          </a:prstGeom>
          <a:gradFill flip="none" rotWithShape="1">
            <a:gsLst>
              <a:gs pos="0">
                <a:schemeClr val="accent1">
                  <a:lumMod val="0"/>
                  <a:lumOff val="100000"/>
                </a:schemeClr>
              </a:gs>
              <a:gs pos="83000">
                <a:srgbClr val="0057C0"/>
              </a:gs>
              <a:gs pos="100000">
                <a:schemeClr val="accent1">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4112" y="391732"/>
            <a:ext cx="3627057" cy="5578816"/>
          </a:xfrm>
        </p:spPr>
        <p:txBody>
          <a:bodyPr vert="horz" lIns="91440" tIns="45720" rIns="91440" bIns="45720" rtlCol="0" anchor="ctr">
            <a:normAutofit/>
          </a:bodyPr>
          <a:lstStyle/>
          <a:p>
            <a:pPr defTabSz="914400">
              <a:lnSpc>
                <a:spcPct val="90000"/>
              </a:lnSpc>
            </a:pPr>
            <a:r>
              <a:rPr lang="en-US" sz="4800" b="1" kern="1200" dirty="0">
                <a:solidFill>
                  <a:srgbClr val="FFFFFF"/>
                </a:solidFill>
                <a:latin typeface="+mj-lt"/>
                <a:ea typeface="+mj-ea"/>
                <a:cs typeface="+mj-cs"/>
              </a:rPr>
              <a:t>Unfurling a Storyline</a:t>
            </a:r>
          </a:p>
        </p:txBody>
      </p:sp>
    </p:spTree>
    <p:extLst>
      <p:ext uri="{BB962C8B-B14F-4D97-AF65-F5344CB8AC3E}">
        <p14:creationId xmlns:p14="http://schemas.microsoft.com/office/powerpoint/2010/main" val="2300657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713010-001F-8B4D-B751-848326916D80}"/>
              </a:ext>
            </a:extLst>
          </p:cNvPr>
          <p:cNvSpPr txBox="1"/>
          <p:nvPr/>
        </p:nvSpPr>
        <p:spPr>
          <a:xfrm>
            <a:off x="3190125" y="442652"/>
            <a:ext cx="5594645" cy="554604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700" dirty="0"/>
          </a:p>
          <a:p>
            <a:pPr algn="ctr" defTabSz="914400">
              <a:lnSpc>
                <a:spcPct val="90000"/>
              </a:lnSpc>
              <a:spcAft>
                <a:spcPts val="600"/>
              </a:spcAft>
            </a:pPr>
            <a:r>
              <a:rPr lang="en-US" sz="4400" b="1" dirty="0">
                <a:latin typeface="Brush Script MT" panose="03060802040406070304" pitchFamily="66" charset="-122"/>
                <a:ea typeface="Brush Script MT" panose="03060802040406070304" pitchFamily="66" charset="-122"/>
                <a:cs typeface="Brush Script MT" panose="03060802040406070304" pitchFamily="66" charset="-122"/>
              </a:rPr>
              <a:t>Thank You</a:t>
            </a:r>
          </a:p>
          <a:p>
            <a:pPr algn="ctr" defTabSz="914400">
              <a:lnSpc>
                <a:spcPct val="90000"/>
              </a:lnSpc>
              <a:spcAft>
                <a:spcPts val="600"/>
              </a:spcAft>
            </a:pPr>
            <a:r>
              <a:rPr lang="en-US" sz="1700" dirty="0"/>
              <a:t>  for attending this session!</a:t>
            </a:r>
          </a:p>
          <a:p>
            <a:pPr indent="-228600" algn="ctr" defTabSz="914400">
              <a:lnSpc>
                <a:spcPct val="90000"/>
              </a:lnSpc>
              <a:spcAft>
                <a:spcPts val="600"/>
              </a:spcAft>
              <a:buFont typeface="Arial" panose="020B0604020202020204" pitchFamily="34" charset="0"/>
              <a:buChar char="•"/>
            </a:pPr>
            <a:endParaRPr lang="en-US" sz="1700" dirty="0"/>
          </a:p>
          <a:p>
            <a:pPr defTabSz="914400">
              <a:lnSpc>
                <a:spcPct val="90000"/>
              </a:lnSpc>
              <a:spcAft>
                <a:spcPts val="600"/>
              </a:spcAft>
            </a:pPr>
            <a:r>
              <a:rPr lang="en-US" sz="3600" dirty="0"/>
              <a:t>If you have any questions or comments, please feel free to contact Rob or Rich:</a:t>
            </a:r>
          </a:p>
          <a:p>
            <a:pPr algn="ctr" defTabSz="914400">
              <a:lnSpc>
                <a:spcPct val="90000"/>
              </a:lnSpc>
              <a:spcAft>
                <a:spcPts val="600"/>
              </a:spcAft>
            </a:pPr>
            <a:endParaRPr lang="en-US" sz="3600" dirty="0"/>
          </a:p>
          <a:p>
            <a:pPr algn="ctr" defTabSz="914400">
              <a:lnSpc>
                <a:spcPct val="90000"/>
              </a:lnSpc>
              <a:spcAft>
                <a:spcPts val="600"/>
              </a:spcAft>
            </a:pPr>
            <a:r>
              <a:rPr lang="en-US" sz="3600" b="1" dirty="0">
                <a:hlinkClick r:id="rId2"/>
              </a:rPr>
              <a:t>dr.rsgroi@gmail.com</a:t>
            </a:r>
            <a:endParaRPr lang="en-US" sz="3600" b="1" dirty="0"/>
          </a:p>
          <a:p>
            <a:pPr algn="ctr" defTabSz="914400">
              <a:lnSpc>
                <a:spcPct val="90000"/>
              </a:lnSpc>
              <a:spcAft>
                <a:spcPts val="600"/>
              </a:spcAft>
            </a:pPr>
            <a:r>
              <a:rPr lang="en-US" sz="3600" b="1" dirty="0">
                <a:hlinkClick r:id="rId3"/>
              </a:rPr>
              <a:t>dr.robgerver@gmail.com</a:t>
            </a:r>
            <a:r>
              <a:rPr lang="en-US" sz="3600" b="1" dirty="0"/>
              <a:t> </a:t>
            </a:r>
            <a:endParaRPr lang="en-US" sz="3600" dirty="0"/>
          </a:p>
          <a:p>
            <a:pPr indent="-228600" defTabSz="914400">
              <a:lnSpc>
                <a:spcPct val="90000"/>
              </a:lnSpc>
              <a:spcAft>
                <a:spcPts val="600"/>
              </a:spcAft>
              <a:buFont typeface="Arial" panose="020B0604020202020204" pitchFamily="34" charset="0"/>
              <a:buChar char="•"/>
            </a:pPr>
            <a:endParaRPr lang="en-US" sz="1700" dirty="0"/>
          </a:p>
          <a:p>
            <a:pPr indent="-228600" defTabSz="9144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377962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37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821238" y="639763"/>
            <a:ext cx="1179513" cy="1771650"/>
          </a:xfrm>
          <a:prstGeom prst="rect">
            <a:avLst/>
          </a:prstGeom>
        </p:spPr>
      </p:pic>
      <p:pic>
        <p:nvPicPr>
          <p:cNvPr id="22" name="Picture 21" descr="Text, website&#10;&#10;Description automatically generated with medium confidence">
            <a:extLst>
              <a:ext uri="{FF2B5EF4-FFF2-40B4-BE49-F238E27FC236}">
                <a16:creationId xmlns:a16="http://schemas.microsoft.com/office/drawing/2014/main" id="{C5DE44C3-D754-7643-9E87-3D15F327DD55}"/>
              </a:ext>
            </a:extLst>
          </p:cNvPr>
          <p:cNvPicPr>
            <a:picLocks noChangeAspect="1"/>
          </p:cNvPicPr>
          <p:nvPr/>
        </p:nvPicPr>
        <p:blipFill>
          <a:blip r:embed="rId4"/>
          <a:stretch>
            <a:fillRect/>
          </a:stretch>
        </p:blipFill>
        <p:spPr>
          <a:xfrm>
            <a:off x="6069013" y="639763"/>
            <a:ext cx="1120775" cy="1771650"/>
          </a:xfrm>
          <a:prstGeom prst="rect">
            <a:avLst/>
          </a:prstGeom>
        </p:spPr>
      </p:pic>
      <p:pic>
        <p:nvPicPr>
          <p:cNvPr id="13" name="Picture 12" descr="A picture containing text, newspaper, person&#10;&#10;Description automatically generated">
            <a:extLst>
              <a:ext uri="{FF2B5EF4-FFF2-40B4-BE49-F238E27FC236}">
                <a16:creationId xmlns:a16="http://schemas.microsoft.com/office/drawing/2014/main" id="{32F83644-6410-284D-A7F5-E20E3D720EEA}"/>
              </a:ext>
            </a:extLst>
          </p:cNvPr>
          <p:cNvPicPr>
            <a:picLocks noChangeAspect="1"/>
          </p:cNvPicPr>
          <p:nvPr/>
        </p:nvPicPr>
        <p:blipFill>
          <a:blip r:embed="rId5"/>
          <a:stretch>
            <a:fillRect/>
          </a:stretch>
        </p:blipFill>
        <p:spPr>
          <a:xfrm>
            <a:off x="7258050" y="639763"/>
            <a:ext cx="1160463" cy="1771650"/>
          </a:xfrm>
          <a:prstGeom prst="rect">
            <a:avLst/>
          </a:prstGeom>
        </p:spPr>
      </p:pic>
      <p:pic>
        <p:nvPicPr>
          <p:cNvPr id="15" name="Picture 14" descr="Text&#10;&#10;Description automatically generated">
            <a:extLst>
              <a:ext uri="{FF2B5EF4-FFF2-40B4-BE49-F238E27FC236}">
                <a16:creationId xmlns:a16="http://schemas.microsoft.com/office/drawing/2014/main" id="{AAA6549F-DEB1-CD40-89D4-FD0362DC6D0E}"/>
              </a:ext>
            </a:extLst>
          </p:cNvPr>
          <p:cNvPicPr>
            <a:picLocks noChangeAspect="1"/>
          </p:cNvPicPr>
          <p:nvPr/>
        </p:nvPicPr>
        <p:blipFill>
          <a:blip r:embed="rId6"/>
          <a:stretch>
            <a:fillRect/>
          </a:stretch>
        </p:blipFill>
        <p:spPr>
          <a:xfrm>
            <a:off x="4821238" y="2481263"/>
            <a:ext cx="1165225" cy="1800225"/>
          </a:xfrm>
          <a:prstGeom prst="rect">
            <a:avLst/>
          </a:prstGeom>
        </p:spPr>
      </p:pic>
      <p:pic>
        <p:nvPicPr>
          <p:cNvPr id="9" name="Picture 8" descr="A screenshot of a video game&#10;&#10;Description automatically generated with medium confidence">
            <a:extLst>
              <a:ext uri="{FF2B5EF4-FFF2-40B4-BE49-F238E27FC236}">
                <a16:creationId xmlns:a16="http://schemas.microsoft.com/office/drawing/2014/main" id="{F59A1FC2-9902-DA4D-9CFC-47B4FDF37C55}"/>
              </a:ext>
            </a:extLst>
          </p:cNvPr>
          <p:cNvPicPr>
            <a:picLocks noChangeAspect="1"/>
          </p:cNvPicPr>
          <p:nvPr/>
        </p:nvPicPr>
        <p:blipFill>
          <a:blip r:embed="rId7"/>
          <a:stretch>
            <a:fillRect/>
          </a:stretch>
        </p:blipFill>
        <p:spPr>
          <a:xfrm>
            <a:off x="6054725" y="2481263"/>
            <a:ext cx="1128713" cy="1800225"/>
          </a:xfrm>
          <a:prstGeom prst="rect">
            <a:avLst/>
          </a:prstGeom>
        </p:spPr>
      </p:pic>
      <p:pic>
        <p:nvPicPr>
          <p:cNvPr id="11" name="Picture 10" descr="A picture containing text, newspaper&#10;&#10;Description automatically generated">
            <a:extLst>
              <a:ext uri="{FF2B5EF4-FFF2-40B4-BE49-F238E27FC236}">
                <a16:creationId xmlns:a16="http://schemas.microsoft.com/office/drawing/2014/main" id="{B7253465-4024-014F-9C5B-D37BC9A30787}"/>
              </a:ext>
            </a:extLst>
          </p:cNvPr>
          <p:cNvPicPr>
            <a:picLocks noChangeAspect="1"/>
          </p:cNvPicPr>
          <p:nvPr/>
        </p:nvPicPr>
        <p:blipFill>
          <a:blip r:embed="rId8"/>
          <a:stretch>
            <a:fillRect/>
          </a:stretch>
        </p:blipFill>
        <p:spPr>
          <a:xfrm>
            <a:off x="7251700" y="2481263"/>
            <a:ext cx="1166813" cy="1800225"/>
          </a:xfrm>
          <a:prstGeom prst="rect">
            <a:avLst/>
          </a:prstGeom>
        </p:spPr>
      </p:pic>
      <p:pic>
        <p:nvPicPr>
          <p:cNvPr id="4" name="Picture 3" descr="A picture containing text, person, person, indoor&#10;&#10;Description automatically generated">
            <a:extLst>
              <a:ext uri="{FF2B5EF4-FFF2-40B4-BE49-F238E27FC236}">
                <a16:creationId xmlns:a16="http://schemas.microsoft.com/office/drawing/2014/main" id="{2BCB6436-0CB3-7145-876F-16D090AFE759}"/>
              </a:ext>
            </a:extLst>
          </p:cNvPr>
          <p:cNvPicPr>
            <a:picLocks noChangeAspect="1"/>
          </p:cNvPicPr>
          <p:nvPr/>
        </p:nvPicPr>
        <p:blipFill>
          <a:blip r:embed="rId9"/>
          <a:stretch>
            <a:fillRect/>
          </a:stretch>
        </p:blipFill>
        <p:spPr>
          <a:xfrm>
            <a:off x="4821238" y="4348163"/>
            <a:ext cx="1157288" cy="1870075"/>
          </a:xfrm>
          <a:prstGeom prst="rect">
            <a:avLst/>
          </a:prstGeom>
        </p:spPr>
      </p:pic>
      <p:pic>
        <p:nvPicPr>
          <p:cNvPr id="20" name="Picture 19" descr="Text, whiteboard&#10;&#10;Description automatically generated">
            <a:extLst>
              <a:ext uri="{FF2B5EF4-FFF2-40B4-BE49-F238E27FC236}">
                <a16:creationId xmlns:a16="http://schemas.microsoft.com/office/drawing/2014/main" id="{B2A3CCAC-9C61-9F47-8434-42B6F09E5BBE}"/>
              </a:ext>
            </a:extLst>
          </p:cNvPr>
          <p:cNvPicPr>
            <a:picLocks noChangeAspect="1"/>
          </p:cNvPicPr>
          <p:nvPr/>
        </p:nvPicPr>
        <p:blipFill>
          <a:blip r:embed="rId10"/>
          <a:stretch>
            <a:fillRect/>
          </a:stretch>
        </p:blipFill>
        <p:spPr>
          <a:xfrm>
            <a:off x="6051552" y="4348163"/>
            <a:ext cx="1128714" cy="1870075"/>
          </a:xfrm>
          <a:prstGeom prst="rect">
            <a:avLst/>
          </a:prstGeom>
        </p:spPr>
      </p:pic>
      <p:pic>
        <p:nvPicPr>
          <p:cNvPr id="24" name="Picture 23" descr="Text&#10;&#10;Description automatically generated">
            <a:extLst>
              <a:ext uri="{FF2B5EF4-FFF2-40B4-BE49-F238E27FC236}">
                <a16:creationId xmlns:a16="http://schemas.microsoft.com/office/drawing/2014/main" id="{5695AEE9-64F7-9047-ADB2-C409300020DE}"/>
              </a:ext>
            </a:extLst>
          </p:cNvPr>
          <p:cNvPicPr>
            <a:picLocks noChangeAspect="1"/>
          </p:cNvPicPr>
          <p:nvPr/>
        </p:nvPicPr>
        <p:blipFill>
          <a:blip r:embed="rId11"/>
          <a:stretch>
            <a:fillRect/>
          </a:stretch>
        </p:blipFill>
        <p:spPr>
          <a:xfrm>
            <a:off x="7258051" y="4348163"/>
            <a:ext cx="1162050" cy="1870075"/>
          </a:xfrm>
          <a:prstGeom prst="rect">
            <a:avLst/>
          </a:prstGeom>
        </p:spPr>
      </p:pic>
      <p:sp>
        <p:nvSpPr>
          <p:cNvPr id="30" name="Rectangle 29">
            <a:extLst>
              <a:ext uri="{FF2B5EF4-FFF2-40B4-BE49-F238E27FC236}">
                <a16:creationId xmlns:a16="http://schemas.microsoft.com/office/drawing/2014/main" id="{876435D8-F2BD-8C41-911B-3C53EF5479B0}"/>
              </a:ext>
            </a:extLst>
          </p:cNvPr>
          <p:cNvSpPr/>
          <p:nvPr/>
        </p:nvSpPr>
        <p:spPr>
          <a:xfrm>
            <a:off x="0" y="0"/>
            <a:ext cx="4101411" cy="6858000"/>
          </a:xfrm>
          <a:prstGeom prst="rect">
            <a:avLst/>
          </a:prstGeom>
          <a:gradFill flip="none" rotWithShape="1">
            <a:gsLst>
              <a:gs pos="0">
                <a:schemeClr val="accent1">
                  <a:lumMod val="0"/>
                  <a:lumOff val="100000"/>
                </a:schemeClr>
              </a:gs>
              <a:gs pos="83000">
                <a:srgbClr val="0057C0"/>
              </a:gs>
              <a:gs pos="100000">
                <a:schemeClr val="accent1">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4BC959C-7D58-254E-BE72-A4150A3E2B7B}"/>
              </a:ext>
            </a:extLst>
          </p:cNvPr>
          <p:cNvSpPr>
            <a:spLocks noGrp="1"/>
          </p:cNvSpPr>
          <p:nvPr>
            <p:ph type="title"/>
          </p:nvPr>
        </p:nvSpPr>
        <p:spPr/>
        <p:txBody>
          <a:bodyPr/>
          <a:lstStyle/>
          <a:p>
            <a:endParaRPr lang="en-US"/>
          </a:p>
        </p:txBody>
      </p:sp>
      <p:pic>
        <p:nvPicPr>
          <p:cNvPr id="8" name="Picture 7" descr="Logo&#10;&#10;Description automatically generated">
            <a:extLst>
              <a:ext uri="{FF2B5EF4-FFF2-40B4-BE49-F238E27FC236}">
                <a16:creationId xmlns:a16="http://schemas.microsoft.com/office/drawing/2014/main" id="{97BC2E21-3391-024F-B034-7D2DAA11BBB6}"/>
              </a:ext>
            </a:extLst>
          </p:cNvPr>
          <p:cNvPicPr>
            <a:picLocks noChangeAspect="1"/>
          </p:cNvPicPr>
          <p:nvPr/>
        </p:nvPicPr>
        <p:blipFill>
          <a:blip r:embed="rId12"/>
          <a:stretch>
            <a:fillRect/>
          </a:stretch>
        </p:blipFill>
        <p:spPr>
          <a:xfrm>
            <a:off x="247382" y="1236885"/>
            <a:ext cx="3655600" cy="4017867"/>
          </a:xfrm>
          <a:prstGeom prst="rect">
            <a:avLst/>
          </a:prstGeom>
        </p:spPr>
      </p:pic>
    </p:spTree>
    <p:extLst>
      <p:ext uri="{BB962C8B-B14F-4D97-AF65-F5344CB8AC3E}">
        <p14:creationId xmlns:p14="http://schemas.microsoft.com/office/powerpoint/2010/main" val="296236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F960FBA-36DE-E647-A608-81B5AEB037D4}"/>
              </a:ext>
            </a:extLst>
          </p:cNvPr>
          <p:cNvSpPr>
            <a:spLocks noGrp="1" noChangeArrowheads="1"/>
          </p:cNvSpPr>
          <p:nvPr>
            <p:ph type="title"/>
          </p:nvPr>
        </p:nvSpPr>
        <p:spPr/>
        <p:txBody>
          <a:bodyPr/>
          <a:lstStyle/>
          <a:p>
            <a:br>
              <a:rPr lang="en-US" altLang="en-US"/>
            </a:br>
            <a:endParaRPr lang="en-US" altLang="en-US"/>
          </a:p>
        </p:txBody>
      </p:sp>
      <p:sp>
        <p:nvSpPr>
          <p:cNvPr id="9220" name="Rectangle 4">
            <a:extLst>
              <a:ext uri="{FF2B5EF4-FFF2-40B4-BE49-F238E27FC236}">
                <a16:creationId xmlns:a16="http://schemas.microsoft.com/office/drawing/2014/main" id="{AA7D819A-7162-5A42-99E6-E34E6126BE5F}"/>
              </a:ext>
            </a:extLst>
          </p:cNvPr>
          <p:cNvSpPr>
            <a:spLocks noChangeArrowheads="1"/>
          </p:cNvSpPr>
          <p:nvPr/>
        </p:nvSpPr>
        <p:spPr bwMode="auto">
          <a:xfrm>
            <a:off x="695325" y="227013"/>
            <a:ext cx="7067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0066"/>
                </a:solidFill>
                <a:effectLst/>
                <a:uLnTx/>
                <a:uFillTx/>
                <a:latin typeface="Arial" panose="020B0604020202020204" pitchFamily="34" charset="0"/>
                <a:ea typeface="+mn-ea"/>
                <a:cs typeface="+mn-cs"/>
              </a:rPr>
              <a:t>WHAT IS 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0066"/>
                </a:solidFill>
                <a:effectLst/>
                <a:uLnTx/>
                <a:uFillTx/>
                <a:latin typeface="Arial" panose="020B0604020202020204" pitchFamily="34" charset="0"/>
                <a:ea typeface="+mn-ea"/>
                <a:cs typeface="+mn-cs"/>
              </a:rPr>
              <a:t>GUIDED DISCOVERY LESSON?</a:t>
            </a:r>
          </a:p>
        </p:txBody>
      </p:sp>
      <p:pic>
        <p:nvPicPr>
          <p:cNvPr id="9224" name="Picture 8">
            <a:extLst>
              <a:ext uri="{FF2B5EF4-FFF2-40B4-BE49-F238E27FC236}">
                <a16:creationId xmlns:a16="http://schemas.microsoft.com/office/drawing/2014/main" id="{6C520869-91A1-6F4B-B758-74FD57C86A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2362200"/>
            <a:ext cx="2449513" cy="236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Text Box 9">
            <a:extLst>
              <a:ext uri="{FF2B5EF4-FFF2-40B4-BE49-F238E27FC236}">
                <a16:creationId xmlns:a16="http://schemas.microsoft.com/office/drawing/2014/main" id="{10C18C23-4FF2-5842-84CE-C4CD2051BE9E}"/>
              </a:ext>
            </a:extLst>
          </p:cNvPr>
          <p:cNvSpPr txBox="1">
            <a:spLocks noChangeArrowheads="1"/>
          </p:cNvSpPr>
          <p:nvPr/>
        </p:nvSpPr>
        <p:spPr bwMode="auto">
          <a:xfrm>
            <a:off x="3886200" y="2514600"/>
            <a:ext cx="45720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330066"/>
                </a:solidFill>
                <a:effectLst/>
                <a:uLnTx/>
                <a:uFillTx/>
                <a:latin typeface="Arial" panose="020B0604020202020204" pitchFamily="34" charset="0"/>
                <a:ea typeface="+mn-ea"/>
                <a:cs typeface="+mn-cs"/>
              </a:rPr>
              <a:t>Guided-discovery lessons offer students an opportunity to become an archeologist on a mathematical dig.</a:t>
            </a:r>
          </a:p>
        </p:txBody>
      </p:sp>
      <p:pic>
        <p:nvPicPr>
          <p:cNvPr id="4" name="Picture 3" descr="Background pattern&#10;&#10;Description automatically generated with medium confidence">
            <a:extLst>
              <a:ext uri="{FF2B5EF4-FFF2-40B4-BE49-F238E27FC236}">
                <a16:creationId xmlns:a16="http://schemas.microsoft.com/office/drawing/2014/main" id="{B2D97A63-DC01-6A4C-8C46-C47470D49595}"/>
              </a:ext>
            </a:extLst>
          </p:cNvPr>
          <p:cNvPicPr>
            <a:picLocks noChangeAspect="1"/>
          </p:cNvPicPr>
          <p:nvPr/>
        </p:nvPicPr>
        <p:blipFill>
          <a:blip r:embed="rId4"/>
          <a:stretch>
            <a:fillRect/>
          </a:stretch>
        </p:blipFill>
        <p:spPr>
          <a:xfrm>
            <a:off x="7762875" y="0"/>
            <a:ext cx="1281303" cy="2159000"/>
          </a:xfrm>
          <a:prstGeom prst="rect">
            <a:avLst/>
          </a:prstGeom>
        </p:spPr>
      </p:pic>
    </p:spTree>
    <p:extLst>
      <p:ext uri="{BB962C8B-B14F-4D97-AF65-F5344CB8AC3E}">
        <p14:creationId xmlns:p14="http://schemas.microsoft.com/office/powerpoint/2010/main" val="332494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7533" r="21380"/>
          <a:stretch/>
        </p:blipFill>
        <p:spPr>
          <a:xfrm>
            <a:off x="2463461" y="642264"/>
            <a:ext cx="4427196" cy="5268348"/>
          </a:xfrm>
          <a:prstGeom prst="rect">
            <a:avLst/>
          </a:prstGeom>
        </p:spPr>
      </p:pic>
      <p:sp>
        <p:nvSpPr>
          <p:cNvPr id="4" name="Title 3">
            <a:extLst>
              <a:ext uri="{FF2B5EF4-FFF2-40B4-BE49-F238E27FC236}">
                <a16:creationId xmlns:a16="http://schemas.microsoft.com/office/drawing/2014/main" id="{578976F0-30F6-8849-807C-B04780C04CD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4713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10"/>
            <a:ext cx="9144000" cy="1143000"/>
          </a:xfrm>
        </p:spPr>
        <p:txBody>
          <a:bodyPr>
            <a:noAutofit/>
          </a:bodyPr>
          <a:lstStyle/>
          <a:p>
            <a:r>
              <a:rPr lang="en-US" sz="6000" b="1" dirty="0">
                <a:solidFill>
                  <a:srgbClr val="000090"/>
                </a:solidFill>
              </a:rPr>
              <a:t>Guided, But Not Discovery!</a:t>
            </a:r>
          </a:p>
        </p:txBody>
      </p:sp>
      <p:pic>
        <p:nvPicPr>
          <p:cNvPr id="3" name="Picture 2" descr="Screen Shot 2020-01-11 at 2.16.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62" y="1078595"/>
            <a:ext cx="7154495" cy="5188872"/>
          </a:xfrm>
          <a:prstGeom prst="rect">
            <a:avLst/>
          </a:prstGeom>
          <a:ln w="19050" cmpd="sng">
            <a:solidFill>
              <a:schemeClr val="tx1"/>
            </a:solidFill>
          </a:ln>
        </p:spPr>
      </p:pic>
      <p:pic>
        <p:nvPicPr>
          <p:cNvPr id="4" name="Picture 3">
            <a:extLst>
              <a:ext uri="{FF2B5EF4-FFF2-40B4-BE49-F238E27FC236}">
                <a16:creationId xmlns:a16="http://schemas.microsoft.com/office/drawing/2014/main" id="{A67FF652-9231-A741-A791-2D005542D214}"/>
              </a:ext>
            </a:extLst>
          </p:cNvPr>
          <p:cNvPicPr>
            <a:picLocks noChangeAspect="1"/>
          </p:cNvPicPr>
          <p:nvPr/>
        </p:nvPicPr>
        <p:blipFill>
          <a:blip r:embed="rId3"/>
          <a:stretch>
            <a:fillRect/>
          </a:stretch>
        </p:blipFill>
        <p:spPr>
          <a:xfrm>
            <a:off x="3565132" y="1285607"/>
            <a:ext cx="5478281" cy="5413372"/>
          </a:xfrm>
          <a:prstGeom prst="rect">
            <a:avLst/>
          </a:prstGeom>
          <a:ln>
            <a:solidFill>
              <a:schemeClr val="tx1"/>
            </a:solidFill>
          </a:ln>
        </p:spPr>
      </p:pic>
    </p:spTree>
    <p:extLst>
      <p:ext uri="{BB962C8B-B14F-4D97-AF65-F5344CB8AC3E}">
        <p14:creationId xmlns:p14="http://schemas.microsoft.com/office/powerpoint/2010/main" val="2689375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237</TotalTime>
  <Words>3400</Words>
  <Application>Microsoft Macintosh PowerPoint</Application>
  <PresentationFormat>On-screen Show (4:3)</PresentationFormat>
  <Paragraphs>433</Paragraphs>
  <Slides>50</Slides>
  <Notes>30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66" baseType="lpstr">
      <vt:lpstr>Brush Script MT</vt:lpstr>
      <vt:lpstr>Arial</vt:lpstr>
      <vt:lpstr>Arial Narrow</vt:lpstr>
      <vt:lpstr>Calibri</vt:lpstr>
      <vt:lpstr>Cambria</vt:lpstr>
      <vt:lpstr>Cambria Math</vt:lpstr>
      <vt:lpstr>Chalkboard SE</vt:lpstr>
      <vt:lpstr>Chalkduster</vt:lpstr>
      <vt:lpstr>Gill Sans Ultra Bold</vt:lpstr>
      <vt:lpstr>Times</vt:lpstr>
      <vt:lpstr>Wingdings</vt:lpstr>
      <vt:lpstr>Zapfino</vt:lpstr>
      <vt:lpstr>Office Theme</vt:lpstr>
      <vt:lpstr>Network</vt:lpstr>
      <vt:lpstr>3_Office Theme</vt:lpstr>
      <vt:lpstr>Document</vt:lpstr>
      <vt:lpstr>PowerPoint Presentation</vt:lpstr>
      <vt:lpstr>PowerPoint Presentation</vt:lpstr>
      <vt:lpstr>PowerPoint Presentation</vt:lpstr>
      <vt:lpstr>Comfort in Familiarity</vt:lpstr>
      <vt:lpstr>Unfurling a Storyline</vt:lpstr>
      <vt:lpstr>PowerPoint Presentation</vt:lpstr>
      <vt:lpstr> </vt:lpstr>
      <vt:lpstr>PowerPoint Presentation</vt:lpstr>
      <vt:lpstr>Guided, But Not Discovery!</vt:lpstr>
      <vt:lpstr>Discovery, But Not Guided!</vt:lpstr>
      <vt:lpstr>There are 13 sample Guided Discovery Activities  in your online handout.  They cover a range of courses and ability levels. You can access these along with today’s presentation at drrsgroi.com.  Click on the Guided Discovery tab. </vt:lpstr>
      <vt:lpstr>PowerPoint Presentation</vt:lpstr>
      <vt:lpstr>PowerPoint Presentation</vt:lpstr>
      <vt:lpstr>PowerPoint Presentation</vt:lpstr>
      <vt:lpstr>PowerPoint Presentation</vt:lpstr>
      <vt:lpstr>PowerPoint Presentation</vt:lpstr>
      <vt:lpstr>PowerPoint Presentation</vt:lpstr>
      <vt:lpstr>REFLECTING ON YOUR GUIDED DISCOVERY EXPERIENCE</vt:lpstr>
      <vt:lpstr>Steps for Creating and Critiquing  Guided Discovery Lessons</vt:lpstr>
      <vt:lpstr>1. Selecting the Content</vt:lpstr>
      <vt:lpstr>2. Identify the Entry Conditions</vt:lpstr>
      <vt:lpstr>3. Handling the Objective</vt:lpstr>
      <vt:lpstr>4. Outline the Key Gradual Steps</vt:lpstr>
      <vt:lpstr>PowerPoint Presentation</vt:lpstr>
      <vt:lpstr>5. Write Your Lesson</vt:lpstr>
      <vt:lpstr>6. Plan Your Checkpoints</vt:lpstr>
      <vt:lpstr>7. Get a Naïve Proofreader</vt:lpstr>
      <vt:lpstr>8. Write a Follow-Up Activity  to Check for Accountability</vt:lpstr>
      <vt:lpstr>9. Field Test, Critique, and Revise</vt:lpstr>
      <vt:lpstr>10. Bank and Share  Your Guided Discovery Lessons</vt:lpstr>
      <vt:lpstr>PowerPoint Presentation</vt:lpstr>
      <vt:lpstr>PowerPoint Presentation</vt:lpstr>
      <vt:lpstr>PowerPoint Presentation</vt:lpstr>
      <vt:lpstr>PowerPoint Presentation</vt:lpstr>
      <vt:lpstr>Finding Guided Discovery Lessons</vt:lpstr>
      <vt:lpstr>www.mathematicsvisionproject.org</vt:lpstr>
      <vt:lpstr>PowerPoint Presentation</vt:lpstr>
      <vt:lpstr>PowerPoint Presentation</vt:lpstr>
      <vt:lpstr>PowerPoint Presentation</vt:lpstr>
      <vt:lpstr>PowerPoint Presentation</vt:lpstr>
      <vt:lpstr>PowerPoint Presentation</vt:lpstr>
      <vt:lpstr>W.O.W. !    WithOut Words!</vt:lpstr>
      <vt:lpstr>WithOut Words: Give Quadratics and Have Students Make Conjecture Based on Table</vt:lpstr>
      <vt:lpstr>WithOut Words: Give Quadratics and Have Students Make Conjecture Based on Table</vt:lpstr>
      <vt:lpstr>WithOut Words: Excellent discovery activities, with or without verbal/algebraic hints! Great extra credit, take-home test bonus, etc.</vt:lpstr>
      <vt:lpstr>You Can Make the WithOut Words Exercises into Your Own Guided Discovery Lessons!</vt:lpstr>
      <vt:lpstr>You Can Make the WithOut Words Exercises into Your Own Guided Discovery Lessons!</vt:lpstr>
      <vt:lpstr>PowerPoint Presentation</vt:lpstr>
      <vt:lpstr>Don’t Lose a 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Sgroi</dc:creator>
  <cp:lastModifiedBy>Rich Sgroi</cp:lastModifiedBy>
  <cp:revision>19</cp:revision>
  <dcterms:created xsi:type="dcterms:W3CDTF">2021-04-13T19:53:40Z</dcterms:created>
  <dcterms:modified xsi:type="dcterms:W3CDTF">2023-10-04T21:16:06Z</dcterms:modified>
</cp:coreProperties>
</file>