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4" r:id="rId2"/>
    <p:sldMasterId id="2147483698" r:id="rId3"/>
    <p:sldMasterId id="2147483710" r:id="rId4"/>
  </p:sldMasterIdLst>
  <p:notesMasterIdLst>
    <p:notesMasterId r:id="rId64"/>
  </p:notesMasterIdLst>
  <p:sldIdLst>
    <p:sldId id="370" r:id="rId5"/>
    <p:sldId id="936" r:id="rId6"/>
    <p:sldId id="930" r:id="rId7"/>
    <p:sldId id="931" r:id="rId8"/>
    <p:sldId id="932" r:id="rId9"/>
    <p:sldId id="378" r:id="rId10"/>
    <p:sldId id="381" r:id="rId11"/>
    <p:sldId id="371" r:id="rId12"/>
    <p:sldId id="360" r:id="rId13"/>
    <p:sldId id="258" r:id="rId14"/>
    <p:sldId id="326" r:id="rId15"/>
    <p:sldId id="327" r:id="rId16"/>
    <p:sldId id="356" r:id="rId17"/>
    <p:sldId id="361" r:id="rId18"/>
    <p:sldId id="362" r:id="rId19"/>
    <p:sldId id="715" r:id="rId20"/>
    <p:sldId id="382" r:id="rId21"/>
    <p:sldId id="275" r:id="rId22"/>
    <p:sldId id="716" r:id="rId23"/>
    <p:sldId id="718" r:id="rId24"/>
    <p:sldId id="933" r:id="rId25"/>
    <p:sldId id="274" r:id="rId26"/>
    <p:sldId id="259" r:id="rId27"/>
    <p:sldId id="261" r:id="rId28"/>
    <p:sldId id="262" r:id="rId29"/>
    <p:sldId id="263" r:id="rId30"/>
    <p:sldId id="367" r:id="rId31"/>
    <p:sldId id="264" r:id="rId32"/>
    <p:sldId id="265" r:id="rId33"/>
    <p:sldId id="266" r:id="rId34"/>
    <p:sldId id="267" r:id="rId35"/>
    <p:sldId id="268" r:id="rId36"/>
    <p:sldId id="269" r:id="rId37"/>
    <p:sldId id="372" r:id="rId38"/>
    <p:sldId id="934" r:id="rId39"/>
    <p:sldId id="373" r:id="rId40"/>
    <p:sldId id="374" r:id="rId41"/>
    <p:sldId id="375" r:id="rId42"/>
    <p:sldId id="272" r:id="rId43"/>
    <p:sldId id="320" r:id="rId44"/>
    <p:sldId id="376" r:id="rId45"/>
    <p:sldId id="286" r:id="rId46"/>
    <p:sldId id="289" r:id="rId47"/>
    <p:sldId id="291" r:id="rId48"/>
    <p:sldId id="292" r:id="rId49"/>
    <p:sldId id="311" r:id="rId50"/>
    <p:sldId id="313" r:id="rId51"/>
    <p:sldId id="935" r:id="rId52"/>
    <p:sldId id="928" r:id="rId53"/>
    <p:sldId id="927" r:id="rId54"/>
    <p:sldId id="288" r:id="rId55"/>
    <p:sldId id="929" r:id="rId56"/>
    <p:sldId id="312" r:id="rId57"/>
    <p:sldId id="354" r:id="rId58"/>
    <p:sldId id="355" r:id="rId59"/>
    <p:sldId id="314" r:id="rId60"/>
    <p:sldId id="273" r:id="rId61"/>
    <p:sldId id="377" r:id="rId62"/>
    <p:sldId id="257"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7C0"/>
    <a:srgbClr val="1A5EB5"/>
    <a:srgbClr val="247DCA"/>
    <a:srgbClr val="004BAA"/>
    <a:srgbClr val="2E36FF"/>
    <a:srgbClr val="94734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68"/>
    <p:restoredTop sz="94761"/>
  </p:normalViewPr>
  <p:slideViewPr>
    <p:cSldViewPr snapToGrid="0" snapToObjects="1">
      <p:cViewPr varScale="1">
        <p:scale>
          <a:sx n="102" d="100"/>
          <a:sy n="102" d="100"/>
        </p:scale>
        <p:origin x="720" y="168"/>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ADA586-4547-6B42-8FFA-518C34D311A3}" type="datetimeFigureOut">
              <a:rPr lang="en-US" smtClean="0"/>
              <a:t>11/26/23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23F24F-9F5F-E241-9B1E-2296BF791918}" type="slidenum">
              <a:rPr lang="en-US" smtClean="0"/>
              <a:t>‹#›</a:t>
            </a:fld>
            <a:endParaRPr lang="en-US"/>
          </a:p>
        </p:txBody>
      </p:sp>
    </p:spTree>
    <p:extLst>
      <p:ext uri="{BB962C8B-B14F-4D97-AF65-F5344CB8AC3E}">
        <p14:creationId xmlns:p14="http://schemas.microsoft.com/office/powerpoint/2010/main" val="39635209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2000" b="1" dirty="0"/>
          </a:p>
        </p:txBody>
      </p:sp>
      <p:sp>
        <p:nvSpPr>
          <p:cNvPr id="4" name="Slide Number Placeholder 3"/>
          <p:cNvSpPr>
            <a:spLocks noGrp="1"/>
          </p:cNvSpPr>
          <p:nvPr>
            <p:ph type="sldNum" sz="quarter" idx="10"/>
          </p:nvPr>
        </p:nvSpPr>
        <p:spPr/>
        <p:txBody>
          <a:bodyPr/>
          <a:lstStyle/>
          <a:p>
            <a:fld id="{CF23F24F-9F5F-E241-9B1E-2296BF791918}" type="slidenum">
              <a:rPr lang="en-US" smtClean="0"/>
              <a:t>7</a:t>
            </a:fld>
            <a:endParaRPr lang="en-US"/>
          </a:p>
        </p:txBody>
      </p:sp>
    </p:spTree>
    <p:extLst>
      <p:ext uri="{BB962C8B-B14F-4D97-AF65-F5344CB8AC3E}">
        <p14:creationId xmlns:p14="http://schemas.microsoft.com/office/powerpoint/2010/main" val="2977314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2000" b="1" dirty="0"/>
          </a:p>
        </p:txBody>
      </p:sp>
      <p:sp>
        <p:nvSpPr>
          <p:cNvPr id="4" name="Slide Number Placeholder 3"/>
          <p:cNvSpPr>
            <a:spLocks noGrp="1"/>
          </p:cNvSpPr>
          <p:nvPr>
            <p:ph type="sldNum" sz="quarter" idx="10"/>
          </p:nvPr>
        </p:nvSpPr>
        <p:spPr/>
        <p:txBody>
          <a:bodyPr/>
          <a:lstStyle/>
          <a:p>
            <a:fld id="{CF23F24F-9F5F-E241-9B1E-2296BF791918}" type="slidenum">
              <a:rPr lang="en-US" smtClean="0"/>
              <a:t>26</a:t>
            </a:fld>
            <a:endParaRPr lang="en-US"/>
          </a:p>
        </p:txBody>
      </p:sp>
    </p:spTree>
    <p:extLst>
      <p:ext uri="{BB962C8B-B14F-4D97-AF65-F5344CB8AC3E}">
        <p14:creationId xmlns:p14="http://schemas.microsoft.com/office/powerpoint/2010/main" val="1025574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2000" b="1" dirty="0"/>
          </a:p>
        </p:txBody>
      </p:sp>
      <p:sp>
        <p:nvSpPr>
          <p:cNvPr id="4" name="Slide Number Placeholder 3"/>
          <p:cNvSpPr>
            <a:spLocks noGrp="1"/>
          </p:cNvSpPr>
          <p:nvPr>
            <p:ph type="sldNum" sz="quarter" idx="10"/>
          </p:nvPr>
        </p:nvSpPr>
        <p:spPr/>
        <p:txBody>
          <a:bodyPr/>
          <a:lstStyle/>
          <a:p>
            <a:fld id="{CF23F24F-9F5F-E241-9B1E-2296BF791918}" type="slidenum">
              <a:rPr lang="en-US" smtClean="0"/>
              <a:t>28</a:t>
            </a:fld>
            <a:endParaRPr lang="en-US"/>
          </a:p>
        </p:txBody>
      </p:sp>
    </p:spTree>
    <p:extLst>
      <p:ext uri="{BB962C8B-B14F-4D97-AF65-F5344CB8AC3E}">
        <p14:creationId xmlns:p14="http://schemas.microsoft.com/office/powerpoint/2010/main" val="3099371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2000" b="1" dirty="0"/>
          </a:p>
        </p:txBody>
      </p:sp>
      <p:sp>
        <p:nvSpPr>
          <p:cNvPr id="4" name="Slide Number Placeholder 3"/>
          <p:cNvSpPr>
            <a:spLocks noGrp="1"/>
          </p:cNvSpPr>
          <p:nvPr>
            <p:ph type="sldNum" sz="quarter" idx="10"/>
          </p:nvPr>
        </p:nvSpPr>
        <p:spPr/>
        <p:txBody>
          <a:bodyPr/>
          <a:lstStyle/>
          <a:p>
            <a:fld id="{CF23F24F-9F5F-E241-9B1E-2296BF791918}" type="slidenum">
              <a:rPr lang="en-US" smtClean="0"/>
              <a:t>29</a:t>
            </a:fld>
            <a:endParaRPr lang="en-US"/>
          </a:p>
        </p:txBody>
      </p:sp>
    </p:spTree>
    <p:extLst>
      <p:ext uri="{BB962C8B-B14F-4D97-AF65-F5344CB8AC3E}">
        <p14:creationId xmlns:p14="http://schemas.microsoft.com/office/powerpoint/2010/main" val="1684200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2000" b="1" dirty="0"/>
          </a:p>
        </p:txBody>
      </p:sp>
      <p:sp>
        <p:nvSpPr>
          <p:cNvPr id="4" name="Slide Number Placeholder 3"/>
          <p:cNvSpPr>
            <a:spLocks noGrp="1"/>
          </p:cNvSpPr>
          <p:nvPr>
            <p:ph type="sldNum" sz="quarter" idx="10"/>
          </p:nvPr>
        </p:nvSpPr>
        <p:spPr/>
        <p:txBody>
          <a:bodyPr/>
          <a:lstStyle/>
          <a:p>
            <a:fld id="{CF23F24F-9F5F-E241-9B1E-2296BF791918}" type="slidenum">
              <a:rPr lang="en-US" smtClean="0"/>
              <a:t>30</a:t>
            </a:fld>
            <a:endParaRPr lang="en-US"/>
          </a:p>
        </p:txBody>
      </p:sp>
    </p:spTree>
    <p:extLst>
      <p:ext uri="{BB962C8B-B14F-4D97-AF65-F5344CB8AC3E}">
        <p14:creationId xmlns:p14="http://schemas.microsoft.com/office/powerpoint/2010/main" val="3033532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23F24F-9F5F-E241-9B1E-2296BF791918}" type="slidenum">
              <a:rPr lang="en-US" smtClean="0"/>
              <a:t>31</a:t>
            </a:fld>
            <a:endParaRPr lang="en-US"/>
          </a:p>
        </p:txBody>
      </p:sp>
    </p:spTree>
    <p:extLst>
      <p:ext uri="{BB962C8B-B14F-4D97-AF65-F5344CB8AC3E}">
        <p14:creationId xmlns:p14="http://schemas.microsoft.com/office/powerpoint/2010/main" val="3260573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23F24F-9F5F-E241-9B1E-2296BF791918}" type="slidenum">
              <a:rPr lang="en-US" smtClean="0"/>
              <a:t>32</a:t>
            </a:fld>
            <a:endParaRPr lang="en-US"/>
          </a:p>
        </p:txBody>
      </p:sp>
    </p:spTree>
    <p:extLst>
      <p:ext uri="{BB962C8B-B14F-4D97-AF65-F5344CB8AC3E}">
        <p14:creationId xmlns:p14="http://schemas.microsoft.com/office/powerpoint/2010/main" val="3245959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23F24F-9F5F-E241-9B1E-2296BF791918}" type="slidenum">
              <a:rPr lang="en-US" smtClean="0"/>
              <a:t>33</a:t>
            </a:fld>
            <a:endParaRPr lang="en-US"/>
          </a:p>
        </p:txBody>
      </p:sp>
    </p:spTree>
    <p:extLst>
      <p:ext uri="{BB962C8B-B14F-4D97-AF65-F5344CB8AC3E}">
        <p14:creationId xmlns:p14="http://schemas.microsoft.com/office/powerpoint/2010/main" val="3776114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2000" b="1" dirty="0"/>
          </a:p>
        </p:txBody>
      </p:sp>
      <p:sp>
        <p:nvSpPr>
          <p:cNvPr id="4" name="Slide Number Placeholder 3"/>
          <p:cNvSpPr>
            <a:spLocks noGrp="1"/>
          </p:cNvSpPr>
          <p:nvPr>
            <p:ph type="sldNum" sz="quarter" idx="10"/>
          </p:nvPr>
        </p:nvSpPr>
        <p:spPr/>
        <p:txBody>
          <a:bodyPr/>
          <a:lstStyle/>
          <a:p>
            <a:fld id="{CF23F24F-9F5F-E241-9B1E-2296BF791918}" type="slidenum">
              <a:rPr lang="en-US" smtClean="0"/>
              <a:t>39</a:t>
            </a:fld>
            <a:endParaRPr lang="en-US"/>
          </a:p>
        </p:txBody>
      </p:sp>
    </p:spTree>
    <p:extLst>
      <p:ext uri="{BB962C8B-B14F-4D97-AF65-F5344CB8AC3E}">
        <p14:creationId xmlns:p14="http://schemas.microsoft.com/office/powerpoint/2010/main" val="549532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23F24F-9F5F-E241-9B1E-2296BF791918}" type="slidenum">
              <a:rPr lang="en-US" smtClean="0"/>
              <a:t>40</a:t>
            </a:fld>
            <a:endParaRPr lang="en-US"/>
          </a:p>
        </p:txBody>
      </p:sp>
    </p:spTree>
    <p:extLst>
      <p:ext uri="{BB962C8B-B14F-4D97-AF65-F5344CB8AC3E}">
        <p14:creationId xmlns:p14="http://schemas.microsoft.com/office/powerpoint/2010/main" val="2964736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B9704E-DE88-0045-A375-64BCB077DF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7208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2000" b="1" dirty="0"/>
          </a:p>
        </p:txBody>
      </p:sp>
      <p:sp>
        <p:nvSpPr>
          <p:cNvPr id="4" name="Slide Number Placeholder 3"/>
          <p:cNvSpPr>
            <a:spLocks noGrp="1"/>
          </p:cNvSpPr>
          <p:nvPr>
            <p:ph type="sldNum" sz="quarter" idx="10"/>
          </p:nvPr>
        </p:nvSpPr>
        <p:spPr/>
        <p:txBody>
          <a:bodyPr/>
          <a:lstStyle/>
          <a:p>
            <a:fld id="{CF23F24F-9F5F-E241-9B1E-2296BF791918}" type="slidenum">
              <a:rPr lang="en-US" smtClean="0"/>
              <a:t>9</a:t>
            </a:fld>
            <a:endParaRPr lang="en-US"/>
          </a:p>
        </p:txBody>
      </p:sp>
    </p:spTree>
    <p:extLst>
      <p:ext uri="{BB962C8B-B14F-4D97-AF65-F5344CB8AC3E}">
        <p14:creationId xmlns:p14="http://schemas.microsoft.com/office/powerpoint/2010/main" val="11886248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B9704E-DE88-0045-A375-64BCB077DF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1702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B9704E-DE88-0045-A375-64BCB077DF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09604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B9704E-DE88-0045-A375-64BCB077DF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2326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3E7114-26AA-BE40-93FC-7F9A43409551}" type="slidenum">
              <a:rPr lang="en-US" smtClean="0"/>
              <a:pPr/>
              <a:t>46</a:t>
            </a:fld>
            <a:endParaRPr lang="en-US"/>
          </a:p>
        </p:txBody>
      </p:sp>
    </p:spTree>
    <p:extLst>
      <p:ext uri="{BB962C8B-B14F-4D97-AF65-F5344CB8AC3E}">
        <p14:creationId xmlns:p14="http://schemas.microsoft.com/office/powerpoint/2010/main" val="16122760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3E7114-26AA-BE40-93FC-7F9A43409551}" type="slidenum">
              <a:rPr lang="en-US" smtClean="0"/>
              <a:pPr/>
              <a:t>47</a:t>
            </a:fld>
            <a:endParaRPr lang="en-US"/>
          </a:p>
        </p:txBody>
      </p:sp>
    </p:spTree>
    <p:extLst>
      <p:ext uri="{BB962C8B-B14F-4D97-AF65-F5344CB8AC3E}">
        <p14:creationId xmlns:p14="http://schemas.microsoft.com/office/powerpoint/2010/main" val="40429428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3E7114-26AA-BE40-93FC-7F9A43409551}" type="slidenum">
              <a:rPr lang="en-US" smtClean="0"/>
              <a:pPr/>
              <a:t>48</a:t>
            </a:fld>
            <a:endParaRPr lang="en-US"/>
          </a:p>
        </p:txBody>
      </p:sp>
    </p:spTree>
    <p:extLst>
      <p:ext uri="{BB962C8B-B14F-4D97-AF65-F5344CB8AC3E}">
        <p14:creationId xmlns:p14="http://schemas.microsoft.com/office/powerpoint/2010/main" val="21556509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2000"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23F24F-9F5F-E241-9B1E-2296BF7919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1198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1143000" y="685800"/>
            <a:ext cx="4572000" cy="3429000"/>
          </a:xfrm>
          <a:ln/>
          <a:extLst>
            <a:ext uri="{909E8E84-426E-40dd-AFC4-6F175D3DCCD1}">
              <a14:hiddenFill xmlns:a14="http://schemas.microsoft.com/office/drawing/2010/main" xmlns="">
                <a:noFill/>
              </a14:hiddenFill>
            </a:ext>
            <a:ext uri="{FAA26D3D-D897-4be2-8F04-BA451C77F1D7}">
              <ma14:placeholderFlag xmlns:ma14="http://schemas.microsoft.com/office/mac/drawingml/2011/main" xmlns="" val="1"/>
            </a:ext>
          </a:extLst>
        </p:spPr>
      </p:sp>
      <p:sp>
        <p:nvSpPr>
          <p:cNvPr id="72707" name="Notes Placeholder 2"/>
          <p:cNvSpPr>
            <a:spLocks noGrp="1"/>
          </p:cNvSpPr>
          <p:nvPr>
            <p:ph type="body" idx="1"/>
          </p:nvPr>
        </p:nvSpPr>
        <p:spPr/>
        <p:txBody>
          <a:bodyPr/>
          <a:lstStyle/>
          <a:p>
            <a:pPr defTabSz="457200" eaLnBrk="1" hangingPunct="1">
              <a:spcBef>
                <a:spcPct val="0"/>
              </a:spcBef>
              <a:defRPr/>
            </a:pPr>
            <a:endParaRPr lang="en-US" dirty="0">
              <a:cs typeface="+mn-cs"/>
            </a:endParaRPr>
          </a:p>
        </p:txBody>
      </p:sp>
      <p:sp>
        <p:nvSpPr>
          <p:cNvPr id="33795"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3B29FF3-013C-5B47-9229-EAC7E11D9E6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132403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74755" name="Notes Placeholder 2"/>
          <p:cNvSpPr>
            <a:spLocks noGrp="1"/>
          </p:cNvSpPr>
          <p:nvPr>
            <p:ph type="body" idx="1"/>
          </p:nvPr>
        </p:nvSpPr>
        <p:spPr/>
        <p:txBody>
          <a:bodyPr/>
          <a:lstStyle/>
          <a:p>
            <a:pPr defTabSz="457200" eaLnBrk="1" hangingPunct="1">
              <a:defRPr/>
            </a:pPr>
            <a:endParaRPr lang="en-US">
              <a:cs typeface="+mn-cs"/>
            </a:endParaRPr>
          </a:p>
        </p:txBody>
      </p:sp>
      <p:sp>
        <p:nvSpPr>
          <p:cNvPr id="3584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7B4A2AA-BF53-BE42-BA32-BB55A923ED1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6939850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23F24F-9F5F-E241-9B1E-2296BF791918}" type="slidenum">
              <a:rPr lang="en-US" smtClean="0"/>
              <a:t>53</a:t>
            </a:fld>
            <a:endParaRPr lang="en-US"/>
          </a:p>
        </p:txBody>
      </p:sp>
    </p:spTree>
    <p:extLst>
      <p:ext uri="{BB962C8B-B14F-4D97-AF65-F5344CB8AC3E}">
        <p14:creationId xmlns:p14="http://schemas.microsoft.com/office/powerpoint/2010/main" val="877865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8B0B9F7-48DA-0242-8C0D-BC39D752C89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C2CD5E-25E5-D043-95F9-BAA5C3FF62D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986" name="Rectangle 2">
            <a:extLst>
              <a:ext uri="{FF2B5EF4-FFF2-40B4-BE49-F238E27FC236}">
                <a16:creationId xmlns:a16="http://schemas.microsoft.com/office/drawing/2014/main" id="{55AFD4FF-C67E-8A42-A18F-25378A161C22}"/>
              </a:ext>
            </a:extLst>
          </p:cNvPr>
          <p:cNvSpPr>
            <a:spLocks noGrp="1" noRot="1" noChangeAspect="1" noChangeArrowheads="1" noTextEdit="1"/>
          </p:cNvSpPr>
          <p:nvPr>
            <p:ph type="sldImg"/>
          </p:nvPr>
        </p:nvSpPr>
        <p:spPr>
          <a:xfrm>
            <a:off x="1143000" y="685800"/>
            <a:ext cx="4572000" cy="3429000"/>
          </a:xfrm>
          <a:ln/>
        </p:spPr>
      </p:sp>
      <p:sp>
        <p:nvSpPr>
          <p:cNvPr id="41987" name="Rectangle 3">
            <a:extLst>
              <a:ext uri="{FF2B5EF4-FFF2-40B4-BE49-F238E27FC236}">
                <a16:creationId xmlns:a16="http://schemas.microsoft.com/office/drawing/2014/main" id="{EA69A268-3CDD-1440-9F3C-A6C7DC9D982C}"/>
              </a:ext>
            </a:extLst>
          </p:cNvPr>
          <p:cNvSpPr>
            <a:spLocks noGrp="1" noChangeArrowheads="1"/>
          </p:cNvSpPr>
          <p:nvPr>
            <p:ph type="body" idx="1"/>
          </p:nvPr>
        </p:nvSpPr>
        <p:spPr/>
        <p:txBody>
          <a:bodyPr/>
          <a:lstStyle/>
          <a:p>
            <a:pPr marL="228600" indent="-228600">
              <a:buFontTx/>
              <a:buChar char="•"/>
            </a:pPr>
            <a:endParaRPr lang="en-US" altLang="en-US"/>
          </a:p>
          <a:p>
            <a:pPr marL="228600" indent="-228600">
              <a:buFontTx/>
              <a:buChar char="•"/>
            </a:pPr>
            <a:endParaRPr lang="en-US" altLang="en-US"/>
          </a:p>
        </p:txBody>
      </p:sp>
    </p:spTree>
    <p:extLst>
      <p:ext uri="{BB962C8B-B14F-4D97-AF65-F5344CB8AC3E}">
        <p14:creationId xmlns:p14="http://schemas.microsoft.com/office/powerpoint/2010/main" val="26361005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2000" b="1" dirty="0"/>
              <a:t>.</a:t>
            </a:r>
          </a:p>
        </p:txBody>
      </p:sp>
      <p:sp>
        <p:nvSpPr>
          <p:cNvPr id="4" name="Slide Number Placeholder 3"/>
          <p:cNvSpPr>
            <a:spLocks noGrp="1"/>
          </p:cNvSpPr>
          <p:nvPr>
            <p:ph type="sldNum" sz="quarter" idx="10"/>
          </p:nvPr>
        </p:nvSpPr>
        <p:spPr/>
        <p:txBody>
          <a:bodyPr/>
          <a:lstStyle/>
          <a:p>
            <a:fld id="{CF23F24F-9F5F-E241-9B1E-2296BF791918}" type="slidenum">
              <a:rPr lang="en-US" smtClean="0"/>
              <a:t>56</a:t>
            </a:fld>
            <a:endParaRPr lang="en-US"/>
          </a:p>
        </p:txBody>
      </p:sp>
    </p:spTree>
    <p:extLst>
      <p:ext uri="{BB962C8B-B14F-4D97-AF65-F5344CB8AC3E}">
        <p14:creationId xmlns:p14="http://schemas.microsoft.com/office/powerpoint/2010/main" val="12479085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2000" b="1" dirty="0"/>
          </a:p>
        </p:txBody>
      </p:sp>
      <p:sp>
        <p:nvSpPr>
          <p:cNvPr id="4" name="Slide Number Placeholder 3"/>
          <p:cNvSpPr>
            <a:spLocks noGrp="1"/>
          </p:cNvSpPr>
          <p:nvPr>
            <p:ph type="sldNum" sz="quarter" idx="10"/>
          </p:nvPr>
        </p:nvSpPr>
        <p:spPr/>
        <p:txBody>
          <a:bodyPr/>
          <a:lstStyle/>
          <a:p>
            <a:fld id="{CF23F24F-9F5F-E241-9B1E-2296BF791918}" type="slidenum">
              <a:rPr lang="en-US" smtClean="0"/>
              <a:t>57</a:t>
            </a:fld>
            <a:endParaRPr lang="en-US"/>
          </a:p>
        </p:txBody>
      </p:sp>
    </p:spTree>
    <p:extLst>
      <p:ext uri="{BB962C8B-B14F-4D97-AF65-F5344CB8AC3E}">
        <p14:creationId xmlns:p14="http://schemas.microsoft.com/office/powerpoint/2010/main" val="5087916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8169B6-650B-A94E-8587-B5225936C2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765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000" b="1" dirty="0"/>
          </a:p>
          <a:p>
            <a:endParaRPr lang="en-US" dirty="0"/>
          </a:p>
        </p:txBody>
      </p:sp>
      <p:sp>
        <p:nvSpPr>
          <p:cNvPr id="4" name="Slide Number Placeholder 3"/>
          <p:cNvSpPr>
            <a:spLocks noGrp="1"/>
          </p:cNvSpPr>
          <p:nvPr>
            <p:ph type="sldNum" sz="quarter" idx="10"/>
          </p:nvPr>
        </p:nvSpPr>
        <p:spPr/>
        <p:txBody>
          <a:bodyPr/>
          <a:lstStyle/>
          <a:p>
            <a:fld id="{CF23F24F-9F5F-E241-9B1E-2296BF791918}" type="slidenum">
              <a:rPr lang="en-US" smtClean="0"/>
              <a:t>13</a:t>
            </a:fld>
            <a:endParaRPr lang="en-US"/>
          </a:p>
        </p:txBody>
      </p:sp>
    </p:spTree>
    <p:extLst>
      <p:ext uri="{BB962C8B-B14F-4D97-AF65-F5344CB8AC3E}">
        <p14:creationId xmlns:p14="http://schemas.microsoft.com/office/powerpoint/2010/main" val="1559013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9FB775A-B07A-3640-8E7F-586FAD14C00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5F781-90D5-484A-BD0E-6BC2D4F3C38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6" name="Rectangle 2">
            <a:extLst>
              <a:ext uri="{FF2B5EF4-FFF2-40B4-BE49-F238E27FC236}">
                <a16:creationId xmlns:a16="http://schemas.microsoft.com/office/drawing/2014/main" id="{D5CFEF28-5DAA-1F4E-9DE7-E7CD025672E2}"/>
              </a:ext>
            </a:extLst>
          </p:cNvPr>
          <p:cNvSpPr>
            <a:spLocks noGrp="1" noRot="1" noChangeAspect="1" noChangeArrowheads="1" noTextEdit="1"/>
          </p:cNvSpPr>
          <p:nvPr>
            <p:ph type="sldImg"/>
          </p:nvPr>
        </p:nvSpPr>
        <p:spPr>
          <a:xfrm>
            <a:off x="1143000" y="685800"/>
            <a:ext cx="4572000" cy="3429000"/>
          </a:xfrm>
          <a:ln/>
        </p:spPr>
      </p:sp>
      <p:sp>
        <p:nvSpPr>
          <p:cNvPr id="62467" name="Rectangle 3">
            <a:extLst>
              <a:ext uri="{FF2B5EF4-FFF2-40B4-BE49-F238E27FC236}">
                <a16:creationId xmlns:a16="http://schemas.microsoft.com/office/drawing/2014/main" id="{B309A983-0B8B-4A4D-BEA2-8EE4E9038BCB}"/>
              </a:ext>
            </a:extLst>
          </p:cNvPr>
          <p:cNvSpPr>
            <a:spLocks noGrp="1" noChangeArrowheads="1"/>
          </p:cNvSpPr>
          <p:nvPr>
            <p:ph type="body" idx="1"/>
          </p:nvPr>
        </p:nvSpPr>
        <p:spPr/>
        <p:txBody>
          <a:bodyPr/>
          <a:lstStyle/>
          <a:p>
            <a:pPr>
              <a:buFontTx/>
              <a:buChar char="•"/>
            </a:pPr>
            <a:endParaRPr lang="en-US" altLang="en-US"/>
          </a:p>
          <a:p>
            <a:pPr>
              <a:buFontTx/>
              <a:buChar char="•"/>
            </a:pPr>
            <a:endParaRPr lang="en-US" altLang="en-US"/>
          </a:p>
        </p:txBody>
      </p:sp>
    </p:spTree>
    <p:extLst>
      <p:ext uri="{BB962C8B-B14F-4D97-AF65-F5344CB8AC3E}">
        <p14:creationId xmlns:p14="http://schemas.microsoft.com/office/powerpoint/2010/main" val="3009005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800" b="1" dirty="0"/>
          </a:p>
        </p:txBody>
      </p:sp>
      <p:sp>
        <p:nvSpPr>
          <p:cNvPr id="4" name="Slide Number Placeholder 3"/>
          <p:cNvSpPr>
            <a:spLocks noGrp="1"/>
          </p:cNvSpPr>
          <p:nvPr>
            <p:ph type="sldNum" sz="quarter" idx="10"/>
          </p:nvPr>
        </p:nvSpPr>
        <p:spPr/>
        <p:txBody>
          <a:bodyPr/>
          <a:lstStyle/>
          <a:p>
            <a:fld id="{CF23F24F-9F5F-E241-9B1E-2296BF791918}" type="slidenum">
              <a:rPr lang="en-US" smtClean="0"/>
              <a:t>22</a:t>
            </a:fld>
            <a:endParaRPr lang="en-US"/>
          </a:p>
        </p:txBody>
      </p:sp>
    </p:spTree>
    <p:extLst>
      <p:ext uri="{BB962C8B-B14F-4D97-AF65-F5344CB8AC3E}">
        <p14:creationId xmlns:p14="http://schemas.microsoft.com/office/powerpoint/2010/main" val="402725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23F24F-9F5F-E241-9B1E-2296BF791918}" type="slidenum">
              <a:rPr lang="en-US" smtClean="0"/>
              <a:t>23</a:t>
            </a:fld>
            <a:endParaRPr lang="en-US"/>
          </a:p>
        </p:txBody>
      </p:sp>
    </p:spTree>
    <p:extLst>
      <p:ext uri="{BB962C8B-B14F-4D97-AF65-F5344CB8AC3E}">
        <p14:creationId xmlns:p14="http://schemas.microsoft.com/office/powerpoint/2010/main" val="544687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2000" b="1" dirty="0"/>
          </a:p>
        </p:txBody>
      </p:sp>
      <p:sp>
        <p:nvSpPr>
          <p:cNvPr id="4" name="Slide Number Placeholder 3"/>
          <p:cNvSpPr>
            <a:spLocks noGrp="1"/>
          </p:cNvSpPr>
          <p:nvPr>
            <p:ph type="sldNum" sz="quarter" idx="10"/>
          </p:nvPr>
        </p:nvSpPr>
        <p:spPr/>
        <p:txBody>
          <a:bodyPr/>
          <a:lstStyle/>
          <a:p>
            <a:fld id="{CF23F24F-9F5F-E241-9B1E-2296BF791918}" type="slidenum">
              <a:rPr lang="en-US" smtClean="0"/>
              <a:t>24</a:t>
            </a:fld>
            <a:endParaRPr lang="en-US"/>
          </a:p>
        </p:txBody>
      </p:sp>
    </p:spTree>
    <p:extLst>
      <p:ext uri="{BB962C8B-B14F-4D97-AF65-F5344CB8AC3E}">
        <p14:creationId xmlns:p14="http://schemas.microsoft.com/office/powerpoint/2010/main" val="1130661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23F24F-9F5F-E241-9B1E-2296BF791918}" type="slidenum">
              <a:rPr lang="en-US" smtClean="0"/>
              <a:t>25</a:t>
            </a:fld>
            <a:endParaRPr lang="en-US"/>
          </a:p>
        </p:txBody>
      </p:sp>
    </p:spTree>
    <p:extLst>
      <p:ext uri="{BB962C8B-B14F-4D97-AF65-F5344CB8AC3E}">
        <p14:creationId xmlns:p14="http://schemas.microsoft.com/office/powerpoint/2010/main" val="1105662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0BF943D-1491-EA44-84B6-14FE949C6035}" type="datetimeFigureOut">
              <a:rPr lang="en-US" smtClean="0"/>
              <a:t>11/26/23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026860-89C9-A34A-BE94-3B903D707B36}" type="slidenum">
              <a:rPr lang="en-US" smtClean="0"/>
              <a:t>‹#›</a:t>
            </a:fld>
            <a:endParaRPr lang="en-US"/>
          </a:p>
        </p:txBody>
      </p:sp>
    </p:spTree>
    <p:extLst>
      <p:ext uri="{BB962C8B-B14F-4D97-AF65-F5344CB8AC3E}">
        <p14:creationId xmlns:p14="http://schemas.microsoft.com/office/powerpoint/2010/main" val="125498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BF943D-1491-EA44-84B6-14FE949C6035}" type="datetimeFigureOut">
              <a:rPr lang="en-US" smtClean="0"/>
              <a:t>11/26/23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026860-89C9-A34A-BE94-3B903D707B36}" type="slidenum">
              <a:rPr lang="en-US" smtClean="0"/>
              <a:t>‹#›</a:t>
            </a:fld>
            <a:endParaRPr lang="en-US"/>
          </a:p>
        </p:txBody>
      </p:sp>
    </p:spTree>
    <p:extLst>
      <p:ext uri="{BB962C8B-B14F-4D97-AF65-F5344CB8AC3E}">
        <p14:creationId xmlns:p14="http://schemas.microsoft.com/office/powerpoint/2010/main" val="367062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BF943D-1491-EA44-84B6-14FE949C6035}" type="datetimeFigureOut">
              <a:rPr lang="en-US" smtClean="0"/>
              <a:t>11/26/23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026860-89C9-A34A-BE94-3B903D707B36}" type="slidenum">
              <a:rPr lang="en-US" smtClean="0"/>
              <a:t>‹#›</a:t>
            </a:fld>
            <a:endParaRPr lang="en-US"/>
          </a:p>
        </p:txBody>
      </p:sp>
    </p:spTree>
    <p:extLst>
      <p:ext uri="{BB962C8B-B14F-4D97-AF65-F5344CB8AC3E}">
        <p14:creationId xmlns:p14="http://schemas.microsoft.com/office/powerpoint/2010/main" val="314635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3" y="3886200"/>
            <a:ext cx="6400800" cy="1752600"/>
          </a:xfrm>
        </p:spPr>
        <p:txBody>
          <a:bodyPr/>
          <a:lstStyle>
            <a:lvl1pPr marL="0" indent="0" algn="ctr">
              <a:buNone/>
              <a:defRPr>
                <a:solidFill>
                  <a:schemeClr val="tx1">
                    <a:tint val="75000"/>
                  </a:schemeClr>
                </a:solidFill>
              </a:defRPr>
            </a:lvl1pPr>
            <a:lvl2pPr marL="342830" indent="0" algn="ctr">
              <a:buNone/>
              <a:defRPr>
                <a:solidFill>
                  <a:schemeClr val="tx1">
                    <a:tint val="75000"/>
                  </a:schemeClr>
                </a:solidFill>
              </a:defRPr>
            </a:lvl2pPr>
            <a:lvl3pPr marL="685659" indent="0" algn="ctr">
              <a:buNone/>
              <a:defRPr>
                <a:solidFill>
                  <a:schemeClr val="tx1">
                    <a:tint val="75000"/>
                  </a:schemeClr>
                </a:solidFill>
              </a:defRPr>
            </a:lvl3pPr>
            <a:lvl4pPr marL="1028489" indent="0" algn="ctr">
              <a:buNone/>
              <a:defRPr>
                <a:solidFill>
                  <a:schemeClr val="tx1">
                    <a:tint val="75000"/>
                  </a:schemeClr>
                </a:solidFill>
              </a:defRPr>
            </a:lvl4pPr>
            <a:lvl5pPr marL="1371317" indent="0" algn="ctr">
              <a:buNone/>
              <a:defRPr>
                <a:solidFill>
                  <a:schemeClr val="tx1">
                    <a:tint val="75000"/>
                  </a:schemeClr>
                </a:solidFill>
              </a:defRPr>
            </a:lvl5pPr>
            <a:lvl6pPr marL="1714147" indent="0" algn="ctr">
              <a:buNone/>
              <a:defRPr>
                <a:solidFill>
                  <a:schemeClr val="tx1">
                    <a:tint val="75000"/>
                  </a:schemeClr>
                </a:solidFill>
              </a:defRPr>
            </a:lvl6pPr>
            <a:lvl7pPr marL="2056976" indent="0" algn="ctr">
              <a:buNone/>
              <a:defRPr>
                <a:solidFill>
                  <a:schemeClr val="tx1">
                    <a:tint val="75000"/>
                  </a:schemeClr>
                </a:solidFill>
              </a:defRPr>
            </a:lvl7pPr>
            <a:lvl8pPr marL="2399806" indent="0" algn="ctr">
              <a:buNone/>
              <a:defRPr>
                <a:solidFill>
                  <a:schemeClr val="tx1">
                    <a:tint val="75000"/>
                  </a:schemeClr>
                </a:solidFill>
              </a:defRPr>
            </a:lvl8pPr>
            <a:lvl9pPr marL="274263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2421417-CA2C-B546-B68D-2B55E779067C}" type="datetime1">
              <a:rPr lang="en-US">
                <a:latin typeface="Calibri"/>
              </a:rPr>
              <a:pPr>
                <a:defRPr/>
              </a:pPr>
              <a:t>11/26/23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BDCC17B-88D8-C24A-B8C3-125CACE20E2F}"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23954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9625970-DCCA-D741-8073-009525EE8299}" type="datetime1">
              <a:rPr lang="en-US">
                <a:latin typeface="Calibri"/>
              </a:rPr>
              <a:pPr>
                <a:defRPr/>
              </a:pPr>
              <a:t>11/26/23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4E45599-2013-5E4C-9C8A-5D66D21DFEA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64434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830" indent="0">
              <a:buNone/>
              <a:defRPr sz="1350">
                <a:solidFill>
                  <a:schemeClr val="tx1">
                    <a:tint val="75000"/>
                  </a:schemeClr>
                </a:solidFill>
              </a:defRPr>
            </a:lvl2pPr>
            <a:lvl3pPr marL="685659" indent="0">
              <a:buNone/>
              <a:defRPr sz="1200">
                <a:solidFill>
                  <a:schemeClr val="tx1">
                    <a:tint val="75000"/>
                  </a:schemeClr>
                </a:solidFill>
              </a:defRPr>
            </a:lvl3pPr>
            <a:lvl4pPr marL="1028489" indent="0">
              <a:buNone/>
              <a:defRPr sz="1050">
                <a:solidFill>
                  <a:schemeClr val="tx1">
                    <a:tint val="75000"/>
                  </a:schemeClr>
                </a:solidFill>
              </a:defRPr>
            </a:lvl4pPr>
            <a:lvl5pPr marL="1371317" indent="0">
              <a:buNone/>
              <a:defRPr sz="1050">
                <a:solidFill>
                  <a:schemeClr val="tx1">
                    <a:tint val="75000"/>
                  </a:schemeClr>
                </a:solidFill>
              </a:defRPr>
            </a:lvl5pPr>
            <a:lvl6pPr marL="1714147" indent="0">
              <a:buNone/>
              <a:defRPr sz="1050">
                <a:solidFill>
                  <a:schemeClr val="tx1">
                    <a:tint val="75000"/>
                  </a:schemeClr>
                </a:solidFill>
              </a:defRPr>
            </a:lvl6pPr>
            <a:lvl7pPr marL="2056976" indent="0">
              <a:buNone/>
              <a:defRPr sz="1050">
                <a:solidFill>
                  <a:schemeClr val="tx1">
                    <a:tint val="75000"/>
                  </a:schemeClr>
                </a:solidFill>
              </a:defRPr>
            </a:lvl7pPr>
            <a:lvl8pPr marL="2399806" indent="0">
              <a:buNone/>
              <a:defRPr sz="1050">
                <a:solidFill>
                  <a:schemeClr val="tx1">
                    <a:tint val="75000"/>
                  </a:schemeClr>
                </a:solidFill>
              </a:defRPr>
            </a:lvl8pPr>
            <a:lvl9pPr marL="2742635"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68BB4DD-EFC6-7640-9767-701177361A25}" type="datetime1">
              <a:rPr lang="en-US">
                <a:latin typeface="Calibri"/>
              </a:rPr>
              <a:pPr>
                <a:defRPr/>
              </a:pPr>
              <a:t>11/26/23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AFF80CD-80B6-F94D-BD4E-8595115B212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83724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376DE71-B1F4-204D-B133-BEB0F0975089}" type="datetime1">
              <a:rPr lang="en-US">
                <a:latin typeface="Calibri"/>
              </a:rPr>
              <a:pPr>
                <a:defRPr/>
              </a:pPr>
              <a:t>11/26/23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F26DEAF-11D8-324F-B5BB-6C47F8FB4CFF}"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17332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30" indent="0">
              <a:buNone/>
              <a:defRPr sz="1500" b="1"/>
            </a:lvl2pPr>
            <a:lvl3pPr marL="685659" indent="0">
              <a:buNone/>
              <a:defRPr sz="1350" b="1"/>
            </a:lvl3pPr>
            <a:lvl4pPr marL="1028489" indent="0">
              <a:buNone/>
              <a:defRPr sz="1200" b="1"/>
            </a:lvl4pPr>
            <a:lvl5pPr marL="1371317" indent="0">
              <a:buNone/>
              <a:defRPr sz="1200" b="1"/>
            </a:lvl5pPr>
            <a:lvl6pPr marL="1714147" indent="0">
              <a:buNone/>
              <a:defRPr sz="1200" b="1"/>
            </a:lvl6pPr>
            <a:lvl7pPr marL="2056976" indent="0">
              <a:buNone/>
              <a:defRPr sz="1200" b="1"/>
            </a:lvl7pPr>
            <a:lvl8pPr marL="2399806" indent="0">
              <a:buNone/>
              <a:defRPr sz="1200" b="1"/>
            </a:lvl8pPr>
            <a:lvl9pPr marL="2742635"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1800" b="1"/>
            </a:lvl1pPr>
            <a:lvl2pPr marL="342830" indent="0">
              <a:buNone/>
              <a:defRPr sz="1500" b="1"/>
            </a:lvl2pPr>
            <a:lvl3pPr marL="685659" indent="0">
              <a:buNone/>
              <a:defRPr sz="1350" b="1"/>
            </a:lvl3pPr>
            <a:lvl4pPr marL="1028489" indent="0">
              <a:buNone/>
              <a:defRPr sz="1200" b="1"/>
            </a:lvl4pPr>
            <a:lvl5pPr marL="1371317" indent="0">
              <a:buNone/>
              <a:defRPr sz="1200" b="1"/>
            </a:lvl5pPr>
            <a:lvl6pPr marL="1714147" indent="0">
              <a:buNone/>
              <a:defRPr sz="1200" b="1"/>
            </a:lvl6pPr>
            <a:lvl7pPr marL="2056976" indent="0">
              <a:buNone/>
              <a:defRPr sz="1200" b="1"/>
            </a:lvl7pPr>
            <a:lvl8pPr marL="2399806" indent="0">
              <a:buNone/>
              <a:defRPr sz="1200" b="1"/>
            </a:lvl8pPr>
            <a:lvl9pPr marL="274263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67A4167-6F82-4743-866D-8DCAE1E2E463}" type="datetime1">
              <a:rPr lang="en-US">
                <a:latin typeface="Calibri"/>
              </a:rPr>
              <a:pPr>
                <a:defRPr/>
              </a:pPr>
              <a:t>11/26/23</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B4B12BC2-08EA-B14D-9B9F-41C7F5EE79FF}"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06518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F2257F6-83DC-0347-9298-06778A2B50E8}" type="datetime1">
              <a:rPr lang="en-US">
                <a:latin typeface="Calibri"/>
              </a:rPr>
              <a:pPr>
                <a:defRPr/>
              </a:pPr>
              <a:t>11/26/23</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0FEC3D3-0AFB-294B-BBAA-52E7253A359F}"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42989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7A6D2C4-CD4F-C147-B436-469F266898B8}" type="datetime1">
              <a:rPr lang="en-US">
                <a:latin typeface="Calibri"/>
              </a:rPr>
              <a:pPr>
                <a:defRPr/>
              </a:pPr>
              <a:t>11/26/23</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59783101-FFC8-CD46-9CE3-FC667034786B}"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347313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2"/>
            <a:ext cx="3008313" cy="4691063"/>
          </a:xfrm>
        </p:spPr>
        <p:txBody>
          <a:bodyPr/>
          <a:lstStyle>
            <a:lvl1pPr marL="0" indent="0">
              <a:buNone/>
              <a:defRPr sz="1050"/>
            </a:lvl1pPr>
            <a:lvl2pPr marL="342830" indent="0">
              <a:buNone/>
              <a:defRPr sz="900"/>
            </a:lvl2pPr>
            <a:lvl3pPr marL="685659" indent="0">
              <a:buNone/>
              <a:defRPr sz="750"/>
            </a:lvl3pPr>
            <a:lvl4pPr marL="1028489" indent="0">
              <a:buNone/>
              <a:defRPr sz="675"/>
            </a:lvl4pPr>
            <a:lvl5pPr marL="1371317" indent="0">
              <a:buNone/>
              <a:defRPr sz="675"/>
            </a:lvl5pPr>
            <a:lvl6pPr marL="1714147" indent="0">
              <a:buNone/>
              <a:defRPr sz="675"/>
            </a:lvl6pPr>
            <a:lvl7pPr marL="2056976" indent="0">
              <a:buNone/>
              <a:defRPr sz="675"/>
            </a:lvl7pPr>
            <a:lvl8pPr marL="2399806" indent="0">
              <a:buNone/>
              <a:defRPr sz="675"/>
            </a:lvl8pPr>
            <a:lvl9pPr marL="2742635"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93B82A9-BDD0-0748-84EA-8E31611B764D}" type="datetime1">
              <a:rPr lang="en-US">
                <a:latin typeface="Calibri"/>
              </a:rPr>
              <a:pPr>
                <a:defRPr/>
              </a:pPr>
              <a:t>11/26/23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FB108F-7221-574B-BD90-9AB4FC2A80F8}"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28104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BF943D-1491-EA44-84B6-14FE949C6035}" type="datetimeFigureOut">
              <a:rPr lang="en-US" smtClean="0"/>
              <a:t>11/26/23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026860-89C9-A34A-BE94-3B903D707B36}" type="slidenum">
              <a:rPr lang="en-US" smtClean="0"/>
              <a:t>‹#›</a:t>
            </a:fld>
            <a:endParaRPr lang="en-US"/>
          </a:p>
        </p:txBody>
      </p:sp>
    </p:spTree>
    <p:extLst>
      <p:ext uri="{BB962C8B-B14F-4D97-AF65-F5344CB8AC3E}">
        <p14:creationId xmlns:p14="http://schemas.microsoft.com/office/powerpoint/2010/main" val="38355466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830" indent="0">
              <a:buNone/>
              <a:defRPr sz="2100"/>
            </a:lvl2pPr>
            <a:lvl3pPr marL="685659" indent="0">
              <a:buNone/>
              <a:defRPr sz="1800"/>
            </a:lvl3pPr>
            <a:lvl4pPr marL="1028489" indent="0">
              <a:buNone/>
              <a:defRPr sz="1500"/>
            </a:lvl4pPr>
            <a:lvl5pPr marL="1371317" indent="0">
              <a:buNone/>
              <a:defRPr sz="1500"/>
            </a:lvl5pPr>
            <a:lvl6pPr marL="1714147" indent="0">
              <a:buNone/>
              <a:defRPr sz="1500"/>
            </a:lvl6pPr>
            <a:lvl7pPr marL="2056976" indent="0">
              <a:buNone/>
              <a:defRPr sz="1500"/>
            </a:lvl7pPr>
            <a:lvl8pPr marL="2399806" indent="0">
              <a:buNone/>
              <a:defRPr sz="1500"/>
            </a:lvl8pPr>
            <a:lvl9pPr marL="2742635"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830" indent="0">
              <a:buNone/>
              <a:defRPr sz="900"/>
            </a:lvl2pPr>
            <a:lvl3pPr marL="685659" indent="0">
              <a:buNone/>
              <a:defRPr sz="750"/>
            </a:lvl3pPr>
            <a:lvl4pPr marL="1028489" indent="0">
              <a:buNone/>
              <a:defRPr sz="675"/>
            </a:lvl4pPr>
            <a:lvl5pPr marL="1371317" indent="0">
              <a:buNone/>
              <a:defRPr sz="675"/>
            </a:lvl5pPr>
            <a:lvl6pPr marL="1714147" indent="0">
              <a:buNone/>
              <a:defRPr sz="675"/>
            </a:lvl6pPr>
            <a:lvl7pPr marL="2056976" indent="0">
              <a:buNone/>
              <a:defRPr sz="675"/>
            </a:lvl7pPr>
            <a:lvl8pPr marL="2399806" indent="0">
              <a:buNone/>
              <a:defRPr sz="675"/>
            </a:lvl8pPr>
            <a:lvl9pPr marL="2742635"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C5896DC-0B33-8F49-B729-3CA42ED593A2}" type="datetime1">
              <a:rPr lang="en-US">
                <a:latin typeface="Calibri"/>
              </a:rPr>
              <a:pPr>
                <a:defRPr/>
              </a:pPr>
              <a:t>11/26/23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9E8C737-15BF-DC45-9E6C-4CFCDE8B35B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12821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A57AC49-29C2-CB43-B70C-FC3A30918310}" type="datetime1">
              <a:rPr lang="en-US">
                <a:latin typeface="Calibri"/>
              </a:rPr>
              <a:pPr>
                <a:defRPr/>
              </a:pPr>
              <a:t>11/26/23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8E246F1-45B5-5C4F-ABE9-2D4C3AE85BD8}"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94302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E70DE9A-29B1-6247-B1F7-C54D598A3D25}" type="datetime1">
              <a:rPr lang="en-US">
                <a:latin typeface="Calibri"/>
              </a:rPr>
              <a:pPr>
                <a:defRPr/>
              </a:pPr>
              <a:t>11/26/23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D23DE6-E423-844A-A50A-B3AA38FA6D7E}"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285715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496B9C3A-2B21-924C-9CB9-E66E875265B2}" type="datetimeFigureOut">
              <a:rPr lang="en-US" smtClean="0"/>
              <a:t>11/26/23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539E5D-E7EB-6943-8B8F-A3F9551DD4FD}" type="slidenum">
              <a:rPr lang="en-US" smtClean="0"/>
              <a:t>‹#›</a:t>
            </a:fld>
            <a:endParaRPr lang="en-US"/>
          </a:p>
        </p:txBody>
      </p:sp>
    </p:spTree>
    <p:extLst>
      <p:ext uri="{BB962C8B-B14F-4D97-AF65-F5344CB8AC3E}">
        <p14:creationId xmlns:p14="http://schemas.microsoft.com/office/powerpoint/2010/main" val="21930024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96B9C3A-2B21-924C-9CB9-E66E875265B2}" type="datetimeFigureOut">
              <a:rPr lang="en-US" smtClean="0"/>
              <a:t>11/26/23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539E5D-E7EB-6943-8B8F-A3F9551DD4FD}" type="slidenum">
              <a:rPr lang="en-US" smtClean="0"/>
              <a:t>‹#›</a:t>
            </a:fld>
            <a:endParaRPr lang="en-US"/>
          </a:p>
        </p:txBody>
      </p:sp>
    </p:spTree>
    <p:extLst>
      <p:ext uri="{BB962C8B-B14F-4D97-AF65-F5344CB8AC3E}">
        <p14:creationId xmlns:p14="http://schemas.microsoft.com/office/powerpoint/2010/main" val="15375518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496B9C3A-2B21-924C-9CB9-E66E875265B2}" type="datetimeFigureOut">
              <a:rPr lang="en-US" smtClean="0"/>
              <a:t>11/26/23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539E5D-E7EB-6943-8B8F-A3F9551DD4FD}" type="slidenum">
              <a:rPr lang="en-US" smtClean="0"/>
              <a:t>‹#›</a:t>
            </a:fld>
            <a:endParaRPr lang="en-US"/>
          </a:p>
        </p:txBody>
      </p:sp>
    </p:spTree>
    <p:extLst>
      <p:ext uri="{BB962C8B-B14F-4D97-AF65-F5344CB8AC3E}">
        <p14:creationId xmlns:p14="http://schemas.microsoft.com/office/powerpoint/2010/main" val="27145082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496B9C3A-2B21-924C-9CB9-E66E875265B2}" type="datetimeFigureOut">
              <a:rPr lang="en-US" smtClean="0"/>
              <a:t>11/26/23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539E5D-E7EB-6943-8B8F-A3F9551DD4FD}" type="slidenum">
              <a:rPr lang="en-US" smtClean="0"/>
              <a:t>‹#›</a:t>
            </a:fld>
            <a:endParaRPr lang="en-US"/>
          </a:p>
        </p:txBody>
      </p:sp>
    </p:spTree>
    <p:extLst>
      <p:ext uri="{BB962C8B-B14F-4D97-AF65-F5344CB8AC3E}">
        <p14:creationId xmlns:p14="http://schemas.microsoft.com/office/powerpoint/2010/main" val="35731094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96B9C3A-2B21-924C-9CB9-E66E875265B2}" type="datetimeFigureOut">
              <a:rPr lang="en-US" smtClean="0"/>
              <a:t>11/26/23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539E5D-E7EB-6943-8B8F-A3F9551DD4FD}" type="slidenum">
              <a:rPr lang="en-US" smtClean="0"/>
              <a:t>‹#›</a:t>
            </a:fld>
            <a:endParaRPr lang="en-US"/>
          </a:p>
        </p:txBody>
      </p:sp>
    </p:spTree>
    <p:extLst>
      <p:ext uri="{BB962C8B-B14F-4D97-AF65-F5344CB8AC3E}">
        <p14:creationId xmlns:p14="http://schemas.microsoft.com/office/powerpoint/2010/main" val="10449094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496B9C3A-2B21-924C-9CB9-E66E875265B2}" type="datetimeFigureOut">
              <a:rPr lang="en-US" smtClean="0"/>
              <a:t>11/26/23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539E5D-E7EB-6943-8B8F-A3F9551DD4FD}" type="slidenum">
              <a:rPr lang="en-US" smtClean="0"/>
              <a:t>‹#›</a:t>
            </a:fld>
            <a:endParaRPr lang="en-US"/>
          </a:p>
        </p:txBody>
      </p:sp>
    </p:spTree>
    <p:extLst>
      <p:ext uri="{BB962C8B-B14F-4D97-AF65-F5344CB8AC3E}">
        <p14:creationId xmlns:p14="http://schemas.microsoft.com/office/powerpoint/2010/main" val="39104685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6B9C3A-2B21-924C-9CB9-E66E875265B2}" type="datetimeFigureOut">
              <a:rPr lang="en-US" smtClean="0"/>
              <a:t>11/26/23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539E5D-E7EB-6943-8B8F-A3F9551DD4FD}" type="slidenum">
              <a:rPr lang="en-US" smtClean="0"/>
              <a:t>‹#›</a:t>
            </a:fld>
            <a:endParaRPr lang="en-US"/>
          </a:p>
        </p:txBody>
      </p:sp>
    </p:spTree>
    <p:extLst>
      <p:ext uri="{BB962C8B-B14F-4D97-AF65-F5344CB8AC3E}">
        <p14:creationId xmlns:p14="http://schemas.microsoft.com/office/powerpoint/2010/main" val="2208282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BF943D-1491-EA44-84B6-14FE949C6035}" type="datetimeFigureOut">
              <a:rPr lang="en-US" smtClean="0"/>
              <a:t>11/26/23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026860-89C9-A34A-BE94-3B903D707B36}" type="slidenum">
              <a:rPr lang="en-US" smtClean="0"/>
              <a:t>‹#›</a:t>
            </a:fld>
            <a:endParaRPr lang="en-US"/>
          </a:p>
        </p:txBody>
      </p:sp>
    </p:spTree>
    <p:extLst>
      <p:ext uri="{BB962C8B-B14F-4D97-AF65-F5344CB8AC3E}">
        <p14:creationId xmlns:p14="http://schemas.microsoft.com/office/powerpoint/2010/main" val="18315807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96B9C3A-2B21-924C-9CB9-E66E875265B2}" type="datetimeFigureOut">
              <a:rPr lang="en-US" smtClean="0"/>
              <a:t>11/26/23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539E5D-E7EB-6943-8B8F-A3F9551DD4FD}" type="slidenum">
              <a:rPr lang="en-US" smtClean="0"/>
              <a:t>‹#›</a:t>
            </a:fld>
            <a:endParaRPr lang="en-US"/>
          </a:p>
        </p:txBody>
      </p:sp>
    </p:spTree>
    <p:extLst>
      <p:ext uri="{BB962C8B-B14F-4D97-AF65-F5344CB8AC3E}">
        <p14:creationId xmlns:p14="http://schemas.microsoft.com/office/powerpoint/2010/main" val="33963104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96B9C3A-2B21-924C-9CB9-E66E875265B2}" type="datetimeFigureOut">
              <a:rPr lang="en-US" smtClean="0"/>
              <a:t>11/26/23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539E5D-E7EB-6943-8B8F-A3F9551DD4FD}" type="slidenum">
              <a:rPr lang="en-US" smtClean="0"/>
              <a:t>‹#›</a:t>
            </a:fld>
            <a:endParaRPr lang="en-US"/>
          </a:p>
        </p:txBody>
      </p:sp>
    </p:spTree>
    <p:extLst>
      <p:ext uri="{BB962C8B-B14F-4D97-AF65-F5344CB8AC3E}">
        <p14:creationId xmlns:p14="http://schemas.microsoft.com/office/powerpoint/2010/main" val="26001690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96B9C3A-2B21-924C-9CB9-E66E875265B2}" type="datetimeFigureOut">
              <a:rPr lang="en-US" smtClean="0"/>
              <a:t>11/26/23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539E5D-E7EB-6943-8B8F-A3F9551DD4FD}" type="slidenum">
              <a:rPr lang="en-US" smtClean="0"/>
              <a:t>‹#›</a:t>
            </a:fld>
            <a:endParaRPr lang="en-US"/>
          </a:p>
        </p:txBody>
      </p:sp>
    </p:spTree>
    <p:extLst>
      <p:ext uri="{BB962C8B-B14F-4D97-AF65-F5344CB8AC3E}">
        <p14:creationId xmlns:p14="http://schemas.microsoft.com/office/powerpoint/2010/main" val="856309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96B9C3A-2B21-924C-9CB9-E66E875265B2}" type="datetimeFigureOut">
              <a:rPr lang="en-US" smtClean="0"/>
              <a:t>11/26/23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539E5D-E7EB-6943-8B8F-A3F9551DD4FD}" type="slidenum">
              <a:rPr lang="en-US" smtClean="0"/>
              <a:t>‹#›</a:t>
            </a:fld>
            <a:endParaRPr lang="en-US"/>
          </a:p>
        </p:txBody>
      </p:sp>
    </p:spTree>
    <p:extLst>
      <p:ext uri="{BB962C8B-B14F-4D97-AF65-F5344CB8AC3E}">
        <p14:creationId xmlns:p14="http://schemas.microsoft.com/office/powerpoint/2010/main" val="12646226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2801120"/>
            <a:ext cx="4818267" cy="2852737"/>
          </a:xfrm>
          <a:prstGeom prst="rect">
            <a:avLst/>
          </a:prstGeom>
        </p:spPr>
        <p:txBody>
          <a:bodyPr anchor="b"/>
          <a:lstStyle>
            <a:lvl1pPr>
              <a:defRPr sz="6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623888" y="5680846"/>
            <a:ext cx="4818267" cy="89693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3171209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656307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20850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8122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BF943D-1491-EA44-84B6-14FE949C6035}" type="datetimeFigureOut">
              <a:rPr lang="en-US" smtClean="0"/>
              <a:t>11/26/23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026860-89C9-A34A-BE94-3B903D707B36}" type="slidenum">
              <a:rPr lang="en-US" smtClean="0"/>
              <a:t>‹#›</a:t>
            </a:fld>
            <a:endParaRPr lang="en-US"/>
          </a:p>
        </p:txBody>
      </p:sp>
    </p:spTree>
    <p:extLst>
      <p:ext uri="{BB962C8B-B14F-4D97-AF65-F5344CB8AC3E}">
        <p14:creationId xmlns:p14="http://schemas.microsoft.com/office/powerpoint/2010/main" val="3275807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BF943D-1491-EA44-84B6-14FE949C6035}" type="datetimeFigureOut">
              <a:rPr lang="en-US" smtClean="0"/>
              <a:t>11/26/23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026860-89C9-A34A-BE94-3B903D707B36}" type="slidenum">
              <a:rPr lang="en-US" smtClean="0"/>
              <a:t>‹#›</a:t>
            </a:fld>
            <a:endParaRPr lang="en-US"/>
          </a:p>
        </p:txBody>
      </p:sp>
    </p:spTree>
    <p:extLst>
      <p:ext uri="{BB962C8B-B14F-4D97-AF65-F5344CB8AC3E}">
        <p14:creationId xmlns:p14="http://schemas.microsoft.com/office/powerpoint/2010/main" val="2642554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BF943D-1491-EA44-84B6-14FE949C6035}" type="datetimeFigureOut">
              <a:rPr lang="en-US" smtClean="0"/>
              <a:t>11/26/23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026860-89C9-A34A-BE94-3B903D707B36}" type="slidenum">
              <a:rPr lang="en-US" smtClean="0"/>
              <a:t>‹#›</a:t>
            </a:fld>
            <a:endParaRPr lang="en-US"/>
          </a:p>
        </p:txBody>
      </p:sp>
    </p:spTree>
    <p:extLst>
      <p:ext uri="{BB962C8B-B14F-4D97-AF65-F5344CB8AC3E}">
        <p14:creationId xmlns:p14="http://schemas.microsoft.com/office/powerpoint/2010/main" val="3364270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BF943D-1491-EA44-84B6-14FE949C6035}" type="datetimeFigureOut">
              <a:rPr lang="en-US" smtClean="0"/>
              <a:t>11/26/23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026860-89C9-A34A-BE94-3B903D707B36}" type="slidenum">
              <a:rPr lang="en-US" smtClean="0"/>
              <a:t>‹#›</a:t>
            </a:fld>
            <a:endParaRPr lang="en-US"/>
          </a:p>
        </p:txBody>
      </p:sp>
    </p:spTree>
    <p:extLst>
      <p:ext uri="{BB962C8B-B14F-4D97-AF65-F5344CB8AC3E}">
        <p14:creationId xmlns:p14="http://schemas.microsoft.com/office/powerpoint/2010/main" val="1785516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0BF943D-1491-EA44-84B6-14FE949C6035}" type="datetimeFigureOut">
              <a:rPr lang="en-US" smtClean="0"/>
              <a:t>11/26/23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026860-89C9-A34A-BE94-3B903D707B36}" type="slidenum">
              <a:rPr lang="en-US" smtClean="0"/>
              <a:t>‹#›</a:t>
            </a:fld>
            <a:endParaRPr lang="en-US"/>
          </a:p>
        </p:txBody>
      </p:sp>
    </p:spTree>
    <p:extLst>
      <p:ext uri="{BB962C8B-B14F-4D97-AF65-F5344CB8AC3E}">
        <p14:creationId xmlns:p14="http://schemas.microsoft.com/office/powerpoint/2010/main" val="1911403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0BF943D-1491-EA44-84B6-14FE949C6035}" type="datetimeFigureOut">
              <a:rPr lang="en-US" smtClean="0"/>
              <a:t>11/26/23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026860-89C9-A34A-BE94-3B903D707B36}" type="slidenum">
              <a:rPr lang="en-US" smtClean="0"/>
              <a:t>‹#›</a:t>
            </a:fld>
            <a:endParaRPr lang="en-US"/>
          </a:p>
        </p:txBody>
      </p:sp>
    </p:spTree>
    <p:extLst>
      <p:ext uri="{BB962C8B-B14F-4D97-AF65-F5344CB8AC3E}">
        <p14:creationId xmlns:p14="http://schemas.microsoft.com/office/powerpoint/2010/main" val="3673837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1.jpg"/><Relationship Id="rId5" Type="http://schemas.openxmlformats.org/officeDocument/2006/relationships/theme" Target="../theme/theme4.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0BF943D-1491-EA44-84B6-14FE949C6035}" type="datetimeFigureOut">
              <a:rPr lang="en-US" smtClean="0"/>
              <a:t>11/26/23</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C026860-89C9-A34A-BE94-3B903D707B36}" type="slidenum">
              <a:rPr lang="en-US" smtClean="0"/>
              <a:t>‹#›</a:t>
            </a:fld>
            <a:endParaRPr lang="en-US"/>
          </a:p>
        </p:txBody>
      </p:sp>
    </p:spTree>
    <p:extLst>
      <p:ext uri="{BB962C8B-B14F-4D97-AF65-F5344CB8AC3E}">
        <p14:creationId xmlns:p14="http://schemas.microsoft.com/office/powerpoint/2010/main" val="29633452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5234"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1" tIns="45711" rIns="91421" bIns="45711" numCol="1" anchor="ctr" anchorCtr="0" compatLnSpc="1">
            <a:prstTxWarp prst="textNoShape">
              <a:avLst/>
            </a:prstTxWarp>
          </a:bodyPr>
          <a:lstStyle/>
          <a:p>
            <a:pPr lvl="0"/>
            <a:r>
              <a:rPr lang="en-US"/>
              <a:t>Click to edit Master title style</a:t>
            </a:r>
          </a:p>
        </p:txBody>
      </p:sp>
      <p:sp>
        <p:nvSpPr>
          <p:cNvPr id="95235" name="Text Placeholder 2"/>
          <p:cNvSpPr>
            <a:spLocks noGrp="1"/>
          </p:cNvSpPr>
          <p:nvPr>
            <p:ph type="body" idx="1"/>
          </p:nvPr>
        </p:nvSpPr>
        <p:spPr bwMode="auto">
          <a:xfrm>
            <a:off x="457200" y="1600202"/>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1" tIns="45711" rIns="91421"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5"/>
            <a:ext cx="2133600" cy="365125"/>
          </a:xfrm>
          <a:prstGeom prst="rect">
            <a:avLst/>
          </a:prstGeom>
        </p:spPr>
        <p:txBody>
          <a:bodyPr vert="horz" wrap="square" lIns="91421" tIns="45711" rIns="91421" bIns="45711" numCol="1" anchor="ctr" anchorCtr="0" compatLnSpc="1">
            <a:prstTxWarp prst="textNoShape">
              <a:avLst/>
            </a:prstTxWarp>
          </a:bodyPr>
          <a:lstStyle>
            <a:lvl1pPr>
              <a:defRPr sz="900">
                <a:solidFill>
                  <a:srgbClr val="898989"/>
                </a:solidFill>
              </a:defRPr>
            </a:lvl1pPr>
          </a:lstStyle>
          <a:p>
            <a:pPr defTabSz="342830" fontAlgn="base">
              <a:spcBef>
                <a:spcPct val="0"/>
              </a:spcBef>
              <a:spcAft>
                <a:spcPct val="0"/>
              </a:spcAft>
              <a:defRPr/>
            </a:pPr>
            <a:fld id="{E8D6E109-8A18-A841-A461-23B10687ECE1}" type="datetime1">
              <a:rPr lang="en-US">
                <a:latin typeface="Arial" charset="0"/>
                <a:ea typeface="ＭＳ Ｐゴシック" charset="0"/>
                <a:cs typeface="ＭＳ Ｐゴシック" charset="0"/>
              </a:rPr>
              <a:pPr defTabSz="342830" fontAlgn="base">
                <a:spcBef>
                  <a:spcPct val="0"/>
                </a:spcBef>
                <a:spcAft>
                  <a:spcPct val="0"/>
                </a:spcAft>
                <a:defRPr/>
              </a:pPr>
              <a:t>11/26/23</a:t>
            </a:fld>
            <a:endParaRPr lang="en-US">
              <a:latin typeface="Arial" charset="0"/>
              <a:ea typeface="ＭＳ Ｐゴシック" charset="0"/>
              <a:cs typeface="ＭＳ Ｐゴシック" charset="0"/>
            </a:endParaRPr>
          </a:p>
        </p:txBody>
      </p:sp>
      <p:sp>
        <p:nvSpPr>
          <p:cNvPr id="5" name="Footer Placeholder 4"/>
          <p:cNvSpPr>
            <a:spLocks noGrp="1"/>
          </p:cNvSpPr>
          <p:nvPr>
            <p:ph type="ftr" sz="quarter" idx="3"/>
          </p:nvPr>
        </p:nvSpPr>
        <p:spPr>
          <a:xfrm>
            <a:off x="3124203" y="6356355"/>
            <a:ext cx="2895600" cy="365125"/>
          </a:xfrm>
          <a:prstGeom prst="rect">
            <a:avLst/>
          </a:prstGeom>
        </p:spPr>
        <p:txBody>
          <a:bodyPr vert="horz" lIns="91421" tIns="45711" rIns="91421" bIns="45711" rtlCol="0" anchor="ctr"/>
          <a:lstStyle>
            <a:lvl1pPr algn="ctr">
              <a:defRPr sz="900">
                <a:solidFill>
                  <a:schemeClr val="tx1">
                    <a:tint val="75000"/>
                  </a:schemeClr>
                </a:solidFill>
                <a:latin typeface="Arial" pitchFamily="1" charset="0"/>
                <a:ea typeface="ＭＳ Ｐゴシック" pitchFamily="1" charset="-128"/>
                <a:cs typeface="ＭＳ Ｐゴシック" pitchFamily="1" charset="-128"/>
              </a:defRPr>
            </a:lvl1pPr>
          </a:lstStyle>
          <a:p>
            <a:pPr defTabSz="342830"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5"/>
            <a:ext cx="2133600" cy="365125"/>
          </a:xfrm>
          <a:prstGeom prst="rect">
            <a:avLst/>
          </a:prstGeom>
        </p:spPr>
        <p:txBody>
          <a:bodyPr vert="horz" wrap="square" lIns="91421" tIns="45711" rIns="91421" bIns="45711" numCol="1" anchor="ctr" anchorCtr="0" compatLnSpc="1">
            <a:prstTxWarp prst="textNoShape">
              <a:avLst/>
            </a:prstTxWarp>
          </a:bodyPr>
          <a:lstStyle>
            <a:lvl1pPr algn="r">
              <a:defRPr sz="900">
                <a:solidFill>
                  <a:srgbClr val="898989"/>
                </a:solidFill>
              </a:defRPr>
            </a:lvl1pPr>
          </a:lstStyle>
          <a:p>
            <a:pPr defTabSz="342830" fontAlgn="base">
              <a:spcBef>
                <a:spcPct val="0"/>
              </a:spcBef>
              <a:spcAft>
                <a:spcPct val="0"/>
              </a:spcAft>
              <a:defRPr/>
            </a:pPr>
            <a:fld id="{6FBC7639-5C4F-E34F-B9E7-D4913FDF7E82}" type="slidenum">
              <a:rPr lang="en-US">
                <a:latin typeface="Arial" charset="0"/>
                <a:ea typeface="ＭＳ Ｐゴシック" charset="0"/>
                <a:cs typeface="ＭＳ Ｐゴシック" charset="0"/>
              </a:rPr>
              <a:pPr defTabSz="342830"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834751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342830" rtl="0" eaLnBrk="0" fontAlgn="base" hangingPunct="0">
        <a:spcBef>
          <a:spcPct val="0"/>
        </a:spcBef>
        <a:spcAft>
          <a:spcPct val="0"/>
        </a:spcAft>
        <a:defRPr sz="3300" kern="1200">
          <a:solidFill>
            <a:schemeClr val="tx1"/>
          </a:solidFill>
          <a:latin typeface="+mj-lt"/>
          <a:ea typeface="ＭＳ Ｐゴシック" pitchFamily="1" charset="-128"/>
          <a:cs typeface="ＭＳ Ｐゴシック" pitchFamily="1" charset="-128"/>
        </a:defRPr>
      </a:lvl1pPr>
      <a:lvl2pPr algn="ctr" defTabSz="342830" rtl="0" eaLnBrk="0" fontAlgn="base" hangingPunct="0">
        <a:spcBef>
          <a:spcPct val="0"/>
        </a:spcBef>
        <a:spcAft>
          <a:spcPct val="0"/>
        </a:spcAft>
        <a:defRPr sz="3300">
          <a:solidFill>
            <a:schemeClr val="tx1"/>
          </a:solidFill>
          <a:latin typeface="Calibri" pitchFamily="1" charset="0"/>
          <a:ea typeface="ＭＳ Ｐゴシック" pitchFamily="1" charset="-128"/>
          <a:cs typeface="ＭＳ Ｐゴシック" pitchFamily="1" charset="-128"/>
        </a:defRPr>
      </a:lvl2pPr>
      <a:lvl3pPr algn="ctr" defTabSz="342830" rtl="0" eaLnBrk="0" fontAlgn="base" hangingPunct="0">
        <a:spcBef>
          <a:spcPct val="0"/>
        </a:spcBef>
        <a:spcAft>
          <a:spcPct val="0"/>
        </a:spcAft>
        <a:defRPr sz="3300">
          <a:solidFill>
            <a:schemeClr val="tx1"/>
          </a:solidFill>
          <a:latin typeface="Calibri" pitchFamily="1" charset="0"/>
          <a:ea typeface="ＭＳ Ｐゴシック" pitchFamily="1" charset="-128"/>
          <a:cs typeface="ＭＳ Ｐゴシック" pitchFamily="1" charset="-128"/>
        </a:defRPr>
      </a:lvl3pPr>
      <a:lvl4pPr algn="ctr" defTabSz="342830" rtl="0" eaLnBrk="0" fontAlgn="base" hangingPunct="0">
        <a:spcBef>
          <a:spcPct val="0"/>
        </a:spcBef>
        <a:spcAft>
          <a:spcPct val="0"/>
        </a:spcAft>
        <a:defRPr sz="3300">
          <a:solidFill>
            <a:schemeClr val="tx1"/>
          </a:solidFill>
          <a:latin typeface="Calibri" pitchFamily="1" charset="0"/>
          <a:ea typeface="ＭＳ Ｐゴシック" pitchFamily="1" charset="-128"/>
          <a:cs typeface="ＭＳ Ｐゴシック" pitchFamily="1" charset="-128"/>
        </a:defRPr>
      </a:lvl4pPr>
      <a:lvl5pPr algn="ctr" defTabSz="342830" rtl="0" eaLnBrk="0" fontAlgn="base" hangingPunct="0">
        <a:spcBef>
          <a:spcPct val="0"/>
        </a:spcBef>
        <a:spcAft>
          <a:spcPct val="0"/>
        </a:spcAft>
        <a:defRPr sz="3300">
          <a:solidFill>
            <a:schemeClr val="tx1"/>
          </a:solidFill>
          <a:latin typeface="Calibri" pitchFamily="1" charset="0"/>
          <a:ea typeface="ＭＳ Ｐゴシック" pitchFamily="1" charset="-128"/>
          <a:cs typeface="ＭＳ Ｐゴシック" pitchFamily="1" charset="-128"/>
        </a:defRPr>
      </a:lvl5pPr>
      <a:lvl6pPr marL="342830" algn="ctr" defTabSz="342830" rtl="0" fontAlgn="base">
        <a:spcBef>
          <a:spcPct val="0"/>
        </a:spcBef>
        <a:spcAft>
          <a:spcPct val="0"/>
        </a:spcAft>
        <a:defRPr sz="3300">
          <a:solidFill>
            <a:schemeClr val="tx1"/>
          </a:solidFill>
          <a:latin typeface="Calibri" pitchFamily="1" charset="0"/>
          <a:ea typeface="ＭＳ Ｐゴシック" pitchFamily="1" charset="-128"/>
          <a:cs typeface="ＭＳ Ｐゴシック" pitchFamily="1" charset="-128"/>
        </a:defRPr>
      </a:lvl6pPr>
      <a:lvl7pPr marL="685659" algn="ctr" defTabSz="342830" rtl="0" fontAlgn="base">
        <a:spcBef>
          <a:spcPct val="0"/>
        </a:spcBef>
        <a:spcAft>
          <a:spcPct val="0"/>
        </a:spcAft>
        <a:defRPr sz="3300">
          <a:solidFill>
            <a:schemeClr val="tx1"/>
          </a:solidFill>
          <a:latin typeface="Calibri" pitchFamily="1" charset="0"/>
          <a:ea typeface="ＭＳ Ｐゴシック" pitchFamily="1" charset="-128"/>
          <a:cs typeface="ＭＳ Ｐゴシック" pitchFamily="1" charset="-128"/>
        </a:defRPr>
      </a:lvl7pPr>
      <a:lvl8pPr marL="1028489" algn="ctr" defTabSz="342830" rtl="0" fontAlgn="base">
        <a:spcBef>
          <a:spcPct val="0"/>
        </a:spcBef>
        <a:spcAft>
          <a:spcPct val="0"/>
        </a:spcAft>
        <a:defRPr sz="3300">
          <a:solidFill>
            <a:schemeClr val="tx1"/>
          </a:solidFill>
          <a:latin typeface="Calibri" pitchFamily="1" charset="0"/>
          <a:ea typeface="ＭＳ Ｐゴシック" pitchFamily="1" charset="-128"/>
          <a:cs typeface="ＭＳ Ｐゴシック" pitchFamily="1" charset="-128"/>
        </a:defRPr>
      </a:lvl8pPr>
      <a:lvl9pPr marL="1371317" algn="ctr" defTabSz="342830" rtl="0" fontAlgn="base">
        <a:spcBef>
          <a:spcPct val="0"/>
        </a:spcBef>
        <a:spcAft>
          <a:spcPct val="0"/>
        </a:spcAft>
        <a:defRPr sz="3300">
          <a:solidFill>
            <a:schemeClr val="tx1"/>
          </a:solidFill>
          <a:latin typeface="Calibri" pitchFamily="1" charset="0"/>
          <a:ea typeface="ＭＳ Ｐゴシック" pitchFamily="1" charset="-128"/>
          <a:cs typeface="ＭＳ Ｐゴシック" pitchFamily="1" charset="-128"/>
        </a:defRPr>
      </a:lvl9pPr>
    </p:titleStyle>
    <p:bodyStyle>
      <a:lvl1pPr marL="257123" indent="-257123" algn="l" defTabSz="34283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ＭＳ Ｐゴシック" pitchFamily="1" charset="-128"/>
        </a:defRPr>
      </a:lvl1pPr>
      <a:lvl2pPr marL="557098" indent="-214268" algn="l" defTabSz="342830" rtl="0" eaLnBrk="0" fontAlgn="base" hangingPunct="0">
        <a:spcBef>
          <a:spcPct val="20000"/>
        </a:spcBef>
        <a:spcAft>
          <a:spcPct val="0"/>
        </a:spcAft>
        <a:buFont typeface="Arial" charset="0"/>
        <a:buChar char="–"/>
        <a:defRPr sz="2100" kern="1200">
          <a:solidFill>
            <a:schemeClr val="tx1"/>
          </a:solidFill>
          <a:latin typeface="+mn-lt"/>
          <a:ea typeface="ＭＳ Ｐゴシック" pitchFamily="1" charset="-128"/>
          <a:cs typeface="+mn-cs"/>
        </a:defRPr>
      </a:lvl2pPr>
      <a:lvl3pPr marL="857074" indent="-171414" algn="l" defTabSz="342830" rtl="0" eaLnBrk="0" fontAlgn="base" hangingPunct="0">
        <a:spcBef>
          <a:spcPct val="20000"/>
        </a:spcBef>
        <a:spcAft>
          <a:spcPct val="0"/>
        </a:spcAft>
        <a:buFont typeface="Arial" charset="0"/>
        <a:buChar char="•"/>
        <a:defRPr sz="1800" kern="1200">
          <a:solidFill>
            <a:schemeClr val="tx1"/>
          </a:solidFill>
          <a:latin typeface="+mn-lt"/>
          <a:ea typeface="ＭＳ Ｐゴシック" pitchFamily="1" charset="-128"/>
          <a:cs typeface="+mn-cs"/>
        </a:defRPr>
      </a:lvl3pPr>
      <a:lvl4pPr marL="1199903" indent="-171414" algn="l" defTabSz="342830" rtl="0" eaLnBrk="0" fontAlgn="base" hangingPunct="0">
        <a:spcBef>
          <a:spcPct val="20000"/>
        </a:spcBef>
        <a:spcAft>
          <a:spcPct val="0"/>
        </a:spcAft>
        <a:buFont typeface="Arial" charset="0"/>
        <a:buChar char="–"/>
        <a:defRPr sz="1500" kern="1200">
          <a:solidFill>
            <a:schemeClr val="tx1"/>
          </a:solidFill>
          <a:latin typeface="+mn-lt"/>
          <a:ea typeface="ＭＳ Ｐゴシック" pitchFamily="1" charset="-128"/>
          <a:cs typeface="+mn-cs"/>
        </a:defRPr>
      </a:lvl4pPr>
      <a:lvl5pPr marL="1542732" indent="-171414" algn="l" defTabSz="342830" rtl="0" eaLnBrk="0" fontAlgn="base" hangingPunct="0">
        <a:spcBef>
          <a:spcPct val="20000"/>
        </a:spcBef>
        <a:spcAft>
          <a:spcPct val="0"/>
        </a:spcAft>
        <a:buFont typeface="Arial" charset="0"/>
        <a:buChar char="»"/>
        <a:defRPr sz="1500" kern="1200">
          <a:solidFill>
            <a:schemeClr val="tx1"/>
          </a:solidFill>
          <a:latin typeface="+mn-lt"/>
          <a:ea typeface="ＭＳ Ｐゴシック" pitchFamily="1" charset="-128"/>
          <a:cs typeface="+mn-cs"/>
        </a:defRPr>
      </a:lvl5pPr>
      <a:lvl6pPr marL="1885562" indent="-171414" algn="l" defTabSz="342830" rtl="0" eaLnBrk="1" latinLnBrk="0" hangingPunct="1">
        <a:spcBef>
          <a:spcPct val="20000"/>
        </a:spcBef>
        <a:buFont typeface="Arial"/>
        <a:buChar char="•"/>
        <a:defRPr sz="1500" kern="1200">
          <a:solidFill>
            <a:schemeClr val="tx1"/>
          </a:solidFill>
          <a:latin typeface="+mn-lt"/>
          <a:ea typeface="+mn-ea"/>
          <a:cs typeface="+mn-cs"/>
        </a:defRPr>
      </a:lvl6pPr>
      <a:lvl7pPr marL="2228391" indent="-171414" algn="l" defTabSz="342830" rtl="0" eaLnBrk="1" latinLnBrk="0" hangingPunct="1">
        <a:spcBef>
          <a:spcPct val="20000"/>
        </a:spcBef>
        <a:buFont typeface="Arial"/>
        <a:buChar char="•"/>
        <a:defRPr sz="1500" kern="1200">
          <a:solidFill>
            <a:schemeClr val="tx1"/>
          </a:solidFill>
          <a:latin typeface="+mn-lt"/>
          <a:ea typeface="+mn-ea"/>
          <a:cs typeface="+mn-cs"/>
        </a:defRPr>
      </a:lvl7pPr>
      <a:lvl8pPr marL="2571221" indent="-171414" algn="l" defTabSz="342830" rtl="0" eaLnBrk="1" latinLnBrk="0" hangingPunct="1">
        <a:spcBef>
          <a:spcPct val="20000"/>
        </a:spcBef>
        <a:buFont typeface="Arial"/>
        <a:buChar char="•"/>
        <a:defRPr sz="1500" kern="1200">
          <a:solidFill>
            <a:schemeClr val="tx1"/>
          </a:solidFill>
          <a:latin typeface="+mn-lt"/>
          <a:ea typeface="+mn-ea"/>
          <a:cs typeface="+mn-cs"/>
        </a:defRPr>
      </a:lvl8pPr>
      <a:lvl9pPr marL="2914050" indent="-171414" algn="l" defTabSz="34283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30" rtl="0" eaLnBrk="1" latinLnBrk="0" hangingPunct="1">
        <a:defRPr sz="1350" kern="1200">
          <a:solidFill>
            <a:schemeClr val="tx1"/>
          </a:solidFill>
          <a:latin typeface="+mn-lt"/>
          <a:ea typeface="+mn-ea"/>
          <a:cs typeface="+mn-cs"/>
        </a:defRPr>
      </a:lvl1pPr>
      <a:lvl2pPr marL="342830" algn="l" defTabSz="342830" rtl="0" eaLnBrk="1" latinLnBrk="0" hangingPunct="1">
        <a:defRPr sz="1350" kern="1200">
          <a:solidFill>
            <a:schemeClr val="tx1"/>
          </a:solidFill>
          <a:latin typeface="+mn-lt"/>
          <a:ea typeface="+mn-ea"/>
          <a:cs typeface="+mn-cs"/>
        </a:defRPr>
      </a:lvl2pPr>
      <a:lvl3pPr marL="685659" algn="l" defTabSz="342830" rtl="0" eaLnBrk="1" latinLnBrk="0" hangingPunct="1">
        <a:defRPr sz="1350" kern="1200">
          <a:solidFill>
            <a:schemeClr val="tx1"/>
          </a:solidFill>
          <a:latin typeface="+mn-lt"/>
          <a:ea typeface="+mn-ea"/>
          <a:cs typeface="+mn-cs"/>
        </a:defRPr>
      </a:lvl3pPr>
      <a:lvl4pPr marL="1028489" algn="l" defTabSz="342830" rtl="0" eaLnBrk="1" latinLnBrk="0" hangingPunct="1">
        <a:defRPr sz="1350" kern="1200">
          <a:solidFill>
            <a:schemeClr val="tx1"/>
          </a:solidFill>
          <a:latin typeface="+mn-lt"/>
          <a:ea typeface="+mn-ea"/>
          <a:cs typeface="+mn-cs"/>
        </a:defRPr>
      </a:lvl4pPr>
      <a:lvl5pPr marL="1371317" algn="l" defTabSz="342830" rtl="0" eaLnBrk="1" latinLnBrk="0" hangingPunct="1">
        <a:defRPr sz="1350" kern="1200">
          <a:solidFill>
            <a:schemeClr val="tx1"/>
          </a:solidFill>
          <a:latin typeface="+mn-lt"/>
          <a:ea typeface="+mn-ea"/>
          <a:cs typeface="+mn-cs"/>
        </a:defRPr>
      </a:lvl5pPr>
      <a:lvl6pPr marL="1714147" algn="l" defTabSz="342830" rtl="0" eaLnBrk="1" latinLnBrk="0" hangingPunct="1">
        <a:defRPr sz="1350" kern="1200">
          <a:solidFill>
            <a:schemeClr val="tx1"/>
          </a:solidFill>
          <a:latin typeface="+mn-lt"/>
          <a:ea typeface="+mn-ea"/>
          <a:cs typeface="+mn-cs"/>
        </a:defRPr>
      </a:lvl6pPr>
      <a:lvl7pPr marL="2056976" algn="l" defTabSz="342830" rtl="0" eaLnBrk="1" latinLnBrk="0" hangingPunct="1">
        <a:defRPr sz="1350" kern="1200">
          <a:solidFill>
            <a:schemeClr val="tx1"/>
          </a:solidFill>
          <a:latin typeface="+mn-lt"/>
          <a:ea typeface="+mn-ea"/>
          <a:cs typeface="+mn-cs"/>
        </a:defRPr>
      </a:lvl7pPr>
      <a:lvl8pPr marL="2399806" algn="l" defTabSz="342830" rtl="0" eaLnBrk="1" latinLnBrk="0" hangingPunct="1">
        <a:defRPr sz="1350" kern="1200">
          <a:solidFill>
            <a:schemeClr val="tx1"/>
          </a:solidFill>
          <a:latin typeface="+mn-lt"/>
          <a:ea typeface="+mn-ea"/>
          <a:cs typeface="+mn-cs"/>
        </a:defRPr>
      </a:lvl8pPr>
      <a:lvl9pPr marL="2742635" algn="l" defTabSz="34283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BF943D-1491-EA44-84B6-14FE949C6035}" type="datetimeFigureOut">
              <a:rPr lang="en-US" smtClean="0"/>
              <a:t>11/26/23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026860-89C9-A34A-BE94-3B903D707B36}" type="slidenum">
              <a:rPr lang="en-US" smtClean="0"/>
              <a:t>‹#›</a:t>
            </a:fld>
            <a:endParaRPr lang="en-US"/>
          </a:p>
        </p:txBody>
      </p:sp>
    </p:spTree>
    <p:extLst>
      <p:ext uri="{BB962C8B-B14F-4D97-AF65-F5344CB8AC3E}">
        <p14:creationId xmlns:p14="http://schemas.microsoft.com/office/powerpoint/2010/main" val="94371150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825625"/>
            <a:ext cx="7886700" cy="39999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6"/>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96630049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r.rsgroi@gmail.com"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omnicalculator.com/math/fibonacci"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8" Type="http://schemas.openxmlformats.org/officeDocument/2006/relationships/oleObject" Target="???" TargetMode="External"/><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4.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mailto:dr.rsgroi@gmail.com"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mailto:dr.rsgroi@gmail.com" TargetMode="External"/><Relationship Id="rId2" Type="http://schemas.openxmlformats.org/officeDocument/2006/relationships/notesSlide" Target="../notesSlides/notesSlide32.xml"/><Relationship Id="rId1" Type="http://schemas.openxmlformats.org/officeDocument/2006/relationships/slideLayout" Target="../slideLayouts/slideLayout34.xml"/><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hape&#10;&#10;Description automatically generated">
            <a:extLst>
              <a:ext uri="{FF2B5EF4-FFF2-40B4-BE49-F238E27FC236}">
                <a16:creationId xmlns:a16="http://schemas.microsoft.com/office/drawing/2014/main" id="{11B76E1D-618F-9747-89C7-02F4C98B1F12}"/>
              </a:ext>
            </a:extLst>
          </p:cNvPr>
          <p:cNvPicPr>
            <a:picLocks noChangeAspect="1"/>
          </p:cNvPicPr>
          <p:nvPr/>
        </p:nvPicPr>
        <p:blipFill>
          <a:blip r:embed="rId2"/>
          <a:stretch>
            <a:fillRect/>
          </a:stretch>
        </p:blipFill>
        <p:spPr>
          <a:xfrm>
            <a:off x="957457" y="899023"/>
            <a:ext cx="7445157" cy="5095030"/>
          </a:xfrm>
          <a:prstGeom prst="rect">
            <a:avLst/>
          </a:prstGeom>
        </p:spPr>
      </p:pic>
      <p:sp>
        <p:nvSpPr>
          <p:cNvPr id="25" name="Rectangle 24">
            <a:extLst>
              <a:ext uri="{FF2B5EF4-FFF2-40B4-BE49-F238E27FC236}">
                <a16:creationId xmlns:a16="http://schemas.microsoft.com/office/drawing/2014/main" id="{18BA6364-0AE6-B848-B1D6-51DA4C201652}"/>
              </a:ext>
            </a:extLst>
          </p:cNvPr>
          <p:cNvSpPr/>
          <p:nvPr/>
        </p:nvSpPr>
        <p:spPr>
          <a:xfrm>
            <a:off x="0" y="0"/>
            <a:ext cx="9144000" cy="1272270"/>
          </a:xfrm>
          <a:prstGeom prst="rect">
            <a:avLst/>
          </a:prstGeom>
          <a:gradFill>
            <a:gsLst>
              <a:gs pos="0">
                <a:srgbClr val="004BAA"/>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 name="TextBox 2">
            <a:extLst>
              <a:ext uri="{FF2B5EF4-FFF2-40B4-BE49-F238E27FC236}">
                <a16:creationId xmlns:a16="http://schemas.microsoft.com/office/drawing/2014/main" id="{361668B3-FC2B-96A6-8D60-4644A43B2C14}"/>
              </a:ext>
            </a:extLst>
          </p:cNvPr>
          <p:cNvSpPr txBox="1"/>
          <p:nvPr/>
        </p:nvSpPr>
        <p:spPr>
          <a:xfrm>
            <a:off x="4327743" y="1902602"/>
            <a:ext cx="3673257" cy="1200329"/>
          </a:xfrm>
          <a:prstGeom prst="rect">
            <a:avLst/>
          </a:prstGeom>
          <a:noFill/>
        </p:spPr>
        <p:txBody>
          <a:bodyPr wrap="square">
            <a:spAutoFit/>
          </a:bodyPr>
          <a:lstStyle/>
          <a:p>
            <a:pPr algn="ctr"/>
            <a:r>
              <a:rPr lang="en-US" sz="2400" b="1" dirty="0">
                <a:solidFill>
                  <a:srgbClr val="004BAA"/>
                </a:solidFill>
                <a:latin typeface="Chalkboard SE" panose="03050602040202020205" pitchFamily="66" charset="77"/>
              </a:rPr>
              <a:t> USING AND CREATING</a:t>
            </a:r>
          </a:p>
          <a:p>
            <a:pPr algn="ctr"/>
            <a:r>
              <a:rPr lang="en-US" sz="2400" b="1" dirty="0">
                <a:solidFill>
                  <a:srgbClr val="004BAA"/>
                </a:solidFill>
                <a:latin typeface="Chalkboard SE" panose="03050602040202020205" pitchFamily="66" charset="77"/>
              </a:rPr>
              <a:t> GUIDED DISCOVERY ACTIVITIES </a:t>
            </a:r>
          </a:p>
        </p:txBody>
      </p:sp>
      <p:sp>
        <p:nvSpPr>
          <p:cNvPr id="5" name="TextBox 4">
            <a:extLst>
              <a:ext uri="{FF2B5EF4-FFF2-40B4-BE49-F238E27FC236}">
                <a16:creationId xmlns:a16="http://schemas.microsoft.com/office/drawing/2014/main" id="{5D9C32F9-1B1D-709B-2298-8764D43C8AB8}"/>
              </a:ext>
            </a:extLst>
          </p:cNvPr>
          <p:cNvSpPr txBox="1"/>
          <p:nvPr/>
        </p:nvSpPr>
        <p:spPr>
          <a:xfrm>
            <a:off x="1143001" y="4192380"/>
            <a:ext cx="2008720" cy="923330"/>
          </a:xfrm>
          <a:prstGeom prst="rect">
            <a:avLst/>
          </a:prstGeom>
          <a:noFill/>
        </p:spPr>
        <p:txBody>
          <a:bodyPr wrap="square">
            <a:spAutoFit/>
          </a:bodyPr>
          <a:lstStyle/>
          <a:p>
            <a:endParaRPr lang="en-US" sz="1350" b="1" dirty="0">
              <a:solidFill>
                <a:srgbClr val="004BAA"/>
              </a:solidFill>
              <a:latin typeface="Arial Narrow" panose="020B0604020202020204" pitchFamily="34" charset="0"/>
              <a:cs typeface="Arial Narrow" panose="020B0604020202020204" pitchFamily="34" charset="0"/>
            </a:endParaRPr>
          </a:p>
          <a:p>
            <a:r>
              <a:rPr lang="en-US" sz="1350" b="1" dirty="0">
                <a:solidFill>
                  <a:srgbClr val="004BAA"/>
                </a:solidFill>
                <a:latin typeface="Arial Narrow" panose="020B0604020202020204" pitchFamily="34" charset="0"/>
                <a:cs typeface="Arial Narrow" panose="020B0604020202020204" pitchFamily="34" charset="0"/>
              </a:rPr>
              <a:t>Rich Sgroi, Ph.D.</a:t>
            </a:r>
          </a:p>
          <a:p>
            <a:r>
              <a:rPr lang="en-US" sz="1350" b="1" dirty="0">
                <a:solidFill>
                  <a:srgbClr val="004BAA"/>
                </a:solidFill>
                <a:latin typeface="Arial Narrow" panose="020B0604020202020204" pitchFamily="34" charset="0"/>
                <a:cs typeface="Arial Narrow" panose="020B0604020202020204" pitchFamily="34" charset="0"/>
                <a:hlinkClick r:id="rId3">
                  <a:extLst>
                    <a:ext uri="{A12FA001-AC4F-418D-AE19-62706E023703}">
                      <ahyp:hlinkClr xmlns:ahyp="http://schemas.microsoft.com/office/drawing/2018/hyperlinkcolor" val="tx"/>
                    </a:ext>
                  </a:extLst>
                </a:hlinkClick>
              </a:rPr>
              <a:t>dr.rsgroi@gmail.com</a:t>
            </a:r>
            <a:endParaRPr lang="en-US" sz="1350" b="1" dirty="0">
              <a:solidFill>
                <a:srgbClr val="004BAA"/>
              </a:solidFill>
              <a:latin typeface="Arial Narrow" panose="020B0604020202020204" pitchFamily="34" charset="0"/>
              <a:cs typeface="Arial Narrow" panose="020B0604020202020204" pitchFamily="34" charset="0"/>
            </a:endParaRPr>
          </a:p>
          <a:p>
            <a:endParaRPr lang="en-US" sz="1350" b="1" dirty="0">
              <a:solidFill>
                <a:srgbClr val="004BAA"/>
              </a:solidFill>
              <a:latin typeface="Chalkboard SE" panose="03050602040202020205" pitchFamily="66" charset="77"/>
            </a:endParaRPr>
          </a:p>
        </p:txBody>
      </p:sp>
      <p:sp>
        <p:nvSpPr>
          <p:cNvPr id="2" name="TextBox 1">
            <a:extLst>
              <a:ext uri="{FF2B5EF4-FFF2-40B4-BE49-F238E27FC236}">
                <a16:creationId xmlns:a16="http://schemas.microsoft.com/office/drawing/2014/main" id="{27C6885D-A76D-C200-77F1-7E4EAF9932C0}"/>
              </a:ext>
            </a:extLst>
          </p:cNvPr>
          <p:cNvSpPr txBox="1"/>
          <p:nvPr/>
        </p:nvSpPr>
        <p:spPr>
          <a:xfrm>
            <a:off x="679536" y="5994053"/>
            <a:ext cx="8001001" cy="646331"/>
          </a:xfrm>
          <a:prstGeom prst="rect">
            <a:avLst/>
          </a:prstGeom>
          <a:noFill/>
        </p:spPr>
        <p:txBody>
          <a:bodyPr wrap="square" rtlCol="0">
            <a:spAutoFit/>
          </a:bodyPr>
          <a:lstStyle/>
          <a:p>
            <a:r>
              <a:rPr lang="en-US" b="1">
                <a:solidFill>
                  <a:srgbClr val="0057C0"/>
                </a:solidFill>
                <a:latin typeface="Chalkduster" panose="03050602040202020205" pitchFamily="66" charset="77"/>
              </a:rPr>
              <a:t>While you are waiting, please start the Guided Discovery Do Now on your handout.</a:t>
            </a:r>
          </a:p>
        </p:txBody>
      </p:sp>
    </p:spTree>
    <p:extLst>
      <p:ext uri="{BB962C8B-B14F-4D97-AF65-F5344CB8AC3E}">
        <p14:creationId xmlns:p14="http://schemas.microsoft.com/office/powerpoint/2010/main" val="395442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8F960FBA-36DE-E647-A608-81B5AEB037D4}"/>
              </a:ext>
            </a:extLst>
          </p:cNvPr>
          <p:cNvSpPr>
            <a:spLocks noGrp="1" noChangeArrowheads="1"/>
          </p:cNvSpPr>
          <p:nvPr>
            <p:ph type="title"/>
          </p:nvPr>
        </p:nvSpPr>
        <p:spPr/>
        <p:txBody>
          <a:bodyPr/>
          <a:lstStyle/>
          <a:p>
            <a:br>
              <a:rPr lang="en-US" altLang="en-US"/>
            </a:br>
            <a:endParaRPr lang="en-US" altLang="en-US"/>
          </a:p>
        </p:txBody>
      </p:sp>
      <p:pic>
        <p:nvPicPr>
          <p:cNvPr id="9224" name="Picture 8">
            <a:extLst>
              <a:ext uri="{FF2B5EF4-FFF2-40B4-BE49-F238E27FC236}">
                <a16:creationId xmlns:a16="http://schemas.microsoft.com/office/drawing/2014/main" id="{6C520869-91A1-6F4B-B758-74FD57C86A1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92791" y="2628900"/>
            <a:ext cx="2844596" cy="2743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0" name="Rectangle 4">
            <a:extLst>
              <a:ext uri="{FF2B5EF4-FFF2-40B4-BE49-F238E27FC236}">
                <a16:creationId xmlns:a16="http://schemas.microsoft.com/office/drawing/2014/main" id="{AA7D819A-7162-5A42-99E6-E34E6126BE5F}"/>
              </a:ext>
            </a:extLst>
          </p:cNvPr>
          <p:cNvSpPr>
            <a:spLocks noChangeArrowheads="1"/>
          </p:cNvSpPr>
          <p:nvPr/>
        </p:nvSpPr>
        <p:spPr bwMode="auto">
          <a:xfrm>
            <a:off x="628650" y="331590"/>
            <a:ext cx="760095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685800" fontAlgn="base">
              <a:spcBef>
                <a:spcPct val="0"/>
              </a:spcBef>
              <a:spcAft>
                <a:spcPct val="0"/>
              </a:spcAft>
              <a:defRPr/>
            </a:pPr>
            <a:r>
              <a:rPr lang="en-US" altLang="en-US" sz="4000" b="1" dirty="0">
                <a:solidFill>
                  <a:srgbClr val="330066"/>
                </a:solidFill>
                <a:latin typeface="Arial" panose="020B0604020202020204" pitchFamily="34" charset="0"/>
              </a:rPr>
              <a:t>WHAT IS A </a:t>
            </a:r>
          </a:p>
          <a:p>
            <a:pPr algn="ctr" defTabSz="685800" fontAlgn="base">
              <a:spcBef>
                <a:spcPct val="0"/>
              </a:spcBef>
              <a:spcAft>
                <a:spcPct val="0"/>
              </a:spcAft>
              <a:defRPr/>
            </a:pPr>
            <a:r>
              <a:rPr lang="en-US" altLang="en-US" sz="4000" b="1" dirty="0">
                <a:solidFill>
                  <a:srgbClr val="330066"/>
                </a:solidFill>
                <a:latin typeface="Arial" panose="020B0604020202020204" pitchFamily="34" charset="0"/>
              </a:rPr>
              <a:t>GUIDED DISCOVERY LESSON?</a:t>
            </a:r>
          </a:p>
        </p:txBody>
      </p:sp>
      <p:sp>
        <p:nvSpPr>
          <p:cNvPr id="9225" name="Text Box 9">
            <a:extLst>
              <a:ext uri="{FF2B5EF4-FFF2-40B4-BE49-F238E27FC236}">
                <a16:creationId xmlns:a16="http://schemas.microsoft.com/office/drawing/2014/main" id="{10C18C23-4FF2-5842-84CE-C4CD2051BE9E}"/>
              </a:ext>
            </a:extLst>
          </p:cNvPr>
          <p:cNvSpPr txBox="1">
            <a:spLocks noChangeArrowheads="1"/>
          </p:cNvSpPr>
          <p:nvPr/>
        </p:nvSpPr>
        <p:spPr bwMode="auto">
          <a:xfrm>
            <a:off x="4057649" y="2743200"/>
            <a:ext cx="4814889"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685800" fontAlgn="base">
              <a:spcBef>
                <a:spcPct val="50000"/>
              </a:spcBef>
              <a:spcAft>
                <a:spcPct val="0"/>
              </a:spcAft>
              <a:defRPr/>
            </a:pPr>
            <a:r>
              <a:rPr lang="en-US" altLang="en-US" sz="3200" b="1" dirty="0">
                <a:solidFill>
                  <a:srgbClr val="330066"/>
                </a:solidFill>
                <a:latin typeface="Arial" panose="020B0604020202020204" pitchFamily="34" charset="0"/>
              </a:rPr>
              <a:t>Guided-discovery lessons offer students an opportunity to become an archeologist on a mathematical dig.</a:t>
            </a:r>
          </a:p>
        </p:txBody>
      </p:sp>
      <p:pic>
        <p:nvPicPr>
          <p:cNvPr id="4" name="Picture 3" descr="Background pattern&#10;&#10;Description automatically generated with medium confidence">
            <a:extLst>
              <a:ext uri="{FF2B5EF4-FFF2-40B4-BE49-F238E27FC236}">
                <a16:creationId xmlns:a16="http://schemas.microsoft.com/office/drawing/2014/main" id="{B2D97A63-DC01-6A4C-8C46-C47470D49595}"/>
              </a:ext>
            </a:extLst>
          </p:cNvPr>
          <p:cNvPicPr>
            <a:picLocks noChangeAspect="1"/>
          </p:cNvPicPr>
          <p:nvPr/>
        </p:nvPicPr>
        <p:blipFill>
          <a:blip r:embed="rId4"/>
          <a:stretch>
            <a:fillRect/>
          </a:stretch>
        </p:blipFill>
        <p:spPr>
          <a:xfrm>
            <a:off x="6965158" y="857250"/>
            <a:ext cx="960977" cy="1619250"/>
          </a:xfrm>
          <a:prstGeom prst="rect">
            <a:avLst/>
          </a:prstGeom>
        </p:spPr>
      </p:pic>
    </p:spTree>
    <p:extLst>
      <p:ext uri="{BB962C8B-B14F-4D97-AF65-F5344CB8AC3E}">
        <p14:creationId xmlns:p14="http://schemas.microsoft.com/office/powerpoint/2010/main" val="3324940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02692"/>
            <a:ext cx="6858000" cy="857250"/>
          </a:xfrm>
        </p:spPr>
        <p:txBody>
          <a:bodyPr>
            <a:noAutofit/>
          </a:bodyPr>
          <a:lstStyle/>
          <a:p>
            <a:r>
              <a:rPr lang="en-US" sz="4500" b="1" dirty="0">
                <a:solidFill>
                  <a:srgbClr val="000090"/>
                </a:solidFill>
              </a:rPr>
              <a:t>Guided, But Not Discovery!</a:t>
            </a:r>
          </a:p>
        </p:txBody>
      </p:sp>
      <p:pic>
        <p:nvPicPr>
          <p:cNvPr id="3" name="Picture 2" descr="Screen Shot 2020-01-11 at 2.16.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101" y="1666195"/>
            <a:ext cx="6409944" cy="4648879"/>
          </a:xfrm>
          <a:prstGeom prst="rect">
            <a:avLst/>
          </a:prstGeom>
          <a:ln w="19050" cmpd="sng">
            <a:solidFill>
              <a:schemeClr val="tx1"/>
            </a:solidFill>
          </a:ln>
        </p:spPr>
      </p:pic>
      <p:pic>
        <p:nvPicPr>
          <p:cNvPr id="4" name="Picture 3">
            <a:extLst>
              <a:ext uri="{FF2B5EF4-FFF2-40B4-BE49-F238E27FC236}">
                <a16:creationId xmlns:a16="http://schemas.microsoft.com/office/drawing/2014/main" id="{A67FF652-9231-A741-A791-2D005542D214}"/>
              </a:ext>
            </a:extLst>
          </p:cNvPr>
          <p:cNvPicPr>
            <a:picLocks noChangeAspect="1"/>
          </p:cNvPicPr>
          <p:nvPr/>
        </p:nvPicPr>
        <p:blipFill>
          <a:blip r:embed="rId3"/>
          <a:stretch>
            <a:fillRect/>
          </a:stretch>
        </p:blipFill>
        <p:spPr>
          <a:xfrm>
            <a:off x="3816850" y="1821455"/>
            <a:ext cx="4937890" cy="4879383"/>
          </a:xfrm>
          <a:prstGeom prst="rect">
            <a:avLst/>
          </a:prstGeom>
          <a:ln>
            <a:solidFill>
              <a:schemeClr val="tx1"/>
            </a:solidFill>
          </a:ln>
        </p:spPr>
      </p:pic>
    </p:spTree>
    <p:extLst>
      <p:ext uri="{BB962C8B-B14F-4D97-AF65-F5344CB8AC3E}">
        <p14:creationId xmlns:p14="http://schemas.microsoft.com/office/powerpoint/2010/main" val="2689375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6642" y="338374"/>
            <a:ext cx="6858000" cy="857250"/>
          </a:xfrm>
        </p:spPr>
        <p:txBody>
          <a:bodyPr>
            <a:noAutofit/>
          </a:bodyPr>
          <a:lstStyle/>
          <a:p>
            <a:r>
              <a:rPr lang="en-US" sz="4500" b="1" dirty="0">
                <a:solidFill>
                  <a:srgbClr val="000090"/>
                </a:solidFill>
              </a:rPr>
              <a:t>Discovery, But Not Guided!</a:t>
            </a:r>
          </a:p>
        </p:txBody>
      </p:sp>
      <p:pic>
        <p:nvPicPr>
          <p:cNvPr id="4" name="Picture 3" descr="Screen Shot 2020-01-11 at 2.19.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663" y="1371600"/>
            <a:ext cx="8194412" cy="4880933"/>
          </a:xfrm>
          <a:prstGeom prst="rect">
            <a:avLst/>
          </a:prstGeom>
          <a:ln w="19050" cmpd="sng">
            <a:solidFill>
              <a:schemeClr val="tx1"/>
            </a:solidFill>
          </a:ln>
        </p:spPr>
      </p:pic>
    </p:spTree>
    <p:extLst>
      <p:ext uri="{BB962C8B-B14F-4D97-AF65-F5344CB8AC3E}">
        <p14:creationId xmlns:p14="http://schemas.microsoft.com/office/powerpoint/2010/main" val="4256783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598" y="2675277"/>
            <a:ext cx="2443687" cy="1009411"/>
          </a:xfrm>
        </p:spPr>
        <p:txBody>
          <a:bodyPr>
            <a:noAutofit/>
          </a:bodyPr>
          <a:lstStyle/>
          <a:p>
            <a:pPr algn="l"/>
            <a:r>
              <a:rPr lang="en-US" sz="2100" b="1" dirty="0">
                <a:solidFill>
                  <a:srgbClr val="000090"/>
                </a:solidFill>
              </a:rPr>
              <a:t>There are 13 sample </a:t>
            </a:r>
            <a:r>
              <a:rPr lang="en-US" sz="2100" b="1" i="1" dirty="0">
                <a:solidFill>
                  <a:srgbClr val="000090"/>
                </a:solidFill>
              </a:rPr>
              <a:t>Guided Discovery Activities </a:t>
            </a:r>
            <a:br>
              <a:rPr lang="en-US" sz="2100" b="1" dirty="0">
                <a:solidFill>
                  <a:srgbClr val="000090"/>
                </a:solidFill>
              </a:rPr>
            </a:br>
            <a:r>
              <a:rPr lang="en-US" sz="2100" b="1" dirty="0">
                <a:solidFill>
                  <a:srgbClr val="000090"/>
                </a:solidFill>
              </a:rPr>
              <a:t>in your online handout.  They cover a range of courses and ability levels. You can access these along with today’s presentation at </a:t>
            </a:r>
            <a:r>
              <a:rPr lang="en-US" sz="2100" b="1" dirty="0">
                <a:solidFill>
                  <a:srgbClr val="FF0000"/>
                </a:solidFill>
              </a:rPr>
              <a:t>drrsgroi.com</a:t>
            </a:r>
            <a:r>
              <a:rPr lang="en-US" sz="2100" b="1" dirty="0">
                <a:solidFill>
                  <a:srgbClr val="000090"/>
                </a:solidFill>
              </a:rPr>
              <a:t>.  Click on the Guided Discovery tab.</a:t>
            </a:r>
            <a:br>
              <a:rPr lang="en-US" sz="2400" b="1" dirty="0">
                <a:solidFill>
                  <a:srgbClr val="000090"/>
                </a:solidFill>
              </a:rPr>
            </a:br>
            <a:endParaRPr lang="en-US" sz="2400" b="1" dirty="0">
              <a:solidFill>
                <a:srgbClr val="FF0000"/>
              </a:solidFill>
            </a:endParaRPr>
          </a:p>
        </p:txBody>
      </p:sp>
      <p:sp>
        <p:nvSpPr>
          <p:cNvPr id="3" name="Content Placeholder 2"/>
          <p:cNvSpPr>
            <a:spLocks noGrp="1"/>
          </p:cNvSpPr>
          <p:nvPr>
            <p:ph idx="1"/>
          </p:nvPr>
        </p:nvSpPr>
        <p:spPr>
          <a:xfrm>
            <a:off x="4229101" y="2174714"/>
            <a:ext cx="3679429" cy="2659987"/>
          </a:xfrm>
        </p:spPr>
        <p:txBody>
          <a:bodyPr>
            <a:normAutofit/>
          </a:bodyPr>
          <a:lstStyle/>
          <a:p>
            <a:endParaRPr lang="en-US" dirty="0"/>
          </a:p>
          <a:p>
            <a:pPr marL="0" indent="0">
              <a:buNone/>
            </a:pPr>
            <a:r>
              <a:rPr lang="en-US" dirty="0"/>
              <a:t> </a:t>
            </a:r>
          </a:p>
        </p:txBody>
      </p:sp>
      <p:pic>
        <p:nvPicPr>
          <p:cNvPr id="5" name="Picture 4" descr="A puzzle piece with text on it&#10;&#10;Description automatically generated">
            <a:extLst>
              <a:ext uri="{FF2B5EF4-FFF2-40B4-BE49-F238E27FC236}">
                <a16:creationId xmlns:a16="http://schemas.microsoft.com/office/drawing/2014/main" id="{DDCED5B7-B4EC-1316-7691-E48DAD8D3449}"/>
              </a:ext>
            </a:extLst>
          </p:cNvPr>
          <p:cNvPicPr>
            <a:picLocks noChangeAspect="1"/>
          </p:cNvPicPr>
          <p:nvPr/>
        </p:nvPicPr>
        <p:blipFill>
          <a:blip r:embed="rId3"/>
          <a:stretch>
            <a:fillRect/>
          </a:stretch>
        </p:blipFill>
        <p:spPr>
          <a:xfrm>
            <a:off x="3638210" y="500062"/>
            <a:ext cx="4362791" cy="5143500"/>
          </a:xfrm>
          <a:prstGeom prst="rect">
            <a:avLst/>
          </a:prstGeom>
          <a:ln w="82550">
            <a:solidFill>
              <a:srgbClr val="004BAA"/>
            </a:solidFill>
          </a:ln>
        </p:spPr>
      </p:pic>
      <p:sp>
        <p:nvSpPr>
          <p:cNvPr id="4" name="TextBox 3">
            <a:extLst>
              <a:ext uri="{FF2B5EF4-FFF2-40B4-BE49-F238E27FC236}">
                <a16:creationId xmlns:a16="http://schemas.microsoft.com/office/drawing/2014/main" id="{3132BFF9-FDA6-C00B-A31D-65CBBB79A56B}"/>
              </a:ext>
            </a:extLst>
          </p:cNvPr>
          <p:cNvSpPr txBox="1"/>
          <p:nvPr/>
        </p:nvSpPr>
        <p:spPr>
          <a:xfrm>
            <a:off x="7753769" y="5855135"/>
            <a:ext cx="247232" cy="300082"/>
          </a:xfrm>
          <a:prstGeom prst="rect">
            <a:avLst/>
          </a:prstGeom>
          <a:noFill/>
        </p:spPr>
        <p:txBody>
          <a:bodyPr wrap="square" rtlCol="0">
            <a:spAutoFit/>
          </a:bodyPr>
          <a:lstStyle/>
          <a:p>
            <a:r>
              <a:rPr lang="en-US" sz="1350"/>
              <a:t>*</a:t>
            </a:r>
          </a:p>
        </p:txBody>
      </p:sp>
    </p:spTree>
    <p:extLst>
      <p:ext uri="{BB962C8B-B14F-4D97-AF65-F5344CB8AC3E}">
        <p14:creationId xmlns:p14="http://schemas.microsoft.com/office/powerpoint/2010/main" val="2220702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with a beard and a hat&#10;&#10;Description automatically generated">
            <a:extLst>
              <a:ext uri="{FF2B5EF4-FFF2-40B4-BE49-F238E27FC236}">
                <a16:creationId xmlns:a16="http://schemas.microsoft.com/office/drawing/2014/main" id="{6757E4F7-2F9F-E622-F5FF-1872BB3D363D}"/>
              </a:ext>
            </a:extLst>
          </p:cNvPr>
          <p:cNvPicPr>
            <a:picLocks noChangeAspect="1"/>
          </p:cNvPicPr>
          <p:nvPr/>
        </p:nvPicPr>
        <p:blipFill rotWithShape="1">
          <a:blip r:embed="rId2"/>
          <a:srcRect l="67784"/>
          <a:stretch/>
        </p:blipFill>
        <p:spPr>
          <a:xfrm>
            <a:off x="5118587" y="3964133"/>
            <a:ext cx="1051367" cy="2036618"/>
          </a:xfrm>
          <a:prstGeom prst="rect">
            <a:avLst/>
          </a:prstGeom>
        </p:spPr>
      </p:pic>
      <p:pic>
        <p:nvPicPr>
          <p:cNvPr id="11" name="Picture 10" descr="A person with a beard and a hat&#10;&#10;Description automatically generated">
            <a:extLst>
              <a:ext uri="{FF2B5EF4-FFF2-40B4-BE49-F238E27FC236}">
                <a16:creationId xmlns:a16="http://schemas.microsoft.com/office/drawing/2014/main" id="{751E0008-4681-C84C-C293-F0CA1F39343C}"/>
              </a:ext>
            </a:extLst>
          </p:cNvPr>
          <p:cNvPicPr>
            <a:picLocks noChangeAspect="1"/>
          </p:cNvPicPr>
          <p:nvPr/>
        </p:nvPicPr>
        <p:blipFill rotWithShape="1">
          <a:blip r:embed="rId2"/>
          <a:srcRect r="45279"/>
          <a:stretch/>
        </p:blipFill>
        <p:spPr>
          <a:xfrm>
            <a:off x="6169953" y="3964133"/>
            <a:ext cx="1831047" cy="2036618"/>
          </a:xfrm>
          <a:prstGeom prst="rect">
            <a:avLst/>
          </a:prstGeom>
        </p:spPr>
      </p:pic>
      <p:pic>
        <p:nvPicPr>
          <p:cNvPr id="13" name="Picture 12" descr="A person with a head covering and a golden ratio&#10;&#10;Description automatically generated">
            <a:extLst>
              <a:ext uri="{FF2B5EF4-FFF2-40B4-BE49-F238E27FC236}">
                <a16:creationId xmlns:a16="http://schemas.microsoft.com/office/drawing/2014/main" id="{EC6F0275-F072-B36F-0B5A-6C35BEF428A2}"/>
              </a:ext>
            </a:extLst>
          </p:cNvPr>
          <p:cNvPicPr>
            <a:picLocks noChangeAspect="1"/>
          </p:cNvPicPr>
          <p:nvPr/>
        </p:nvPicPr>
        <p:blipFill rotWithShape="1">
          <a:blip r:embed="rId3"/>
          <a:srcRect l="13818" t="5501" r="10545" b="17120"/>
          <a:stretch/>
        </p:blipFill>
        <p:spPr>
          <a:xfrm>
            <a:off x="1143001" y="857251"/>
            <a:ext cx="2524991" cy="2382215"/>
          </a:xfrm>
          <a:prstGeom prst="rect">
            <a:avLst/>
          </a:prstGeom>
        </p:spPr>
      </p:pic>
      <p:sp>
        <p:nvSpPr>
          <p:cNvPr id="14" name="TextBox 13">
            <a:extLst>
              <a:ext uri="{FF2B5EF4-FFF2-40B4-BE49-F238E27FC236}">
                <a16:creationId xmlns:a16="http://schemas.microsoft.com/office/drawing/2014/main" id="{A63E2BB5-A6F4-205A-5ECA-987A33EFBA10}"/>
              </a:ext>
            </a:extLst>
          </p:cNvPr>
          <p:cNvSpPr txBox="1"/>
          <p:nvPr/>
        </p:nvSpPr>
        <p:spPr>
          <a:xfrm>
            <a:off x="3716224" y="1223629"/>
            <a:ext cx="3553691" cy="1879041"/>
          </a:xfrm>
          <a:prstGeom prst="rect">
            <a:avLst/>
          </a:prstGeom>
          <a:noFill/>
        </p:spPr>
        <p:txBody>
          <a:bodyPr wrap="square" rtlCol="0">
            <a:spAutoFit/>
          </a:bodyPr>
          <a:lstStyle/>
          <a:p>
            <a:r>
              <a:rPr lang="en-US" sz="4125" b="1">
                <a:latin typeface="Zapfino" panose="03030300040707070C03" pitchFamily="66" charset="77"/>
              </a:rPr>
              <a:t>Fibonacci</a:t>
            </a:r>
          </a:p>
        </p:txBody>
      </p:sp>
      <p:sp>
        <p:nvSpPr>
          <p:cNvPr id="15" name="TextBox 14">
            <a:extLst>
              <a:ext uri="{FF2B5EF4-FFF2-40B4-BE49-F238E27FC236}">
                <a16:creationId xmlns:a16="http://schemas.microsoft.com/office/drawing/2014/main" id="{303DB24D-5BA5-B1E2-58F0-64C185F02EC2}"/>
              </a:ext>
            </a:extLst>
          </p:cNvPr>
          <p:cNvSpPr txBox="1"/>
          <p:nvPr/>
        </p:nvSpPr>
        <p:spPr>
          <a:xfrm>
            <a:off x="3475760" y="2467089"/>
            <a:ext cx="1236518" cy="2691121"/>
          </a:xfrm>
          <a:prstGeom prst="rect">
            <a:avLst/>
          </a:prstGeom>
          <a:noFill/>
        </p:spPr>
        <p:txBody>
          <a:bodyPr wrap="square" rtlCol="0">
            <a:spAutoFit/>
          </a:bodyPr>
          <a:lstStyle/>
          <a:p>
            <a:r>
              <a:rPr lang="en-US" sz="6000">
                <a:latin typeface="Zapfino" panose="03030300040707070C03" pitchFamily="66" charset="77"/>
              </a:rPr>
              <a:t>&amp;</a:t>
            </a:r>
          </a:p>
        </p:txBody>
      </p:sp>
      <p:sp>
        <p:nvSpPr>
          <p:cNvPr id="16" name="TextBox 15">
            <a:extLst>
              <a:ext uri="{FF2B5EF4-FFF2-40B4-BE49-F238E27FC236}">
                <a16:creationId xmlns:a16="http://schemas.microsoft.com/office/drawing/2014/main" id="{003C29BF-EEBE-5AA4-E4A8-10A2650AE4DA}"/>
              </a:ext>
            </a:extLst>
          </p:cNvPr>
          <p:cNvSpPr txBox="1"/>
          <p:nvPr/>
        </p:nvSpPr>
        <p:spPr>
          <a:xfrm>
            <a:off x="1211605" y="4163748"/>
            <a:ext cx="3906982" cy="1879041"/>
          </a:xfrm>
          <a:prstGeom prst="rect">
            <a:avLst/>
          </a:prstGeom>
          <a:noFill/>
        </p:spPr>
        <p:txBody>
          <a:bodyPr wrap="square" rtlCol="0">
            <a:spAutoFit/>
          </a:bodyPr>
          <a:lstStyle/>
          <a:p>
            <a:r>
              <a:rPr lang="en-US" sz="4125" b="1">
                <a:latin typeface="Zapfino" panose="03030300040707070C03" pitchFamily="66" charset="77"/>
              </a:rPr>
              <a:t>Pythagoras</a:t>
            </a:r>
          </a:p>
        </p:txBody>
      </p:sp>
    </p:spTree>
    <p:extLst>
      <p:ext uri="{BB962C8B-B14F-4D97-AF65-F5344CB8AC3E}">
        <p14:creationId xmlns:p14="http://schemas.microsoft.com/office/powerpoint/2010/main" val="1428953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0FF39ED-FD94-0C40-A2A4-8B664CF4CB18}"/>
              </a:ext>
            </a:extLst>
          </p:cNvPr>
          <p:cNvSpPr txBox="1"/>
          <p:nvPr/>
        </p:nvSpPr>
        <p:spPr>
          <a:xfrm>
            <a:off x="5534927" y="547904"/>
            <a:ext cx="2466074" cy="6163226"/>
          </a:xfrm>
          <a:prstGeom prst="rect">
            <a:avLst/>
          </a:prstGeom>
          <a:noFill/>
          <a:ln w="123825">
            <a:noFill/>
          </a:ln>
        </p:spPr>
        <p:txBody>
          <a:bodyPr wrap="square" rtlCol="0">
            <a:spAutoFit/>
          </a:bodyPr>
          <a:lstStyle/>
          <a:p>
            <a:r>
              <a:rPr lang="en-US" sz="2000" b="1" dirty="0">
                <a:solidFill>
                  <a:schemeClr val="bg1"/>
                </a:solidFill>
                <a:latin typeface="Chalkduster" panose="03050602040202020205" pitchFamily="66" charset="77"/>
              </a:rPr>
              <a:t>     </a:t>
            </a:r>
            <a:r>
              <a:rPr lang="en-US" sz="2000" b="1" dirty="0">
                <a:latin typeface="Chalkduster" panose="03050602040202020205" pitchFamily="66" charset="77"/>
              </a:rPr>
              <a:t>DO NOW</a:t>
            </a:r>
          </a:p>
          <a:p>
            <a:endParaRPr lang="en-US" sz="2000" b="1" dirty="0">
              <a:solidFill>
                <a:schemeClr val="bg1"/>
              </a:solidFill>
              <a:latin typeface="Chalkduster" panose="03050602040202020205" pitchFamily="66" charset="77"/>
            </a:endParaRPr>
          </a:p>
          <a:p>
            <a:pPr marL="257175" indent="-257175">
              <a:buFont typeface="Arial" panose="020B0604020202020204" pitchFamily="34" charset="0"/>
              <a:buChar char="•"/>
            </a:pPr>
            <a:r>
              <a:rPr lang="en-US" sz="2000" b="1" dirty="0">
                <a:latin typeface="Arial" panose="020B0604020202020204" pitchFamily="34" charset="0"/>
                <a:cs typeface="Arial" panose="020B0604020202020204" pitchFamily="34" charset="0"/>
              </a:rPr>
              <a:t>Read the “Intoduction” lines on your  handout.  </a:t>
            </a:r>
          </a:p>
          <a:p>
            <a:pPr marL="257175" indent="-257175">
              <a:buFont typeface="Arial" panose="020B0604020202020204" pitchFamily="34" charset="0"/>
              <a:buChar char="•"/>
            </a:pPr>
            <a:endParaRPr lang="en-US" sz="2000" b="1"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US" sz="2000" b="1" dirty="0">
                <a:latin typeface="Arial" panose="020B0604020202020204" pitchFamily="34" charset="0"/>
                <a:cs typeface="Arial" panose="020B0604020202020204" pitchFamily="34" charset="0"/>
              </a:rPr>
              <a:t>Scan through items 1-4 that set the stage for the activity.</a:t>
            </a:r>
          </a:p>
          <a:p>
            <a:pPr marL="257175" indent="-257175">
              <a:buFont typeface="Arial" panose="020B0604020202020204" pitchFamily="34" charset="0"/>
              <a:buChar char="•"/>
            </a:pPr>
            <a:endParaRPr lang="en-US" sz="2000" b="1"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US" sz="2000" b="1" dirty="0">
                <a:latin typeface="Arial" panose="020B0604020202020204" pitchFamily="34" charset="0"/>
                <a:cs typeface="Arial" panose="020B0604020202020204" pitchFamily="34" charset="0"/>
              </a:rPr>
              <a:t>Work through items 5-13.  This is part of the guided discovery portion.</a:t>
            </a:r>
          </a:p>
          <a:p>
            <a:pPr marL="257175" indent="-257175">
              <a:buFont typeface="Arial" panose="020B0604020202020204" pitchFamily="34" charset="0"/>
              <a:buChar char="•"/>
            </a:pPr>
            <a:endParaRPr lang="en-US" sz="135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2100" dirty="0">
              <a:solidFill>
                <a:schemeClr val="bg1"/>
              </a:solidFill>
              <a:latin typeface="Chalkduster" panose="03050602040202020205" pitchFamily="66" charset="77"/>
            </a:endParaRPr>
          </a:p>
        </p:txBody>
      </p:sp>
      <p:sp>
        <p:nvSpPr>
          <p:cNvPr id="2" name="TextBox 1">
            <a:extLst>
              <a:ext uri="{FF2B5EF4-FFF2-40B4-BE49-F238E27FC236}">
                <a16:creationId xmlns:a16="http://schemas.microsoft.com/office/drawing/2014/main" id="{91D80F5F-0C06-5D04-549D-676EBF642FA3}"/>
              </a:ext>
            </a:extLst>
          </p:cNvPr>
          <p:cNvSpPr txBox="1"/>
          <p:nvPr/>
        </p:nvSpPr>
        <p:spPr>
          <a:xfrm>
            <a:off x="2483427" y="1085851"/>
            <a:ext cx="4000500" cy="461665"/>
          </a:xfrm>
          <a:prstGeom prst="rect">
            <a:avLst/>
          </a:prstGeom>
          <a:noFill/>
        </p:spPr>
        <p:txBody>
          <a:bodyPr wrap="square" rtlCol="0">
            <a:spAutoFit/>
          </a:bodyPr>
          <a:lstStyle/>
          <a:p>
            <a:pPr algn="ctr"/>
            <a:r>
              <a:rPr lang="en-US" sz="2400">
                <a:solidFill>
                  <a:schemeClr val="bg1"/>
                </a:solidFill>
                <a:latin typeface="Chalkduster" panose="03050602040202020205" pitchFamily="66" charset="77"/>
              </a:rPr>
              <a:t>DO NOW</a:t>
            </a:r>
          </a:p>
        </p:txBody>
      </p:sp>
      <p:sp>
        <p:nvSpPr>
          <p:cNvPr id="4" name="TextBox 3">
            <a:extLst>
              <a:ext uri="{FF2B5EF4-FFF2-40B4-BE49-F238E27FC236}">
                <a16:creationId xmlns:a16="http://schemas.microsoft.com/office/drawing/2014/main" id="{B9E747C6-666F-7025-3C7F-FA71E07DD310}"/>
              </a:ext>
            </a:extLst>
          </p:cNvPr>
          <p:cNvSpPr txBox="1"/>
          <p:nvPr/>
        </p:nvSpPr>
        <p:spPr>
          <a:xfrm>
            <a:off x="7753769" y="5855135"/>
            <a:ext cx="247232" cy="300082"/>
          </a:xfrm>
          <a:prstGeom prst="rect">
            <a:avLst/>
          </a:prstGeom>
          <a:noFill/>
        </p:spPr>
        <p:txBody>
          <a:bodyPr wrap="square" rtlCol="0">
            <a:spAutoFit/>
          </a:bodyPr>
          <a:lstStyle/>
          <a:p>
            <a:r>
              <a:rPr lang="en-US" sz="1350"/>
              <a:t>*</a:t>
            </a:r>
          </a:p>
        </p:txBody>
      </p:sp>
      <p:pic>
        <p:nvPicPr>
          <p:cNvPr id="10" name="Content Placeholder 9" descr="A paper with text and images&#10;&#10;Description automatically generated">
            <a:extLst>
              <a:ext uri="{FF2B5EF4-FFF2-40B4-BE49-F238E27FC236}">
                <a16:creationId xmlns:a16="http://schemas.microsoft.com/office/drawing/2014/main" id="{D8FAE53C-D7A1-5B1C-BF36-E9E334959350}"/>
              </a:ext>
            </a:extLst>
          </p:cNvPr>
          <p:cNvPicPr>
            <a:picLocks noGrp="1" noChangeAspect="1"/>
          </p:cNvPicPr>
          <p:nvPr>
            <p:ph idx="1"/>
          </p:nvPr>
        </p:nvPicPr>
        <p:blipFill>
          <a:blip r:embed="rId2"/>
          <a:stretch>
            <a:fillRect/>
          </a:stretch>
        </p:blipFill>
        <p:spPr>
          <a:xfrm>
            <a:off x="144365" y="94778"/>
            <a:ext cx="5385758" cy="6763222"/>
          </a:xfrm>
        </p:spPr>
      </p:pic>
    </p:spTree>
    <p:extLst>
      <p:ext uri="{BB962C8B-B14F-4D97-AF65-F5344CB8AC3E}">
        <p14:creationId xmlns:p14="http://schemas.microsoft.com/office/powerpoint/2010/main" val="2289728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59DCEA2-BE57-334B-910B-8931504E4D8B}"/>
              </a:ext>
            </a:extLst>
          </p:cNvPr>
          <p:cNvSpPr txBox="1">
            <a:spLocks/>
          </p:cNvSpPr>
          <p:nvPr/>
        </p:nvSpPr>
        <p:spPr>
          <a:xfrm>
            <a:off x="0" y="188784"/>
            <a:ext cx="9144000" cy="392415"/>
          </a:xfrm>
          <a:prstGeom prst="rect">
            <a:avLst/>
          </a:prstGeom>
          <a:solidFill>
            <a:srgbClr val="FFFF00"/>
          </a:solidFill>
          <a:ln>
            <a:solidFill>
              <a:schemeClr val="tx1"/>
            </a:solidFill>
          </a:ln>
        </p:spPr>
        <p:txBody>
          <a:bodyPr vert="horz" lIns="68580" tIns="34290" rIns="68580" bIns="34290" rtlCol="0" anchor="ctr">
            <a:normAutofit fontScale="7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3300" b="1" dirty="0">
                <a:solidFill>
                  <a:srgbClr val="0070C0"/>
                </a:solidFill>
                <a:latin typeface="Calibri Light" panose="020F0302020204030204"/>
              </a:rPr>
              <a:t>Solutions 1 - 4</a:t>
            </a:r>
            <a:endParaRPr lang="en-US" sz="2325" b="1" i="1" dirty="0">
              <a:solidFill>
                <a:srgbClr val="0070C0"/>
              </a:solidFill>
              <a:latin typeface="Calibri Light" panose="020F0302020204030204"/>
            </a:endParaRPr>
          </a:p>
        </p:txBody>
      </p:sp>
      <p:pic>
        <p:nvPicPr>
          <p:cNvPr id="12" name="Picture 11" descr="A math problem with triangles and numbers&#10;&#10;Description automatically generated with medium confidence">
            <a:extLst>
              <a:ext uri="{FF2B5EF4-FFF2-40B4-BE49-F238E27FC236}">
                <a16:creationId xmlns:a16="http://schemas.microsoft.com/office/drawing/2014/main" id="{58470A62-24E7-F2B1-AA6A-DF032B204E66}"/>
              </a:ext>
            </a:extLst>
          </p:cNvPr>
          <p:cNvPicPr>
            <a:picLocks noChangeAspect="1"/>
          </p:cNvPicPr>
          <p:nvPr/>
        </p:nvPicPr>
        <p:blipFill>
          <a:blip r:embed="rId2"/>
          <a:stretch>
            <a:fillRect/>
          </a:stretch>
        </p:blipFill>
        <p:spPr>
          <a:xfrm>
            <a:off x="242797" y="942974"/>
            <a:ext cx="8658406" cy="5472113"/>
          </a:xfrm>
          <a:prstGeom prst="rect">
            <a:avLst/>
          </a:prstGeom>
        </p:spPr>
      </p:pic>
    </p:spTree>
    <p:extLst>
      <p:ext uri="{BB962C8B-B14F-4D97-AF65-F5344CB8AC3E}">
        <p14:creationId xmlns:p14="http://schemas.microsoft.com/office/powerpoint/2010/main" val="2349223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009E4-0D0A-384C-A4E5-A5C38F9C24CF}"/>
              </a:ext>
            </a:extLst>
          </p:cNvPr>
          <p:cNvSpPr>
            <a:spLocks noGrp="1"/>
          </p:cNvSpPr>
          <p:nvPr>
            <p:ph type="ctrTitle"/>
          </p:nvPr>
        </p:nvSpPr>
        <p:spPr>
          <a:xfrm>
            <a:off x="0" y="257175"/>
            <a:ext cx="9144000" cy="588051"/>
          </a:xfrm>
          <a:solidFill>
            <a:srgbClr val="FFFF00"/>
          </a:solidFill>
          <a:ln>
            <a:solidFill>
              <a:schemeClr val="tx1"/>
            </a:solidFill>
          </a:ln>
        </p:spPr>
        <p:txBody>
          <a:bodyPr>
            <a:normAutofit/>
          </a:bodyPr>
          <a:lstStyle/>
          <a:p>
            <a:r>
              <a:rPr lang="en-US" sz="3600" b="1" dirty="0">
                <a:solidFill>
                  <a:srgbClr val="0070C0"/>
                </a:solidFill>
              </a:rPr>
              <a:t>Solutions 5 - 12</a:t>
            </a:r>
            <a:endParaRPr lang="en-US" sz="3600" b="1" i="1" dirty="0">
              <a:solidFill>
                <a:srgbClr val="0070C0"/>
              </a:solidFill>
            </a:endParaRPr>
          </a:p>
        </p:txBody>
      </p:sp>
      <p:pic>
        <p:nvPicPr>
          <p:cNvPr id="5" name="Picture 4" descr="A white paper with red text&#10;&#10;Description automatically generated">
            <a:extLst>
              <a:ext uri="{FF2B5EF4-FFF2-40B4-BE49-F238E27FC236}">
                <a16:creationId xmlns:a16="http://schemas.microsoft.com/office/drawing/2014/main" id="{18254174-AA16-9731-52E6-7FF4BA34BA96}"/>
              </a:ext>
            </a:extLst>
          </p:cNvPr>
          <p:cNvPicPr>
            <a:picLocks noChangeAspect="1"/>
          </p:cNvPicPr>
          <p:nvPr/>
        </p:nvPicPr>
        <p:blipFill>
          <a:blip r:embed="rId2"/>
          <a:stretch>
            <a:fillRect/>
          </a:stretch>
        </p:blipFill>
        <p:spPr>
          <a:xfrm>
            <a:off x="325305" y="845226"/>
            <a:ext cx="8493389" cy="5793385"/>
          </a:xfrm>
          <a:prstGeom prst="rect">
            <a:avLst/>
          </a:prstGeom>
        </p:spPr>
      </p:pic>
    </p:spTree>
    <p:extLst>
      <p:ext uri="{BB962C8B-B14F-4D97-AF65-F5344CB8AC3E}">
        <p14:creationId xmlns:p14="http://schemas.microsoft.com/office/powerpoint/2010/main" val="640126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32F0DD6E-95CD-4E4E-AE61-84801BBB7975}"/>
              </a:ext>
            </a:extLst>
          </p:cNvPr>
          <p:cNvSpPr>
            <a:spLocks noGrp="1" noChangeArrowheads="1"/>
          </p:cNvSpPr>
          <p:nvPr>
            <p:ph type="title"/>
          </p:nvPr>
        </p:nvSpPr>
        <p:spPr>
          <a:xfrm>
            <a:off x="107156" y="217008"/>
            <a:ext cx="8929687" cy="971550"/>
          </a:xfrm>
        </p:spPr>
        <p:txBody>
          <a:bodyPr>
            <a:normAutofit/>
          </a:bodyPr>
          <a:lstStyle/>
          <a:p>
            <a:r>
              <a:rPr lang="en-US" altLang="en-US" sz="2400" b="1">
                <a:latin typeface="Arial" panose="020B0604020202020204" pitchFamily="34" charset="0"/>
                <a:cs typeface="Arial" panose="020B0604020202020204" pitchFamily="34" charset="0"/>
              </a:rPr>
              <a:t>REFLECTING ON YOUR GUIDED DISCOVERY EXPERIENCE</a:t>
            </a:r>
          </a:p>
        </p:txBody>
      </p:sp>
      <p:sp>
        <p:nvSpPr>
          <p:cNvPr id="59395" name="Rectangle 3">
            <a:extLst>
              <a:ext uri="{FF2B5EF4-FFF2-40B4-BE49-F238E27FC236}">
                <a16:creationId xmlns:a16="http://schemas.microsoft.com/office/drawing/2014/main" id="{4129B7E5-57BA-9841-8270-4827DD2E9D9D}"/>
              </a:ext>
            </a:extLst>
          </p:cNvPr>
          <p:cNvSpPr>
            <a:spLocks noGrp="1" noChangeArrowheads="1"/>
          </p:cNvSpPr>
          <p:nvPr>
            <p:ph idx="1"/>
          </p:nvPr>
        </p:nvSpPr>
        <p:spPr>
          <a:xfrm>
            <a:off x="532208" y="1414461"/>
            <a:ext cx="8079582" cy="3626285"/>
          </a:xfrm>
        </p:spPr>
        <p:txBody>
          <a:bodyPr>
            <a:noAutofit/>
          </a:bodyPr>
          <a:lstStyle/>
          <a:p>
            <a:r>
              <a:rPr lang="en-US" altLang="en-US" dirty="0"/>
              <a:t>Was the activity new to you?</a:t>
            </a:r>
          </a:p>
          <a:p>
            <a:r>
              <a:rPr lang="en-US" altLang="en-US" dirty="0"/>
              <a:t>Did you have an Aha! moment?  If so, where?</a:t>
            </a:r>
          </a:p>
          <a:p>
            <a:r>
              <a:rPr lang="en-US" altLang="en-US" dirty="0"/>
              <a:t>What understanding did you walk away with after completing this Pythagorean triples guided discovery?</a:t>
            </a:r>
          </a:p>
          <a:p>
            <a:r>
              <a:rPr lang="en-US" altLang="en-US" dirty="0"/>
              <a:t>What are the necessary student-learning prerequisites for this activity?</a:t>
            </a:r>
          </a:p>
          <a:p>
            <a:r>
              <a:rPr lang="en-US" altLang="en-US" dirty="0"/>
              <a:t>Could students complete this activity independently?</a:t>
            </a:r>
          </a:p>
        </p:txBody>
      </p:sp>
      <p:sp>
        <p:nvSpPr>
          <p:cNvPr id="2" name="TextBox 1">
            <a:extLst>
              <a:ext uri="{FF2B5EF4-FFF2-40B4-BE49-F238E27FC236}">
                <a16:creationId xmlns:a16="http://schemas.microsoft.com/office/drawing/2014/main" id="{3C755F5C-D8A2-DA59-D1C8-F333B2821DD5}"/>
              </a:ext>
            </a:extLst>
          </p:cNvPr>
          <p:cNvSpPr txBox="1"/>
          <p:nvPr/>
        </p:nvSpPr>
        <p:spPr>
          <a:xfrm>
            <a:off x="7753769" y="5855135"/>
            <a:ext cx="247232" cy="300082"/>
          </a:xfrm>
          <a:prstGeom prst="rect">
            <a:avLst/>
          </a:prstGeom>
          <a:noFill/>
        </p:spPr>
        <p:txBody>
          <a:bodyPr wrap="square" rtlCol="0">
            <a:spAutoFit/>
          </a:bodyPr>
          <a:lstStyle/>
          <a:p>
            <a:r>
              <a:rPr lang="en-US" sz="1350"/>
              <a:t>*</a:t>
            </a:r>
          </a:p>
        </p:txBody>
      </p:sp>
    </p:spTree>
    <p:extLst>
      <p:ext uri="{BB962C8B-B14F-4D97-AF65-F5344CB8AC3E}">
        <p14:creationId xmlns:p14="http://schemas.microsoft.com/office/powerpoint/2010/main" val="12551632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3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3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3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3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009E4-0D0A-384C-A4E5-A5C38F9C24CF}"/>
              </a:ext>
            </a:extLst>
          </p:cNvPr>
          <p:cNvSpPr>
            <a:spLocks noGrp="1"/>
          </p:cNvSpPr>
          <p:nvPr>
            <p:ph type="ctrTitle"/>
          </p:nvPr>
        </p:nvSpPr>
        <p:spPr>
          <a:xfrm>
            <a:off x="0" y="185737"/>
            <a:ext cx="9144000" cy="588051"/>
          </a:xfrm>
          <a:solidFill>
            <a:srgbClr val="FFFF00"/>
          </a:solidFill>
          <a:ln>
            <a:solidFill>
              <a:schemeClr val="tx1"/>
            </a:solidFill>
          </a:ln>
        </p:spPr>
        <p:txBody>
          <a:bodyPr>
            <a:normAutofit/>
          </a:bodyPr>
          <a:lstStyle/>
          <a:p>
            <a:r>
              <a:rPr lang="en-US" sz="3200" b="1" dirty="0">
                <a:solidFill>
                  <a:srgbClr val="0070C0"/>
                </a:solidFill>
              </a:rPr>
              <a:t>Solutions 14 - 18</a:t>
            </a:r>
            <a:endParaRPr lang="en-US" sz="3200" b="1" i="1" dirty="0">
              <a:solidFill>
                <a:srgbClr val="0070C0"/>
              </a:solidFill>
            </a:endParaRPr>
          </a:p>
        </p:txBody>
      </p:sp>
      <p:sp>
        <p:nvSpPr>
          <p:cNvPr id="3" name="Subtitle 2">
            <a:extLst>
              <a:ext uri="{FF2B5EF4-FFF2-40B4-BE49-F238E27FC236}">
                <a16:creationId xmlns:a16="http://schemas.microsoft.com/office/drawing/2014/main" id="{249C5C3F-F6C4-5C4B-91A1-3712326BCD32}"/>
              </a:ext>
            </a:extLst>
          </p:cNvPr>
          <p:cNvSpPr>
            <a:spLocks noGrp="1"/>
          </p:cNvSpPr>
          <p:nvPr>
            <p:ph type="subTitle" idx="1"/>
          </p:nvPr>
        </p:nvSpPr>
        <p:spPr>
          <a:xfrm>
            <a:off x="557213" y="928688"/>
            <a:ext cx="8301037" cy="5414961"/>
          </a:xfrm>
        </p:spPr>
        <p:txBody>
          <a:bodyPr>
            <a:normAutofit/>
          </a:bodyPr>
          <a:lstStyle/>
          <a:p>
            <a:pPr marL="46435" indent="-89297" algn="l">
              <a:spcBef>
                <a:spcPts val="0"/>
              </a:spcBef>
              <a:buAutoNum type="arabicPeriod" startAt="14"/>
            </a:pPr>
            <a:r>
              <a:rPr lang="en-US" sz="1500">
                <a:latin typeface="Times"/>
                <a:ea typeface="Times New Roman" panose="02020603050405020304" pitchFamily="18" charset="0"/>
                <a:cs typeface="Times New Roman" panose="02020603050405020304" pitchFamily="18" charset="0"/>
              </a:rPr>
              <a:t>Does this procedure always work?  Let the first of any four consecutive Fibonacci numbers be represented by </a:t>
            </a:r>
            <a:r>
              <a:rPr lang="en-US" sz="1500" i="1">
                <a:latin typeface="Times"/>
                <a:ea typeface="Times New Roman" panose="02020603050405020304" pitchFamily="18" charset="0"/>
                <a:cs typeface="Times New Roman" panose="02020603050405020304" pitchFamily="18" charset="0"/>
              </a:rPr>
              <a:t>a</a:t>
            </a:r>
            <a:r>
              <a:rPr lang="en-US" sz="1500">
                <a:latin typeface="Times"/>
                <a:ea typeface="Times New Roman" panose="02020603050405020304" pitchFamily="18" charset="0"/>
                <a:cs typeface="Times New Roman" panose="02020603050405020304" pitchFamily="18" charset="0"/>
              </a:rPr>
              <a:t>, and the second by </a:t>
            </a:r>
            <a:r>
              <a:rPr lang="en-US" sz="1500" i="1">
                <a:latin typeface="Times"/>
                <a:ea typeface="Times New Roman" panose="02020603050405020304" pitchFamily="18" charset="0"/>
                <a:cs typeface="Times New Roman" panose="02020603050405020304" pitchFamily="18" charset="0"/>
              </a:rPr>
              <a:t>b</a:t>
            </a:r>
            <a:r>
              <a:rPr lang="en-US" sz="1500">
                <a:latin typeface="Times"/>
                <a:ea typeface="Times New Roman" panose="02020603050405020304" pitchFamily="18" charset="0"/>
                <a:cs typeface="Times New Roman" panose="02020603050405020304" pitchFamily="18" charset="0"/>
              </a:rPr>
              <a:t>.  How can you represent the third and the fourth in terms of </a:t>
            </a:r>
            <a:r>
              <a:rPr lang="en-US" sz="1500" i="1">
                <a:latin typeface="Times"/>
                <a:ea typeface="Times New Roman" panose="02020603050405020304" pitchFamily="18" charset="0"/>
                <a:cs typeface="Times New Roman" panose="02020603050405020304" pitchFamily="18" charset="0"/>
              </a:rPr>
              <a:t>a</a:t>
            </a:r>
            <a:r>
              <a:rPr lang="en-US" sz="1500">
                <a:latin typeface="Times"/>
                <a:ea typeface="Times New Roman" panose="02020603050405020304" pitchFamily="18" charset="0"/>
                <a:cs typeface="Times New Roman" panose="02020603050405020304" pitchFamily="18" charset="0"/>
              </a:rPr>
              <a:t> and </a:t>
            </a:r>
            <a:r>
              <a:rPr lang="en-US" sz="1500" i="1">
                <a:latin typeface="Times"/>
                <a:ea typeface="Times New Roman" panose="02020603050405020304" pitchFamily="18" charset="0"/>
                <a:cs typeface="Times New Roman" panose="02020603050405020304" pitchFamily="18" charset="0"/>
              </a:rPr>
              <a:t>b</a:t>
            </a:r>
            <a:r>
              <a:rPr lang="en-US" sz="1500">
                <a:latin typeface="Times"/>
                <a:ea typeface="Times New Roman" panose="02020603050405020304" pitchFamily="18" charset="0"/>
                <a:cs typeface="Times New Roman" panose="02020603050405020304" pitchFamily="18" charset="0"/>
              </a:rPr>
              <a:t>?</a:t>
            </a:r>
          </a:p>
          <a:p>
            <a:pPr algn="l">
              <a:spcBef>
                <a:spcPts val="0"/>
              </a:spcBef>
            </a:pPr>
            <a:r>
              <a:rPr lang="en-US" b="1">
                <a:latin typeface="Times"/>
                <a:ea typeface="Times New Roman" panose="02020603050405020304" pitchFamily="18" charset="0"/>
                <a:cs typeface="Times New Roman" panose="02020603050405020304" pitchFamily="18" charset="0"/>
              </a:rPr>
              <a:t>       </a:t>
            </a:r>
            <a:r>
              <a:rPr lang="en-US" b="1" i="1">
                <a:solidFill>
                  <a:srgbClr val="FF0000"/>
                </a:solidFill>
                <a:latin typeface="Times"/>
                <a:ea typeface="Times New Roman" panose="02020603050405020304" pitchFamily="18" charset="0"/>
                <a:cs typeface="Times New Roman" panose="02020603050405020304" pitchFamily="18" charset="0"/>
              </a:rPr>
              <a:t>a, b, a+b, a+2b</a:t>
            </a:r>
            <a:endParaRPr lang="en-US" b="1">
              <a:effectLst/>
              <a:latin typeface="Calibri" panose="020F0502020204030204" pitchFamily="34" charset="0"/>
              <a:ea typeface="Times New Roman" panose="02020603050405020304" pitchFamily="18" charset="0"/>
              <a:cs typeface="Times New Roman" panose="02020603050405020304" pitchFamily="18" charset="0"/>
            </a:endParaRPr>
          </a:p>
          <a:p>
            <a:pPr indent="-42863" algn="l">
              <a:spcBef>
                <a:spcPts val="0"/>
              </a:spcBef>
            </a:pPr>
            <a:r>
              <a:rPr lang="en-US" sz="1500">
                <a:latin typeface="Times"/>
                <a:ea typeface="Times New Roman" panose="02020603050405020304" pitchFamily="18" charset="0"/>
                <a:cs typeface="Times New Roman" panose="02020603050405020304" pitchFamily="18" charset="0"/>
              </a:rPr>
              <a:t> </a:t>
            </a:r>
            <a:endParaRPr lang="en-US" sz="1500">
              <a:latin typeface="Calibri" panose="020F0502020204030204" pitchFamily="34" charset="0"/>
              <a:ea typeface="Times New Roman" panose="02020603050405020304" pitchFamily="18" charset="0"/>
              <a:cs typeface="Times New Roman" panose="02020603050405020304" pitchFamily="18" charset="0"/>
            </a:endParaRPr>
          </a:p>
          <a:p>
            <a:pPr indent="-42863" algn="l">
              <a:spcBef>
                <a:spcPts val="0"/>
              </a:spcBef>
            </a:pPr>
            <a:r>
              <a:rPr lang="en-US" sz="1500">
                <a:latin typeface="Times"/>
                <a:ea typeface="Times New Roman" panose="02020603050405020304" pitchFamily="18" charset="0"/>
                <a:cs typeface="Times New Roman" panose="02020603050405020304" pitchFamily="18" charset="0"/>
              </a:rPr>
              <a:t>15. Find the product of the first and fourth numbers in terms of </a:t>
            </a:r>
            <a:r>
              <a:rPr lang="en-US" sz="1500" i="1">
                <a:latin typeface="Times"/>
                <a:ea typeface="Times New Roman" panose="02020603050405020304" pitchFamily="18" charset="0"/>
                <a:cs typeface="Times New Roman" panose="02020603050405020304" pitchFamily="18" charset="0"/>
              </a:rPr>
              <a:t>a</a:t>
            </a:r>
            <a:r>
              <a:rPr lang="en-US" sz="1500">
                <a:latin typeface="Times"/>
                <a:ea typeface="Times New Roman" panose="02020603050405020304" pitchFamily="18" charset="0"/>
                <a:cs typeface="Times New Roman" panose="02020603050405020304" pitchFamily="18" charset="0"/>
              </a:rPr>
              <a:t> and </a:t>
            </a:r>
            <a:r>
              <a:rPr lang="en-US" sz="1500" i="1">
                <a:latin typeface="Times"/>
                <a:ea typeface="Times New Roman" panose="02020603050405020304" pitchFamily="18" charset="0"/>
                <a:cs typeface="Times New Roman" panose="02020603050405020304" pitchFamily="18" charset="0"/>
              </a:rPr>
              <a:t>b</a:t>
            </a:r>
            <a:r>
              <a:rPr lang="en-US" sz="1500">
                <a:latin typeface="Times"/>
                <a:ea typeface="Times New Roman" panose="02020603050405020304" pitchFamily="18" charset="0"/>
                <a:cs typeface="Times New Roman" panose="02020603050405020304" pitchFamily="18" charset="0"/>
              </a:rPr>
              <a:t>.  Call this product </a:t>
            </a:r>
            <a:r>
              <a:rPr lang="en-US" sz="1500" i="1">
                <a:latin typeface="Times"/>
                <a:ea typeface="Times New Roman" panose="02020603050405020304" pitchFamily="18" charset="0"/>
                <a:cs typeface="Times New Roman" panose="02020603050405020304" pitchFamily="18" charset="0"/>
              </a:rPr>
              <a:t>x</a:t>
            </a:r>
            <a:r>
              <a:rPr lang="en-US" sz="1500">
                <a:latin typeface="Times"/>
                <a:ea typeface="Times New Roman" panose="02020603050405020304" pitchFamily="18" charset="0"/>
                <a:cs typeface="Times New Roman" panose="02020603050405020304" pitchFamily="18" charset="0"/>
              </a:rPr>
              <a:t>.</a:t>
            </a:r>
          </a:p>
          <a:p>
            <a:pPr indent="-42863" algn="l">
              <a:spcBef>
                <a:spcPts val="0"/>
              </a:spcBef>
            </a:pPr>
            <a:r>
              <a:rPr lang="en-US" b="1" i="1">
                <a:solidFill>
                  <a:srgbClr val="FF0000"/>
                </a:solidFill>
                <a:latin typeface="Times"/>
                <a:ea typeface="Times New Roman" panose="02020603050405020304" pitchFamily="18" charset="0"/>
                <a:cs typeface="Times New Roman" panose="02020603050405020304" pitchFamily="18" charset="0"/>
              </a:rPr>
              <a:t>       a</a:t>
            </a:r>
            <a:r>
              <a:rPr lang="en-US" b="1" i="1" baseline="30000">
                <a:solidFill>
                  <a:srgbClr val="FF0000"/>
                </a:solidFill>
                <a:latin typeface="Times"/>
                <a:ea typeface="Times New Roman" panose="02020603050405020304" pitchFamily="18" charset="0"/>
                <a:cs typeface="Times New Roman" panose="02020603050405020304" pitchFamily="18" charset="0"/>
              </a:rPr>
              <a:t>2 </a:t>
            </a:r>
            <a:r>
              <a:rPr lang="en-US" b="1" i="1">
                <a:solidFill>
                  <a:srgbClr val="FF0000"/>
                </a:solidFill>
                <a:latin typeface="Times"/>
                <a:ea typeface="Times New Roman" panose="02020603050405020304" pitchFamily="18" charset="0"/>
                <a:cs typeface="Times New Roman" panose="02020603050405020304" pitchFamily="18" charset="0"/>
              </a:rPr>
              <a:t>+ 2ab</a:t>
            </a:r>
            <a:endParaRPr lang="en-US" b="1">
              <a:effectLst/>
              <a:latin typeface="Calibri" panose="020F0502020204030204" pitchFamily="34" charset="0"/>
              <a:ea typeface="Times New Roman" panose="02020603050405020304" pitchFamily="18" charset="0"/>
              <a:cs typeface="Times New Roman" panose="02020603050405020304" pitchFamily="18" charset="0"/>
            </a:endParaRPr>
          </a:p>
          <a:p>
            <a:pPr indent="-42863" algn="l">
              <a:spcBef>
                <a:spcPts val="0"/>
              </a:spcBef>
            </a:pPr>
            <a:endParaRPr lang="en-US" sz="1500">
              <a:latin typeface="Calibri" panose="020F0502020204030204" pitchFamily="34" charset="0"/>
              <a:ea typeface="Times New Roman" panose="02020603050405020304" pitchFamily="18" charset="0"/>
              <a:cs typeface="Times New Roman" panose="02020603050405020304" pitchFamily="18" charset="0"/>
            </a:endParaRPr>
          </a:p>
          <a:p>
            <a:pPr indent="-42863" algn="l">
              <a:spcBef>
                <a:spcPts val="0"/>
              </a:spcBef>
            </a:pPr>
            <a:r>
              <a:rPr lang="en-US" sz="1500">
                <a:latin typeface="Times"/>
                <a:ea typeface="Times New Roman" panose="02020603050405020304" pitchFamily="18" charset="0"/>
                <a:cs typeface="Times New Roman" panose="02020603050405020304" pitchFamily="18" charset="0"/>
              </a:rPr>
              <a:t>16. Find twice the product of the two middle numbers in terms of </a:t>
            </a:r>
            <a:r>
              <a:rPr lang="en-US" sz="1500" i="1">
                <a:latin typeface="Times"/>
                <a:ea typeface="Times New Roman" panose="02020603050405020304" pitchFamily="18" charset="0"/>
                <a:cs typeface="Times New Roman" panose="02020603050405020304" pitchFamily="18" charset="0"/>
              </a:rPr>
              <a:t>a</a:t>
            </a:r>
            <a:r>
              <a:rPr lang="en-US" sz="1500">
                <a:latin typeface="Times"/>
                <a:ea typeface="Times New Roman" panose="02020603050405020304" pitchFamily="18" charset="0"/>
                <a:cs typeface="Times New Roman" panose="02020603050405020304" pitchFamily="18" charset="0"/>
              </a:rPr>
              <a:t> and </a:t>
            </a:r>
            <a:r>
              <a:rPr lang="en-US" sz="1500" i="1">
                <a:latin typeface="Times"/>
                <a:ea typeface="Times New Roman" panose="02020603050405020304" pitchFamily="18" charset="0"/>
                <a:cs typeface="Times New Roman" panose="02020603050405020304" pitchFamily="18" charset="0"/>
              </a:rPr>
              <a:t>b</a:t>
            </a:r>
            <a:r>
              <a:rPr lang="en-US" sz="1500">
                <a:latin typeface="Times"/>
                <a:ea typeface="Times New Roman" panose="02020603050405020304" pitchFamily="18" charset="0"/>
                <a:cs typeface="Times New Roman" panose="02020603050405020304" pitchFamily="18" charset="0"/>
              </a:rPr>
              <a:t>.  Call this </a:t>
            </a:r>
            <a:r>
              <a:rPr lang="en-US" sz="1500" i="1">
                <a:latin typeface="Times"/>
                <a:ea typeface="Times New Roman" panose="02020603050405020304" pitchFamily="18" charset="0"/>
                <a:cs typeface="Times New Roman" panose="02020603050405020304" pitchFamily="18" charset="0"/>
              </a:rPr>
              <a:t>y</a:t>
            </a:r>
            <a:r>
              <a:rPr lang="en-US" sz="1500">
                <a:latin typeface="Times"/>
                <a:ea typeface="Times New Roman" panose="02020603050405020304" pitchFamily="18" charset="0"/>
                <a:cs typeface="Times New Roman" panose="02020603050405020304" pitchFamily="18" charset="0"/>
              </a:rPr>
              <a:t>.</a:t>
            </a:r>
          </a:p>
          <a:p>
            <a:pPr indent="-42863" algn="l">
              <a:spcBef>
                <a:spcPts val="0"/>
              </a:spcBef>
            </a:pPr>
            <a:r>
              <a:rPr lang="en-US" sz="1500">
                <a:latin typeface="Times"/>
                <a:ea typeface="Times New Roman" panose="02020603050405020304" pitchFamily="18" charset="0"/>
                <a:cs typeface="Times New Roman" panose="02020603050405020304" pitchFamily="18" charset="0"/>
              </a:rPr>
              <a:t>       </a:t>
            </a:r>
            <a:r>
              <a:rPr lang="en-US" b="1" i="1">
                <a:solidFill>
                  <a:srgbClr val="FF0000"/>
                </a:solidFill>
                <a:latin typeface="Times"/>
                <a:ea typeface="Times New Roman" panose="02020603050405020304" pitchFamily="18" charset="0"/>
                <a:cs typeface="Times New Roman" panose="02020603050405020304" pitchFamily="18" charset="0"/>
              </a:rPr>
              <a:t>2ab + 2b</a:t>
            </a:r>
            <a:r>
              <a:rPr lang="en-US" b="1" i="1" baseline="30000">
                <a:solidFill>
                  <a:srgbClr val="FF0000"/>
                </a:solidFill>
                <a:latin typeface="Times"/>
                <a:ea typeface="Times New Roman" panose="02020603050405020304" pitchFamily="18" charset="0"/>
                <a:cs typeface="Times New Roman" panose="02020603050405020304" pitchFamily="18" charset="0"/>
              </a:rPr>
              <a:t>2</a:t>
            </a:r>
            <a:endParaRPr lang="en-US">
              <a:effectLst/>
              <a:latin typeface="Times"/>
              <a:ea typeface="Times New Roman" panose="02020603050405020304" pitchFamily="18" charset="0"/>
              <a:cs typeface="Times New Roman" panose="02020603050405020304" pitchFamily="18" charset="0"/>
            </a:endParaRPr>
          </a:p>
          <a:p>
            <a:pPr indent="-42863" algn="l">
              <a:spcBef>
                <a:spcPts val="0"/>
              </a:spcBef>
            </a:pPr>
            <a:endParaRPr lang="en-US" sz="1500">
              <a:latin typeface="Calibri" panose="020F0502020204030204" pitchFamily="34" charset="0"/>
              <a:ea typeface="Times New Roman" panose="02020603050405020304" pitchFamily="18" charset="0"/>
              <a:cs typeface="Times New Roman" panose="02020603050405020304" pitchFamily="18" charset="0"/>
            </a:endParaRPr>
          </a:p>
          <a:p>
            <a:pPr indent="-42863" algn="l">
              <a:spcBef>
                <a:spcPts val="0"/>
              </a:spcBef>
            </a:pPr>
            <a:r>
              <a:rPr lang="en-US" sz="1500">
                <a:latin typeface="Times"/>
                <a:ea typeface="Times New Roman" panose="02020603050405020304" pitchFamily="18" charset="0"/>
                <a:cs typeface="Times New Roman" panose="02020603050405020304" pitchFamily="18" charset="0"/>
              </a:rPr>
              <a:t>17. Find the sum of the squares of the two middle numbers in terms of </a:t>
            </a:r>
            <a:r>
              <a:rPr lang="en-US" sz="1500" i="1">
                <a:latin typeface="Times"/>
                <a:ea typeface="Times New Roman" panose="02020603050405020304" pitchFamily="18" charset="0"/>
                <a:cs typeface="Times New Roman" panose="02020603050405020304" pitchFamily="18" charset="0"/>
              </a:rPr>
              <a:t>a</a:t>
            </a:r>
            <a:r>
              <a:rPr lang="en-US" sz="1500">
                <a:latin typeface="Times"/>
                <a:ea typeface="Times New Roman" panose="02020603050405020304" pitchFamily="18" charset="0"/>
                <a:cs typeface="Times New Roman" panose="02020603050405020304" pitchFamily="18" charset="0"/>
              </a:rPr>
              <a:t> and </a:t>
            </a:r>
            <a:r>
              <a:rPr lang="en-US" sz="1500" i="1">
                <a:latin typeface="Times"/>
                <a:ea typeface="Times New Roman" panose="02020603050405020304" pitchFamily="18" charset="0"/>
                <a:cs typeface="Times New Roman" panose="02020603050405020304" pitchFamily="18" charset="0"/>
              </a:rPr>
              <a:t>b</a:t>
            </a:r>
            <a:r>
              <a:rPr lang="en-US" sz="1500">
                <a:latin typeface="Times"/>
                <a:ea typeface="Times New Roman" panose="02020603050405020304" pitchFamily="18" charset="0"/>
                <a:cs typeface="Times New Roman" panose="02020603050405020304" pitchFamily="18" charset="0"/>
              </a:rPr>
              <a:t>.  Call this </a:t>
            </a:r>
            <a:r>
              <a:rPr lang="en-US" sz="1500" i="1">
                <a:latin typeface="Times"/>
                <a:ea typeface="Times New Roman" panose="02020603050405020304" pitchFamily="18" charset="0"/>
                <a:cs typeface="Times New Roman" panose="02020603050405020304" pitchFamily="18" charset="0"/>
              </a:rPr>
              <a:t>z</a:t>
            </a:r>
            <a:r>
              <a:rPr lang="en-US" sz="1500">
                <a:latin typeface="Times"/>
                <a:ea typeface="Times New Roman" panose="02020603050405020304" pitchFamily="18" charset="0"/>
                <a:cs typeface="Times New Roman" panose="02020603050405020304" pitchFamily="18" charset="0"/>
              </a:rPr>
              <a:t>.</a:t>
            </a:r>
          </a:p>
          <a:p>
            <a:pPr indent="-42863" algn="l">
              <a:spcBef>
                <a:spcPts val="0"/>
              </a:spcBef>
            </a:pPr>
            <a:r>
              <a:rPr lang="en-US" sz="1500">
                <a:latin typeface="Times"/>
                <a:ea typeface="Times New Roman" panose="02020603050405020304" pitchFamily="18" charset="0"/>
                <a:cs typeface="Times New Roman" panose="02020603050405020304" pitchFamily="18" charset="0"/>
              </a:rPr>
              <a:t>       </a:t>
            </a:r>
            <a:r>
              <a:rPr lang="en-US" b="1" i="1">
                <a:solidFill>
                  <a:srgbClr val="FF0000"/>
                </a:solidFill>
                <a:latin typeface="Times"/>
                <a:ea typeface="Times New Roman" panose="02020603050405020304" pitchFamily="18" charset="0"/>
                <a:cs typeface="Times New Roman" panose="02020603050405020304" pitchFamily="18" charset="0"/>
              </a:rPr>
              <a:t>b</a:t>
            </a:r>
            <a:r>
              <a:rPr lang="en-US" b="1" i="1" baseline="30000">
                <a:solidFill>
                  <a:srgbClr val="FF0000"/>
                </a:solidFill>
                <a:latin typeface="Times"/>
                <a:ea typeface="Times New Roman" panose="02020603050405020304" pitchFamily="18" charset="0"/>
                <a:cs typeface="Times New Roman" panose="02020603050405020304" pitchFamily="18" charset="0"/>
              </a:rPr>
              <a:t>2</a:t>
            </a:r>
            <a:r>
              <a:rPr lang="en-US" b="1" i="1">
                <a:solidFill>
                  <a:srgbClr val="FF0000"/>
                </a:solidFill>
                <a:latin typeface="Times"/>
                <a:ea typeface="Times New Roman" panose="02020603050405020304" pitchFamily="18" charset="0"/>
                <a:cs typeface="Times New Roman" panose="02020603050405020304" pitchFamily="18" charset="0"/>
              </a:rPr>
              <a:t> + a</a:t>
            </a:r>
            <a:r>
              <a:rPr lang="en-US" b="1" i="1" baseline="30000">
                <a:solidFill>
                  <a:srgbClr val="FF0000"/>
                </a:solidFill>
                <a:latin typeface="Times"/>
                <a:ea typeface="Times New Roman" panose="02020603050405020304" pitchFamily="18" charset="0"/>
                <a:cs typeface="Times New Roman" panose="02020603050405020304" pitchFamily="18" charset="0"/>
              </a:rPr>
              <a:t>2</a:t>
            </a:r>
            <a:r>
              <a:rPr lang="en-US" b="1" i="1">
                <a:solidFill>
                  <a:srgbClr val="FF0000"/>
                </a:solidFill>
                <a:latin typeface="Times"/>
                <a:ea typeface="Times New Roman" panose="02020603050405020304" pitchFamily="18" charset="0"/>
                <a:cs typeface="Times New Roman" panose="02020603050405020304" pitchFamily="18" charset="0"/>
              </a:rPr>
              <a:t> + 2ab + b</a:t>
            </a:r>
            <a:r>
              <a:rPr lang="en-US" b="1" i="1" baseline="30000">
                <a:solidFill>
                  <a:srgbClr val="FF0000"/>
                </a:solidFill>
                <a:latin typeface="Times"/>
                <a:ea typeface="Times New Roman" panose="02020603050405020304" pitchFamily="18" charset="0"/>
                <a:cs typeface="Times New Roman" panose="02020603050405020304" pitchFamily="18" charset="0"/>
              </a:rPr>
              <a:t>2</a:t>
            </a:r>
            <a:r>
              <a:rPr lang="en-US" b="1" i="1">
                <a:solidFill>
                  <a:srgbClr val="FF0000"/>
                </a:solidFill>
                <a:latin typeface="Times"/>
                <a:ea typeface="Times New Roman" panose="02020603050405020304" pitchFamily="18" charset="0"/>
                <a:cs typeface="Times New Roman" panose="02020603050405020304" pitchFamily="18" charset="0"/>
              </a:rPr>
              <a:t> = a</a:t>
            </a:r>
            <a:r>
              <a:rPr lang="en-US" b="1" i="1" baseline="30000">
                <a:solidFill>
                  <a:srgbClr val="FF0000"/>
                </a:solidFill>
                <a:latin typeface="Times"/>
                <a:ea typeface="Times New Roman" panose="02020603050405020304" pitchFamily="18" charset="0"/>
                <a:cs typeface="Times New Roman" panose="02020603050405020304" pitchFamily="18" charset="0"/>
              </a:rPr>
              <a:t>2</a:t>
            </a:r>
            <a:r>
              <a:rPr lang="en-US" b="1" i="1">
                <a:solidFill>
                  <a:srgbClr val="FF0000"/>
                </a:solidFill>
                <a:latin typeface="Times"/>
                <a:ea typeface="Times New Roman" panose="02020603050405020304" pitchFamily="18" charset="0"/>
                <a:cs typeface="Times New Roman" panose="02020603050405020304" pitchFamily="18" charset="0"/>
              </a:rPr>
              <a:t> + 2ab + 2b</a:t>
            </a:r>
            <a:r>
              <a:rPr lang="en-US" b="1" i="1" baseline="30000">
                <a:solidFill>
                  <a:srgbClr val="FF0000"/>
                </a:solidFill>
                <a:latin typeface="Times"/>
                <a:ea typeface="Times New Roman" panose="02020603050405020304" pitchFamily="18" charset="0"/>
                <a:cs typeface="Times New Roman" panose="02020603050405020304" pitchFamily="18" charset="0"/>
              </a:rPr>
              <a:t>2</a:t>
            </a:r>
            <a:r>
              <a:rPr lang="en-US" b="1" i="1">
                <a:solidFill>
                  <a:srgbClr val="FF0000"/>
                </a:solidFill>
                <a:latin typeface="Times"/>
                <a:ea typeface="Times New Roman" panose="02020603050405020304" pitchFamily="18" charset="0"/>
                <a:cs typeface="Times New Roman" panose="02020603050405020304" pitchFamily="18" charset="0"/>
              </a:rPr>
              <a:t> </a:t>
            </a:r>
            <a:endParaRPr lang="en-US" b="1">
              <a:effectLst/>
              <a:latin typeface="Calibri" panose="020F0502020204030204" pitchFamily="34" charset="0"/>
              <a:ea typeface="Times New Roman" panose="02020603050405020304" pitchFamily="18" charset="0"/>
              <a:cs typeface="Times New Roman" panose="02020603050405020304" pitchFamily="18" charset="0"/>
            </a:endParaRPr>
          </a:p>
          <a:p>
            <a:pPr indent="-42863" algn="l">
              <a:spcBef>
                <a:spcPts val="0"/>
              </a:spcBef>
            </a:pPr>
            <a:r>
              <a:rPr lang="en-US" sz="1500">
                <a:latin typeface="Times"/>
                <a:ea typeface="Times New Roman" panose="02020603050405020304" pitchFamily="18" charset="0"/>
                <a:cs typeface="Times New Roman" panose="02020603050405020304" pitchFamily="18" charset="0"/>
              </a:rPr>
              <a:t> </a:t>
            </a:r>
            <a:endParaRPr lang="en-US" sz="1500">
              <a:latin typeface="Calibri" panose="020F0502020204030204" pitchFamily="34" charset="0"/>
              <a:ea typeface="Times New Roman" panose="02020603050405020304" pitchFamily="18" charset="0"/>
              <a:cs typeface="Times New Roman" panose="02020603050405020304" pitchFamily="18" charset="0"/>
            </a:endParaRPr>
          </a:p>
          <a:p>
            <a:pPr marL="300038" indent="-342900" algn="l">
              <a:spcBef>
                <a:spcPts val="0"/>
              </a:spcBef>
              <a:buAutoNum type="arabicPeriod" startAt="18"/>
            </a:pPr>
            <a:r>
              <a:rPr lang="en-US" sz="1500">
                <a:latin typeface="Times"/>
                <a:ea typeface="Times New Roman" panose="02020603050405020304" pitchFamily="18" charset="0"/>
                <a:cs typeface="Times New Roman" panose="02020603050405020304" pitchFamily="18" charset="0"/>
              </a:rPr>
              <a:t>Show that </a:t>
            </a:r>
            <a:r>
              <a:rPr lang="en-US" sz="1500" i="1">
                <a:latin typeface="Times"/>
                <a:ea typeface="Times New Roman" panose="02020603050405020304" pitchFamily="18" charset="0"/>
                <a:cs typeface="Times New Roman" panose="02020603050405020304" pitchFamily="18" charset="0"/>
              </a:rPr>
              <a:t>x</a:t>
            </a:r>
            <a:r>
              <a:rPr lang="en-US" sz="1500" baseline="30000">
                <a:latin typeface="Times"/>
                <a:ea typeface="Times New Roman" panose="02020603050405020304" pitchFamily="18" charset="0"/>
                <a:cs typeface="Times New Roman" panose="02020603050405020304" pitchFamily="18" charset="0"/>
              </a:rPr>
              <a:t>2</a:t>
            </a:r>
            <a:r>
              <a:rPr lang="en-US" sz="1500">
                <a:latin typeface="Times"/>
                <a:ea typeface="Times New Roman" panose="02020603050405020304" pitchFamily="18" charset="0"/>
                <a:cs typeface="Times New Roman" panose="02020603050405020304" pitchFamily="18" charset="0"/>
              </a:rPr>
              <a:t> + </a:t>
            </a:r>
            <a:r>
              <a:rPr lang="en-US" sz="1500" i="1">
                <a:latin typeface="Times"/>
                <a:ea typeface="Times New Roman" panose="02020603050405020304" pitchFamily="18" charset="0"/>
                <a:cs typeface="Times New Roman" panose="02020603050405020304" pitchFamily="18" charset="0"/>
              </a:rPr>
              <a:t>y</a:t>
            </a:r>
            <a:r>
              <a:rPr lang="en-US" sz="1500" baseline="30000">
                <a:latin typeface="Times"/>
                <a:ea typeface="Times New Roman" panose="02020603050405020304" pitchFamily="18" charset="0"/>
                <a:cs typeface="Times New Roman" panose="02020603050405020304" pitchFamily="18" charset="0"/>
              </a:rPr>
              <a:t>2</a:t>
            </a:r>
            <a:r>
              <a:rPr lang="en-US" sz="1500">
                <a:latin typeface="Times"/>
                <a:ea typeface="Times New Roman" panose="02020603050405020304" pitchFamily="18" charset="0"/>
                <a:cs typeface="Times New Roman" panose="02020603050405020304" pitchFamily="18" charset="0"/>
              </a:rPr>
              <a:t> = </a:t>
            </a:r>
            <a:r>
              <a:rPr lang="en-US" sz="1500" i="1">
                <a:latin typeface="Times"/>
                <a:ea typeface="Times New Roman" panose="02020603050405020304" pitchFamily="18" charset="0"/>
                <a:cs typeface="Times New Roman" panose="02020603050405020304" pitchFamily="18" charset="0"/>
              </a:rPr>
              <a:t>z</a:t>
            </a:r>
            <a:r>
              <a:rPr lang="en-US" sz="1500" baseline="30000">
                <a:latin typeface="Times"/>
                <a:ea typeface="Times New Roman" panose="02020603050405020304" pitchFamily="18" charset="0"/>
                <a:cs typeface="Times New Roman" panose="02020603050405020304" pitchFamily="18" charset="0"/>
              </a:rPr>
              <a:t>2</a:t>
            </a:r>
            <a:r>
              <a:rPr lang="en-US" sz="1500">
                <a:latin typeface="Times"/>
                <a:ea typeface="Times New Roman" panose="02020603050405020304" pitchFamily="18" charset="0"/>
                <a:cs typeface="Times New Roman" panose="02020603050405020304" pitchFamily="18" charset="0"/>
              </a:rPr>
              <a:t>. </a:t>
            </a:r>
          </a:p>
          <a:p>
            <a:pPr algn="l">
              <a:spcBef>
                <a:spcPts val="0"/>
              </a:spcBef>
            </a:pPr>
            <a:r>
              <a:rPr lang="en-US" sz="1500" b="1">
                <a:solidFill>
                  <a:srgbClr val="FF0000"/>
                </a:solidFill>
                <a:latin typeface="Times"/>
                <a:ea typeface="Times New Roman" panose="02020603050405020304" pitchFamily="18" charset="0"/>
                <a:cs typeface="Times New Roman" panose="02020603050405020304" pitchFamily="18" charset="0"/>
              </a:rPr>
              <a:t>                          (</a:t>
            </a:r>
            <a:r>
              <a:rPr lang="en-US" sz="1500" b="1" i="1">
                <a:solidFill>
                  <a:srgbClr val="FF0000"/>
                </a:solidFill>
                <a:latin typeface="Times"/>
                <a:ea typeface="Times New Roman" panose="02020603050405020304" pitchFamily="18" charset="0"/>
                <a:cs typeface="Times New Roman" panose="02020603050405020304" pitchFamily="18" charset="0"/>
              </a:rPr>
              <a:t>a</a:t>
            </a:r>
            <a:r>
              <a:rPr lang="en-US" sz="1500" b="1" i="1" baseline="30000">
                <a:solidFill>
                  <a:srgbClr val="FF0000"/>
                </a:solidFill>
                <a:latin typeface="Times"/>
                <a:ea typeface="Times New Roman" panose="02020603050405020304" pitchFamily="18" charset="0"/>
                <a:cs typeface="Times New Roman" panose="02020603050405020304" pitchFamily="18" charset="0"/>
              </a:rPr>
              <a:t>2 </a:t>
            </a:r>
            <a:r>
              <a:rPr lang="en-US" sz="1500" b="1" i="1">
                <a:solidFill>
                  <a:srgbClr val="FF0000"/>
                </a:solidFill>
                <a:latin typeface="Times"/>
                <a:ea typeface="Times New Roman" panose="02020603050405020304" pitchFamily="18" charset="0"/>
                <a:cs typeface="Times New Roman" panose="02020603050405020304" pitchFamily="18" charset="0"/>
              </a:rPr>
              <a:t>+ 2ab)</a:t>
            </a:r>
            <a:r>
              <a:rPr lang="en-US" sz="1500" b="1" i="1" baseline="30000">
                <a:solidFill>
                  <a:srgbClr val="FF0000"/>
                </a:solidFill>
                <a:latin typeface="Times"/>
                <a:ea typeface="Times New Roman" panose="02020603050405020304" pitchFamily="18" charset="0"/>
                <a:cs typeface="Times New Roman" panose="02020603050405020304" pitchFamily="18" charset="0"/>
              </a:rPr>
              <a:t>2</a:t>
            </a:r>
            <a:r>
              <a:rPr lang="en-US" sz="1500" b="1" i="1">
                <a:solidFill>
                  <a:srgbClr val="FF0000"/>
                </a:solidFill>
                <a:latin typeface="Times"/>
                <a:ea typeface="Times New Roman" panose="02020603050405020304" pitchFamily="18" charset="0"/>
                <a:cs typeface="Times New Roman" panose="02020603050405020304" pitchFamily="18" charset="0"/>
              </a:rPr>
              <a:t> + (2ab + 2b</a:t>
            </a:r>
            <a:r>
              <a:rPr lang="en-US" sz="1500" b="1" i="1" baseline="30000">
                <a:solidFill>
                  <a:srgbClr val="FF0000"/>
                </a:solidFill>
                <a:latin typeface="Times"/>
                <a:ea typeface="Times New Roman" panose="02020603050405020304" pitchFamily="18" charset="0"/>
                <a:cs typeface="Times New Roman" panose="02020603050405020304" pitchFamily="18" charset="0"/>
              </a:rPr>
              <a:t>2</a:t>
            </a:r>
            <a:r>
              <a:rPr lang="en-US" sz="1500" b="1" i="1">
                <a:solidFill>
                  <a:srgbClr val="FF0000"/>
                </a:solidFill>
                <a:latin typeface="Times"/>
                <a:ea typeface="Times New Roman" panose="02020603050405020304" pitchFamily="18" charset="0"/>
                <a:cs typeface="Times New Roman" panose="02020603050405020304" pitchFamily="18" charset="0"/>
              </a:rPr>
              <a:t>)</a:t>
            </a:r>
            <a:r>
              <a:rPr lang="en-US" sz="1500" b="1" i="1" baseline="30000">
                <a:solidFill>
                  <a:srgbClr val="FF0000"/>
                </a:solidFill>
                <a:latin typeface="Times"/>
                <a:ea typeface="Times New Roman" panose="02020603050405020304" pitchFamily="18" charset="0"/>
                <a:cs typeface="Times New Roman" panose="02020603050405020304" pitchFamily="18" charset="0"/>
              </a:rPr>
              <a:t>2</a:t>
            </a:r>
            <a:r>
              <a:rPr lang="en-US" sz="1500" b="1" i="1">
                <a:solidFill>
                  <a:srgbClr val="FF0000"/>
                </a:solidFill>
                <a:latin typeface="Times"/>
                <a:ea typeface="Times New Roman" panose="02020603050405020304" pitchFamily="18" charset="0"/>
                <a:cs typeface="Times New Roman" panose="02020603050405020304" pitchFamily="18" charset="0"/>
              </a:rPr>
              <a:t> = (a</a:t>
            </a:r>
            <a:r>
              <a:rPr lang="en-US" sz="1500" b="1" i="1" baseline="30000">
                <a:solidFill>
                  <a:srgbClr val="FF0000"/>
                </a:solidFill>
                <a:latin typeface="Times"/>
                <a:ea typeface="Times New Roman" panose="02020603050405020304" pitchFamily="18" charset="0"/>
                <a:cs typeface="Times New Roman" panose="02020603050405020304" pitchFamily="18" charset="0"/>
              </a:rPr>
              <a:t>2</a:t>
            </a:r>
            <a:r>
              <a:rPr lang="en-US" sz="1500" b="1" i="1">
                <a:solidFill>
                  <a:srgbClr val="FF0000"/>
                </a:solidFill>
                <a:latin typeface="Times"/>
                <a:ea typeface="Times New Roman" panose="02020603050405020304" pitchFamily="18" charset="0"/>
                <a:cs typeface="Times New Roman" panose="02020603050405020304" pitchFamily="18" charset="0"/>
              </a:rPr>
              <a:t> + 2ab + 2b</a:t>
            </a:r>
            <a:r>
              <a:rPr lang="en-US" sz="1500" b="1" i="1" baseline="30000">
                <a:solidFill>
                  <a:srgbClr val="FF0000"/>
                </a:solidFill>
                <a:latin typeface="Times"/>
                <a:ea typeface="Times New Roman" panose="02020603050405020304" pitchFamily="18" charset="0"/>
                <a:cs typeface="Times New Roman" panose="02020603050405020304" pitchFamily="18" charset="0"/>
              </a:rPr>
              <a:t>2</a:t>
            </a:r>
            <a:r>
              <a:rPr lang="en-US" sz="1500" b="1" i="1">
                <a:solidFill>
                  <a:srgbClr val="FF0000"/>
                </a:solidFill>
                <a:latin typeface="Times"/>
                <a:ea typeface="Times New Roman" panose="02020603050405020304" pitchFamily="18" charset="0"/>
                <a:cs typeface="Times New Roman" panose="02020603050405020304" pitchFamily="18" charset="0"/>
              </a:rPr>
              <a:t> )</a:t>
            </a:r>
            <a:r>
              <a:rPr lang="en-US" sz="1500" b="1" i="1" baseline="30000">
                <a:solidFill>
                  <a:srgbClr val="FF0000"/>
                </a:solidFill>
                <a:latin typeface="Times"/>
                <a:ea typeface="Times New Roman" panose="02020603050405020304" pitchFamily="18" charset="0"/>
                <a:cs typeface="Times New Roman" panose="02020603050405020304" pitchFamily="18" charset="0"/>
              </a:rPr>
              <a:t>2</a:t>
            </a:r>
            <a:endParaRPr lang="en-US" sz="1500" b="1" i="1">
              <a:solidFill>
                <a:srgbClr val="FF0000"/>
              </a:solidFill>
              <a:latin typeface="Times"/>
              <a:ea typeface="Times New Roman" panose="02020603050405020304" pitchFamily="18" charset="0"/>
              <a:cs typeface="Times New Roman" panose="02020603050405020304" pitchFamily="18" charset="0"/>
            </a:endParaRPr>
          </a:p>
          <a:p>
            <a:pPr indent="-42863" algn="l">
              <a:spcBef>
                <a:spcPts val="0"/>
              </a:spcBef>
            </a:pPr>
            <a:r>
              <a:rPr lang="en-US" sz="1500" b="1" i="1">
                <a:solidFill>
                  <a:srgbClr val="FF0000"/>
                </a:solidFill>
                <a:latin typeface="Times"/>
                <a:ea typeface="Times New Roman" panose="02020603050405020304" pitchFamily="18" charset="0"/>
                <a:cs typeface="Times New Roman" panose="02020603050405020304" pitchFamily="18" charset="0"/>
              </a:rPr>
              <a:t>                   a</a:t>
            </a:r>
            <a:r>
              <a:rPr lang="en-US" sz="1500" b="1" i="1" baseline="30000">
                <a:solidFill>
                  <a:srgbClr val="FF0000"/>
                </a:solidFill>
                <a:latin typeface="Times"/>
                <a:ea typeface="Times New Roman" panose="02020603050405020304" pitchFamily="18" charset="0"/>
                <a:cs typeface="Times New Roman" panose="02020603050405020304" pitchFamily="18" charset="0"/>
              </a:rPr>
              <a:t>4</a:t>
            </a:r>
            <a:r>
              <a:rPr lang="en-US" sz="1500" b="1" i="1">
                <a:solidFill>
                  <a:srgbClr val="FF0000"/>
                </a:solidFill>
                <a:latin typeface="Times"/>
                <a:ea typeface="Times New Roman" panose="02020603050405020304" pitchFamily="18" charset="0"/>
                <a:cs typeface="Times New Roman" panose="02020603050405020304" pitchFamily="18" charset="0"/>
              </a:rPr>
              <a:t> + 4a</a:t>
            </a:r>
            <a:r>
              <a:rPr lang="en-US" sz="1500" b="1" i="1" baseline="30000">
                <a:solidFill>
                  <a:srgbClr val="FF0000"/>
                </a:solidFill>
                <a:latin typeface="Times"/>
                <a:ea typeface="Times New Roman" panose="02020603050405020304" pitchFamily="18" charset="0"/>
                <a:cs typeface="Times New Roman" panose="02020603050405020304" pitchFamily="18" charset="0"/>
              </a:rPr>
              <a:t>3</a:t>
            </a:r>
            <a:r>
              <a:rPr lang="en-US" sz="1500" b="1" i="1">
                <a:solidFill>
                  <a:srgbClr val="FF0000"/>
                </a:solidFill>
                <a:latin typeface="Times"/>
                <a:ea typeface="Times New Roman" panose="02020603050405020304" pitchFamily="18" charset="0"/>
                <a:cs typeface="Times New Roman" panose="02020603050405020304" pitchFamily="18" charset="0"/>
              </a:rPr>
              <a:t>b + 8a</a:t>
            </a:r>
            <a:r>
              <a:rPr lang="en-US" sz="1500" b="1" i="1" baseline="30000">
                <a:solidFill>
                  <a:srgbClr val="FF0000"/>
                </a:solidFill>
                <a:latin typeface="Times"/>
                <a:ea typeface="Times New Roman" panose="02020603050405020304" pitchFamily="18" charset="0"/>
                <a:cs typeface="Times New Roman" panose="02020603050405020304" pitchFamily="18" charset="0"/>
              </a:rPr>
              <a:t>2</a:t>
            </a:r>
            <a:r>
              <a:rPr lang="en-US" sz="1500" b="1" i="1">
                <a:solidFill>
                  <a:srgbClr val="FF0000"/>
                </a:solidFill>
                <a:latin typeface="Times"/>
                <a:ea typeface="Times New Roman" panose="02020603050405020304" pitchFamily="18" charset="0"/>
                <a:cs typeface="Times New Roman" panose="02020603050405020304" pitchFamily="18" charset="0"/>
              </a:rPr>
              <a:t>b</a:t>
            </a:r>
            <a:r>
              <a:rPr lang="en-US" sz="1500" b="1" i="1" baseline="30000">
                <a:solidFill>
                  <a:srgbClr val="FF0000"/>
                </a:solidFill>
                <a:latin typeface="Times"/>
                <a:ea typeface="Times New Roman" panose="02020603050405020304" pitchFamily="18" charset="0"/>
                <a:cs typeface="Times New Roman" panose="02020603050405020304" pitchFamily="18" charset="0"/>
              </a:rPr>
              <a:t>2</a:t>
            </a:r>
            <a:r>
              <a:rPr lang="en-US" sz="1500" b="1" i="1">
                <a:solidFill>
                  <a:srgbClr val="FF0000"/>
                </a:solidFill>
                <a:latin typeface="Times"/>
                <a:ea typeface="Times New Roman" panose="02020603050405020304" pitchFamily="18" charset="0"/>
                <a:cs typeface="Times New Roman" panose="02020603050405020304" pitchFamily="18" charset="0"/>
              </a:rPr>
              <a:t> + 8ab</a:t>
            </a:r>
            <a:r>
              <a:rPr lang="en-US" sz="1500" b="1" i="1" baseline="30000">
                <a:solidFill>
                  <a:srgbClr val="FF0000"/>
                </a:solidFill>
                <a:latin typeface="Times"/>
                <a:ea typeface="Times New Roman" panose="02020603050405020304" pitchFamily="18" charset="0"/>
                <a:cs typeface="Times New Roman" panose="02020603050405020304" pitchFamily="18" charset="0"/>
              </a:rPr>
              <a:t>3 </a:t>
            </a:r>
            <a:r>
              <a:rPr lang="en-US" sz="1500" b="1" i="1">
                <a:solidFill>
                  <a:srgbClr val="FF0000"/>
                </a:solidFill>
                <a:latin typeface="Times"/>
                <a:ea typeface="Times New Roman" panose="02020603050405020304" pitchFamily="18" charset="0"/>
                <a:cs typeface="Times New Roman" panose="02020603050405020304" pitchFamily="18" charset="0"/>
              </a:rPr>
              <a:t>+ 4b</a:t>
            </a:r>
            <a:r>
              <a:rPr lang="en-US" sz="1500" b="1" i="1" baseline="30000">
                <a:solidFill>
                  <a:srgbClr val="FF0000"/>
                </a:solidFill>
                <a:latin typeface="Times"/>
                <a:ea typeface="Times New Roman" panose="02020603050405020304" pitchFamily="18" charset="0"/>
                <a:cs typeface="Times New Roman" panose="02020603050405020304" pitchFamily="18" charset="0"/>
              </a:rPr>
              <a:t>4 </a:t>
            </a:r>
            <a:r>
              <a:rPr lang="en-US" sz="1500" b="1" i="1">
                <a:solidFill>
                  <a:srgbClr val="FF0000"/>
                </a:solidFill>
                <a:latin typeface="Times"/>
                <a:ea typeface="Times New Roman" panose="02020603050405020304" pitchFamily="18" charset="0"/>
                <a:cs typeface="Times New Roman" panose="02020603050405020304" pitchFamily="18" charset="0"/>
              </a:rPr>
              <a:t>= a</a:t>
            </a:r>
            <a:r>
              <a:rPr lang="en-US" sz="1500" b="1" i="1" baseline="30000">
                <a:solidFill>
                  <a:srgbClr val="FF0000"/>
                </a:solidFill>
                <a:latin typeface="Times"/>
                <a:ea typeface="Times New Roman" panose="02020603050405020304" pitchFamily="18" charset="0"/>
                <a:cs typeface="Times New Roman" panose="02020603050405020304" pitchFamily="18" charset="0"/>
              </a:rPr>
              <a:t>4</a:t>
            </a:r>
            <a:r>
              <a:rPr lang="en-US" sz="1500" b="1" i="1">
                <a:solidFill>
                  <a:srgbClr val="FF0000"/>
                </a:solidFill>
                <a:latin typeface="Times"/>
                <a:ea typeface="Times New Roman" panose="02020603050405020304" pitchFamily="18" charset="0"/>
                <a:cs typeface="Times New Roman" panose="02020603050405020304" pitchFamily="18" charset="0"/>
              </a:rPr>
              <a:t> + 4a</a:t>
            </a:r>
            <a:r>
              <a:rPr lang="en-US" sz="1500" b="1" i="1" baseline="30000">
                <a:solidFill>
                  <a:srgbClr val="FF0000"/>
                </a:solidFill>
                <a:latin typeface="Times"/>
                <a:ea typeface="Times New Roman" panose="02020603050405020304" pitchFamily="18" charset="0"/>
                <a:cs typeface="Times New Roman" panose="02020603050405020304" pitchFamily="18" charset="0"/>
              </a:rPr>
              <a:t>3</a:t>
            </a:r>
            <a:r>
              <a:rPr lang="en-US" sz="1500" b="1" i="1">
                <a:solidFill>
                  <a:srgbClr val="FF0000"/>
                </a:solidFill>
                <a:latin typeface="Times"/>
                <a:ea typeface="Times New Roman" panose="02020603050405020304" pitchFamily="18" charset="0"/>
                <a:cs typeface="Times New Roman" panose="02020603050405020304" pitchFamily="18" charset="0"/>
              </a:rPr>
              <a:t>b + 8a</a:t>
            </a:r>
            <a:r>
              <a:rPr lang="en-US" sz="1500" b="1" i="1" baseline="30000">
                <a:solidFill>
                  <a:srgbClr val="FF0000"/>
                </a:solidFill>
                <a:latin typeface="Times"/>
                <a:ea typeface="Times New Roman" panose="02020603050405020304" pitchFamily="18" charset="0"/>
                <a:cs typeface="Times New Roman" panose="02020603050405020304" pitchFamily="18" charset="0"/>
              </a:rPr>
              <a:t>2</a:t>
            </a:r>
            <a:r>
              <a:rPr lang="en-US" sz="1500" b="1" i="1">
                <a:solidFill>
                  <a:srgbClr val="FF0000"/>
                </a:solidFill>
                <a:latin typeface="Times"/>
                <a:ea typeface="Times New Roman" panose="02020603050405020304" pitchFamily="18" charset="0"/>
                <a:cs typeface="Times New Roman" panose="02020603050405020304" pitchFamily="18" charset="0"/>
              </a:rPr>
              <a:t>b</a:t>
            </a:r>
            <a:r>
              <a:rPr lang="en-US" sz="1500" b="1" i="1" baseline="30000">
                <a:solidFill>
                  <a:srgbClr val="FF0000"/>
                </a:solidFill>
                <a:latin typeface="Times"/>
                <a:ea typeface="Times New Roman" panose="02020603050405020304" pitchFamily="18" charset="0"/>
                <a:cs typeface="Times New Roman" panose="02020603050405020304" pitchFamily="18" charset="0"/>
              </a:rPr>
              <a:t>2</a:t>
            </a:r>
            <a:r>
              <a:rPr lang="en-US" sz="1500" b="1" i="1">
                <a:solidFill>
                  <a:srgbClr val="FF0000"/>
                </a:solidFill>
                <a:latin typeface="Times"/>
                <a:ea typeface="Times New Roman" panose="02020603050405020304" pitchFamily="18" charset="0"/>
                <a:cs typeface="Times New Roman" panose="02020603050405020304" pitchFamily="18" charset="0"/>
              </a:rPr>
              <a:t> + 8ab</a:t>
            </a:r>
            <a:r>
              <a:rPr lang="en-US" sz="1500" b="1" i="1" baseline="30000">
                <a:solidFill>
                  <a:srgbClr val="FF0000"/>
                </a:solidFill>
                <a:latin typeface="Times"/>
                <a:ea typeface="Times New Roman" panose="02020603050405020304" pitchFamily="18" charset="0"/>
                <a:cs typeface="Times New Roman" panose="02020603050405020304" pitchFamily="18" charset="0"/>
              </a:rPr>
              <a:t>3 </a:t>
            </a:r>
            <a:r>
              <a:rPr lang="en-US" sz="1500" b="1" i="1">
                <a:solidFill>
                  <a:srgbClr val="FF0000"/>
                </a:solidFill>
                <a:latin typeface="Times"/>
                <a:ea typeface="Times New Roman" panose="02020603050405020304" pitchFamily="18" charset="0"/>
                <a:cs typeface="Times New Roman" panose="02020603050405020304" pitchFamily="18" charset="0"/>
              </a:rPr>
              <a:t>+ 4b</a:t>
            </a:r>
            <a:r>
              <a:rPr lang="en-US" sz="1500" b="1" i="1" baseline="30000">
                <a:solidFill>
                  <a:srgbClr val="FF0000"/>
                </a:solidFill>
                <a:latin typeface="Times"/>
                <a:ea typeface="Times New Roman" panose="02020603050405020304" pitchFamily="18" charset="0"/>
                <a:cs typeface="Times New Roman" panose="02020603050405020304" pitchFamily="18" charset="0"/>
              </a:rPr>
              <a:t>4 </a:t>
            </a:r>
            <a:r>
              <a:rPr lang="en-US" sz="1500" b="1" i="1">
                <a:solidFill>
                  <a:srgbClr val="FF0000"/>
                </a:solidFill>
                <a:latin typeface="Times"/>
                <a:ea typeface="Times New Roman" panose="02020603050405020304" pitchFamily="18" charset="0"/>
                <a:cs typeface="Times New Roman" panose="02020603050405020304" pitchFamily="18" charset="0"/>
              </a:rPr>
              <a:t>✓</a:t>
            </a:r>
            <a:endParaRPr lang="en-US" sz="1500">
              <a:latin typeface="Times"/>
              <a:ea typeface="Times New Roman" panose="02020603050405020304" pitchFamily="18" charset="0"/>
              <a:cs typeface="Times New Roman" panose="02020603050405020304" pitchFamily="18" charset="0"/>
            </a:endParaRPr>
          </a:p>
          <a:p>
            <a:pPr indent="-42863" algn="l">
              <a:spcBef>
                <a:spcPts val="0"/>
              </a:spcBef>
            </a:pPr>
            <a:endParaRPr lang="en-US" sz="1500">
              <a:latin typeface="Times"/>
              <a:ea typeface="Times New Roman" panose="02020603050405020304" pitchFamily="18" charset="0"/>
              <a:cs typeface="Times New Roman" panose="02020603050405020304" pitchFamily="18" charset="0"/>
            </a:endParaRPr>
          </a:p>
          <a:p>
            <a:pPr indent="-42863" algn="l">
              <a:spcBef>
                <a:spcPts val="0"/>
              </a:spcBef>
            </a:pPr>
            <a:endParaRPr lang="en-US" b="1">
              <a:effectLst/>
              <a:latin typeface="Calibri" panose="020F0502020204030204" pitchFamily="34" charset="0"/>
              <a:ea typeface="Times New Roman" panose="02020603050405020304" pitchFamily="18" charset="0"/>
              <a:cs typeface="Times New Roman" panose="02020603050405020304" pitchFamily="18" charset="0"/>
            </a:endParaRPr>
          </a:p>
          <a:p>
            <a:pPr indent="-42863" algn="l">
              <a:spcBef>
                <a:spcPts val="0"/>
              </a:spcBef>
            </a:pPr>
            <a:endParaRPr lang="en-US" sz="1500">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524912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white background with white text&#10;&#10;Description automatically generated">
            <a:extLst>
              <a:ext uri="{FF2B5EF4-FFF2-40B4-BE49-F238E27FC236}">
                <a16:creationId xmlns:a16="http://schemas.microsoft.com/office/drawing/2014/main" id="{D5F471D8-1964-E03E-3B2A-6FE870730DCF}"/>
              </a:ext>
            </a:extLst>
          </p:cNvPr>
          <p:cNvPicPr>
            <a:picLocks noChangeAspect="1"/>
          </p:cNvPicPr>
          <p:nvPr/>
        </p:nvPicPr>
        <p:blipFill>
          <a:blip r:embed="rId2"/>
          <a:stretch>
            <a:fillRect/>
          </a:stretch>
        </p:blipFill>
        <p:spPr>
          <a:xfrm>
            <a:off x="155053" y="1005343"/>
            <a:ext cx="8833893" cy="2423657"/>
          </a:xfrm>
          <a:prstGeom prst="rect">
            <a:avLst/>
          </a:prstGeom>
        </p:spPr>
      </p:pic>
      <p:sp>
        <p:nvSpPr>
          <p:cNvPr id="6" name="Down Arrow 5">
            <a:extLst>
              <a:ext uri="{FF2B5EF4-FFF2-40B4-BE49-F238E27FC236}">
                <a16:creationId xmlns:a16="http://schemas.microsoft.com/office/drawing/2014/main" id="{9A7FA373-F30B-DD2D-05F9-A07619C8A727}"/>
              </a:ext>
            </a:extLst>
          </p:cNvPr>
          <p:cNvSpPr/>
          <p:nvPr/>
        </p:nvSpPr>
        <p:spPr>
          <a:xfrm>
            <a:off x="5561556" y="3291214"/>
            <a:ext cx="484632" cy="97840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 blue text on a white background&#10;&#10;Description automatically generated">
            <a:extLst>
              <a:ext uri="{FF2B5EF4-FFF2-40B4-BE49-F238E27FC236}">
                <a16:creationId xmlns:a16="http://schemas.microsoft.com/office/drawing/2014/main" id="{E03D9AFA-D92E-5DA6-EDE2-A15C47719BED}"/>
              </a:ext>
            </a:extLst>
          </p:cNvPr>
          <p:cNvPicPr>
            <a:picLocks noChangeAspect="1"/>
          </p:cNvPicPr>
          <p:nvPr/>
        </p:nvPicPr>
        <p:blipFill>
          <a:blip r:embed="rId3"/>
          <a:stretch>
            <a:fillRect/>
          </a:stretch>
        </p:blipFill>
        <p:spPr>
          <a:xfrm>
            <a:off x="685799" y="4407135"/>
            <a:ext cx="7772400" cy="1307736"/>
          </a:xfrm>
          <a:prstGeom prst="rect">
            <a:avLst/>
          </a:prstGeom>
        </p:spPr>
      </p:pic>
    </p:spTree>
    <p:extLst>
      <p:ext uri="{BB962C8B-B14F-4D97-AF65-F5344CB8AC3E}">
        <p14:creationId xmlns:p14="http://schemas.microsoft.com/office/powerpoint/2010/main" val="261328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009E4-0D0A-384C-A4E5-A5C38F9C24CF}"/>
              </a:ext>
            </a:extLst>
          </p:cNvPr>
          <p:cNvSpPr>
            <a:spLocks noGrp="1"/>
          </p:cNvSpPr>
          <p:nvPr>
            <p:ph type="ctrTitle"/>
          </p:nvPr>
        </p:nvSpPr>
        <p:spPr>
          <a:xfrm>
            <a:off x="0" y="171450"/>
            <a:ext cx="9144000" cy="588051"/>
          </a:xfrm>
          <a:solidFill>
            <a:srgbClr val="FFFF00"/>
          </a:solidFill>
          <a:ln>
            <a:solidFill>
              <a:schemeClr val="tx1"/>
            </a:solidFill>
          </a:ln>
        </p:spPr>
        <p:txBody>
          <a:bodyPr>
            <a:normAutofit fontScale="90000"/>
          </a:bodyPr>
          <a:lstStyle/>
          <a:p>
            <a:r>
              <a:rPr lang="en-US" sz="3975" b="1" dirty="0">
                <a:solidFill>
                  <a:srgbClr val="0070C0"/>
                </a:solidFill>
              </a:rPr>
              <a:t>Another Aha!!	 19 - 20</a:t>
            </a:r>
            <a:endParaRPr lang="en-US" sz="3975" b="1" i="1" dirty="0">
              <a:solidFill>
                <a:srgbClr val="0070C0"/>
              </a:solidFill>
            </a:endParaRPr>
          </a:p>
        </p:txBody>
      </p:sp>
      <p:sp>
        <p:nvSpPr>
          <p:cNvPr id="3" name="Subtitle 2">
            <a:extLst>
              <a:ext uri="{FF2B5EF4-FFF2-40B4-BE49-F238E27FC236}">
                <a16:creationId xmlns:a16="http://schemas.microsoft.com/office/drawing/2014/main" id="{249C5C3F-F6C4-5C4B-91A1-3712326BCD32}"/>
              </a:ext>
            </a:extLst>
          </p:cNvPr>
          <p:cNvSpPr>
            <a:spLocks noGrp="1"/>
          </p:cNvSpPr>
          <p:nvPr>
            <p:ph type="subTitle" idx="1"/>
          </p:nvPr>
        </p:nvSpPr>
        <p:spPr>
          <a:xfrm>
            <a:off x="614363" y="1028700"/>
            <a:ext cx="8258175" cy="5200649"/>
          </a:xfrm>
        </p:spPr>
        <p:txBody>
          <a:bodyPr>
            <a:normAutofit/>
          </a:bodyPr>
          <a:lstStyle/>
          <a:p>
            <a:pPr indent="-42863" algn="l">
              <a:spcBef>
                <a:spcPts val="0"/>
              </a:spcBef>
            </a:pPr>
            <a:endParaRPr lang="en-US" sz="1500">
              <a:latin typeface="Times"/>
              <a:ea typeface="Times New Roman" panose="02020603050405020304" pitchFamily="18" charset="0"/>
              <a:cs typeface="Times New Roman" panose="02020603050405020304" pitchFamily="18" charset="0"/>
            </a:endParaRPr>
          </a:p>
          <a:p>
            <a:pPr indent="-42863" algn="l">
              <a:spcBef>
                <a:spcPts val="0"/>
              </a:spcBef>
            </a:pPr>
            <a:r>
              <a:rPr lang="en-US" sz="1800">
                <a:latin typeface="Times"/>
                <a:ea typeface="Times New Roman" panose="02020603050405020304" pitchFamily="18" charset="0"/>
                <a:cs typeface="Times New Roman" panose="02020603050405020304" pitchFamily="18" charset="0"/>
              </a:rPr>
              <a:t>19. Use the process you just discovered on the different sets of four consecutive Fibonacci numbers to complete the table.  </a:t>
            </a:r>
            <a:endParaRPr lang="en-US" sz="1800">
              <a:latin typeface="Calibri" panose="020F0502020204030204" pitchFamily="34" charset="0"/>
              <a:ea typeface="Times New Roman" panose="02020603050405020304" pitchFamily="18" charset="0"/>
              <a:cs typeface="Times New Roman" panose="02020603050405020304" pitchFamily="18" charset="0"/>
            </a:endParaRPr>
          </a:p>
          <a:p>
            <a:pPr indent="-42863" algn="l">
              <a:spcBef>
                <a:spcPts val="0"/>
              </a:spcBef>
            </a:pPr>
            <a:endParaRPr lang="en-US" b="1">
              <a:effectLst/>
              <a:latin typeface="Calibri" panose="020F0502020204030204" pitchFamily="34" charset="0"/>
              <a:ea typeface="Times New Roman" panose="02020603050405020304" pitchFamily="18" charset="0"/>
              <a:cs typeface="Times New Roman" panose="02020603050405020304" pitchFamily="18" charset="0"/>
            </a:endParaRPr>
          </a:p>
          <a:p>
            <a:pPr indent="-42863" algn="l">
              <a:spcBef>
                <a:spcPts val="0"/>
              </a:spcBef>
            </a:pPr>
            <a:endParaRPr lang="en-US" sz="1500">
              <a:latin typeface="Calibri" panose="020F0502020204030204" pitchFamily="34" charset="0"/>
              <a:ea typeface="Times New Roman" panose="02020603050405020304" pitchFamily="18" charset="0"/>
              <a:cs typeface="Times New Roman" panose="02020603050405020304" pitchFamily="18" charset="0"/>
            </a:endParaRPr>
          </a:p>
          <a:p>
            <a:endParaRPr lang="en-US" dirty="0"/>
          </a:p>
          <a:p>
            <a:endParaRPr lang="en-US" dirty="0"/>
          </a:p>
          <a:p>
            <a:endParaRPr lang="en-US" dirty="0"/>
          </a:p>
          <a:p>
            <a:endParaRPr lang="en-US" dirty="0"/>
          </a:p>
          <a:p>
            <a:endParaRPr lang="en-US" dirty="0"/>
          </a:p>
          <a:p>
            <a:pPr algn="l"/>
            <a:endParaRPr lang="en-US" sz="1350" b="1">
              <a:latin typeface="Times"/>
              <a:ea typeface="Times New Roman" panose="02020603050405020304" pitchFamily="18" charset="0"/>
              <a:cs typeface="Times New Roman" panose="02020603050405020304" pitchFamily="18" charset="0"/>
            </a:endParaRPr>
          </a:p>
          <a:p>
            <a:pPr algn="l"/>
            <a:endParaRPr lang="en-US" sz="1350" b="1">
              <a:latin typeface="Times"/>
              <a:ea typeface="Times New Roman" panose="02020603050405020304" pitchFamily="18" charset="0"/>
              <a:cs typeface="Times New Roman" panose="02020603050405020304" pitchFamily="18" charset="0"/>
            </a:endParaRPr>
          </a:p>
          <a:p>
            <a:pPr algn="l"/>
            <a:endParaRPr lang="en-US" sz="1350" b="1">
              <a:latin typeface="Times"/>
              <a:ea typeface="Times New Roman" panose="02020603050405020304" pitchFamily="18" charset="0"/>
              <a:cs typeface="Times New Roman" panose="02020603050405020304" pitchFamily="18" charset="0"/>
            </a:endParaRPr>
          </a:p>
          <a:p>
            <a:pPr algn="l"/>
            <a:r>
              <a:rPr lang="en-US" sz="1800" b="1">
                <a:latin typeface="Times"/>
                <a:ea typeface="Times New Roman" panose="02020603050405020304" pitchFamily="18" charset="0"/>
                <a:cs typeface="Times New Roman" panose="02020603050405020304" pitchFamily="18" charset="0"/>
              </a:rPr>
              <a:t>20.</a:t>
            </a:r>
            <a:r>
              <a:rPr lang="en-US" sz="1800" b="1" i="1">
                <a:latin typeface="Times"/>
                <a:ea typeface="Times New Roman" panose="02020603050405020304" pitchFamily="18" charset="0"/>
                <a:cs typeface="Times New Roman" panose="02020603050405020304" pitchFamily="18" charset="0"/>
              </a:rPr>
              <a:t> Make a conjecture about the four consecutive Fibonacci numbers and the area of the right triangle formed when those numbers are used to create the sides.</a:t>
            </a:r>
            <a:endParaRPr lang="en-US" sz="1800">
              <a:latin typeface="Calibri" panose="020F0502020204030204" pitchFamily="34" charset="0"/>
              <a:ea typeface="Times New Roman" panose="02020603050405020304" pitchFamily="18" charset="0"/>
              <a:cs typeface="Times New Roman" panose="02020603050405020304" pitchFamily="18" charset="0"/>
            </a:endParaRPr>
          </a:p>
          <a:p>
            <a:pPr algn="l"/>
            <a:endParaRPr lang="en-US" dirty="0"/>
          </a:p>
        </p:txBody>
      </p:sp>
      <p:graphicFrame>
        <p:nvGraphicFramePr>
          <p:cNvPr id="6" name="Table 5">
            <a:extLst>
              <a:ext uri="{FF2B5EF4-FFF2-40B4-BE49-F238E27FC236}">
                <a16:creationId xmlns:a16="http://schemas.microsoft.com/office/drawing/2014/main" id="{07E2DE79-C72D-FC82-096B-BD2AD68A3B22}"/>
              </a:ext>
            </a:extLst>
          </p:cNvPr>
          <p:cNvGraphicFramePr>
            <a:graphicFrameLocks noGrp="1"/>
          </p:cNvGraphicFramePr>
          <p:nvPr>
            <p:extLst>
              <p:ext uri="{D42A27DB-BD31-4B8C-83A1-F6EECF244321}">
                <p14:modId xmlns:p14="http://schemas.microsoft.com/office/powerpoint/2010/main" val="48690360"/>
              </p:ext>
            </p:extLst>
          </p:nvPr>
        </p:nvGraphicFramePr>
        <p:xfrm>
          <a:off x="900114" y="1957388"/>
          <a:ext cx="7115174" cy="3243259"/>
        </p:xfrm>
        <a:graphic>
          <a:graphicData uri="http://schemas.openxmlformats.org/drawingml/2006/table">
            <a:tbl>
              <a:tblPr>
                <a:tableStyleId>{5C22544A-7EE6-4342-B048-85BDC9FD1C3A}</a:tableStyleId>
              </a:tblPr>
              <a:tblGrid>
                <a:gridCol w="1963405">
                  <a:extLst>
                    <a:ext uri="{9D8B030D-6E8A-4147-A177-3AD203B41FA5}">
                      <a16:colId xmlns:a16="http://schemas.microsoft.com/office/drawing/2014/main" val="98104671"/>
                    </a:ext>
                  </a:extLst>
                </a:gridCol>
                <a:gridCol w="1594181">
                  <a:extLst>
                    <a:ext uri="{9D8B030D-6E8A-4147-A177-3AD203B41FA5}">
                      <a16:colId xmlns:a16="http://schemas.microsoft.com/office/drawing/2014/main" val="1335285034"/>
                    </a:ext>
                  </a:extLst>
                </a:gridCol>
                <a:gridCol w="1778794">
                  <a:extLst>
                    <a:ext uri="{9D8B030D-6E8A-4147-A177-3AD203B41FA5}">
                      <a16:colId xmlns:a16="http://schemas.microsoft.com/office/drawing/2014/main" val="695100252"/>
                    </a:ext>
                  </a:extLst>
                </a:gridCol>
                <a:gridCol w="1778794">
                  <a:extLst>
                    <a:ext uri="{9D8B030D-6E8A-4147-A177-3AD203B41FA5}">
                      <a16:colId xmlns:a16="http://schemas.microsoft.com/office/drawing/2014/main" val="94005323"/>
                    </a:ext>
                  </a:extLst>
                </a:gridCol>
              </a:tblGrid>
              <a:tr h="739363">
                <a:tc>
                  <a:txBody>
                    <a:bodyPr/>
                    <a:lstStyle/>
                    <a:p>
                      <a:pPr marL="0" marR="0" indent="-57150" algn="ctr">
                        <a:spcBef>
                          <a:spcPts val="0"/>
                        </a:spcBef>
                        <a:spcAft>
                          <a:spcPts val="0"/>
                        </a:spcAft>
                      </a:pPr>
                      <a:r>
                        <a:rPr lang="en-US" sz="900" kern="100">
                          <a:effectLst/>
                        </a:rPr>
                        <a:t>4 CONSECUTIVE FIBONACCI NUMBERS</a:t>
                      </a:r>
                      <a:endParaRPr lang="en-US" sz="9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indent="-57150" algn="ctr">
                        <a:spcBef>
                          <a:spcPts val="0"/>
                        </a:spcBef>
                        <a:spcAft>
                          <a:spcPts val="0"/>
                        </a:spcAft>
                      </a:pPr>
                      <a:r>
                        <a:rPr lang="en-US" sz="900" kern="100">
                          <a:effectLst/>
                        </a:rPr>
                        <a:t>PRODUCT OF THE 4 CONSECUTIVE FIBONACCI NUMBERS</a:t>
                      </a:r>
                      <a:endParaRPr lang="en-US" sz="9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indent="-57150" algn="ctr">
                        <a:spcBef>
                          <a:spcPts val="0"/>
                        </a:spcBef>
                        <a:spcAft>
                          <a:spcPts val="0"/>
                        </a:spcAft>
                      </a:pPr>
                      <a:r>
                        <a:rPr lang="en-US" sz="900" kern="100">
                          <a:effectLst/>
                        </a:rPr>
                        <a:t>ASSOCIATED PYTHAGOREAN TRIPLE</a:t>
                      </a:r>
                      <a:endParaRPr lang="en-US" sz="9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indent="-57150" algn="ctr">
                        <a:spcBef>
                          <a:spcPts val="0"/>
                        </a:spcBef>
                        <a:spcAft>
                          <a:spcPts val="0"/>
                        </a:spcAft>
                      </a:pPr>
                      <a:r>
                        <a:rPr lang="en-US" sz="900" kern="100">
                          <a:effectLst/>
                        </a:rPr>
                        <a:t>AREA OF THE RIGHT TRIANGLE FORMED BY THE TRIPLE</a:t>
                      </a:r>
                      <a:endParaRPr lang="en-US" sz="9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1936085718"/>
                  </a:ext>
                </a:extLst>
              </a:tr>
              <a:tr h="417316">
                <a:tc>
                  <a:txBody>
                    <a:bodyPr/>
                    <a:lstStyle/>
                    <a:p>
                      <a:pPr marL="0" marR="0" indent="-57150" algn="r">
                        <a:lnSpc>
                          <a:spcPct val="115000"/>
                        </a:lnSpc>
                        <a:spcBef>
                          <a:spcPts val="0"/>
                        </a:spcBef>
                        <a:spcAft>
                          <a:spcPts val="0"/>
                        </a:spcAft>
                      </a:pPr>
                      <a:r>
                        <a:rPr lang="en-US" sz="1800" b="1" kern="100">
                          <a:effectLst/>
                        </a:rPr>
                        <a:t>1, 1, 2, 3</a:t>
                      </a:r>
                      <a:endParaRPr lang="en-US" sz="18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indent="-57150" algn="just">
                        <a:lnSpc>
                          <a:spcPct val="115000"/>
                        </a:lnSpc>
                        <a:spcBef>
                          <a:spcPts val="0"/>
                        </a:spcBef>
                        <a:spcAft>
                          <a:spcPts val="0"/>
                        </a:spcAft>
                      </a:pPr>
                      <a:r>
                        <a:rPr lang="en-US" sz="900" kern="100">
                          <a:effectLst/>
                        </a:rPr>
                        <a:t> </a:t>
                      </a:r>
                      <a:endParaRPr lang="en-US" sz="9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indent="-57150" algn="just">
                        <a:lnSpc>
                          <a:spcPct val="115000"/>
                        </a:lnSpc>
                        <a:spcBef>
                          <a:spcPts val="0"/>
                        </a:spcBef>
                        <a:spcAft>
                          <a:spcPts val="0"/>
                        </a:spcAft>
                      </a:pPr>
                      <a:r>
                        <a:rPr lang="en-US" sz="900" kern="100">
                          <a:effectLst/>
                        </a:rPr>
                        <a:t> </a:t>
                      </a:r>
                      <a:endParaRPr lang="en-US" sz="9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indent="-57150" algn="just">
                        <a:lnSpc>
                          <a:spcPct val="115000"/>
                        </a:lnSpc>
                        <a:spcBef>
                          <a:spcPts val="0"/>
                        </a:spcBef>
                        <a:spcAft>
                          <a:spcPts val="0"/>
                        </a:spcAft>
                      </a:pPr>
                      <a:r>
                        <a:rPr lang="en-US" sz="900" kern="100">
                          <a:effectLst/>
                        </a:rPr>
                        <a:t> </a:t>
                      </a:r>
                      <a:endParaRPr lang="en-US" sz="9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2912274102"/>
                  </a:ext>
                </a:extLst>
              </a:tr>
              <a:tr h="417316">
                <a:tc>
                  <a:txBody>
                    <a:bodyPr/>
                    <a:lstStyle/>
                    <a:p>
                      <a:pPr marL="0" marR="0" indent="-57150" algn="r">
                        <a:lnSpc>
                          <a:spcPct val="115000"/>
                        </a:lnSpc>
                        <a:spcBef>
                          <a:spcPts val="0"/>
                        </a:spcBef>
                        <a:spcAft>
                          <a:spcPts val="0"/>
                        </a:spcAft>
                      </a:pPr>
                      <a:r>
                        <a:rPr lang="en-US" sz="1800" b="1" kern="100">
                          <a:effectLst/>
                        </a:rPr>
                        <a:t>1, 2, 3, 5</a:t>
                      </a:r>
                      <a:endParaRPr lang="en-US" sz="18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indent="-57150" algn="just">
                        <a:lnSpc>
                          <a:spcPct val="115000"/>
                        </a:lnSpc>
                        <a:spcBef>
                          <a:spcPts val="0"/>
                        </a:spcBef>
                        <a:spcAft>
                          <a:spcPts val="0"/>
                        </a:spcAft>
                      </a:pPr>
                      <a:r>
                        <a:rPr lang="en-US" sz="900" kern="100">
                          <a:effectLst/>
                        </a:rPr>
                        <a:t> </a:t>
                      </a:r>
                      <a:endParaRPr lang="en-US" sz="9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indent="-57150" algn="just">
                        <a:lnSpc>
                          <a:spcPct val="115000"/>
                        </a:lnSpc>
                        <a:spcBef>
                          <a:spcPts val="0"/>
                        </a:spcBef>
                        <a:spcAft>
                          <a:spcPts val="0"/>
                        </a:spcAft>
                      </a:pPr>
                      <a:r>
                        <a:rPr lang="en-US" sz="900" kern="100">
                          <a:effectLst/>
                        </a:rPr>
                        <a:t> </a:t>
                      </a:r>
                      <a:endParaRPr lang="en-US" sz="9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indent="-57150" algn="just">
                        <a:lnSpc>
                          <a:spcPct val="115000"/>
                        </a:lnSpc>
                        <a:spcBef>
                          <a:spcPts val="0"/>
                        </a:spcBef>
                        <a:spcAft>
                          <a:spcPts val="0"/>
                        </a:spcAft>
                      </a:pPr>
                      <a:r>
                        <a:rPr lang="en-US" sz="900" kern="100">
                          <a:effectLst/>
                        </a:rPr>
                        <a:t> </a:t>
                      </a:r>
                      <a:endParaRPr lang="en-US" sz="9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915683440"/>
                  </a:ext>
                </a:extLst>
              </a:tr>
              <a:tr h="417316">
                <a:tc>
                  <a:txBody>
                    <a:bodyPr/>
                    <a:lstStyle/>
                    <a:p>
                      <a:pPr marL="0" marR="0" indent="-57150" algn="r">
                        <a:lnSpc>
                          <a:spcPct val="115000"/>
                        </a:lnSpc>
                        <a:spcBef>
                          <a:spcPts val="0"/>
                        </a:spcBef>
                        <a:spcAft>
                          <a:spcPts val="0"/>
                        </a:spcAft>
                      </a:pPr>
                      <a:r>
                        <a:rPr lang="en-US" sz="1800" b="1" kern="100">
                          <a:effectLst/>
                        </a:rPr>
                        <a:t>2, 3, 5, 8</a:t>
                      </a:r>
                      <a:endParaRPr lang="en-US" sz="18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indent="-57150" algn="just">
                        <a:lnSpc>
                          <a:spcPct val="115000"/>
                        </a:lnSpc>
                        <a:spcBef>
                          <a:spcPts val="0"/>
                        </a:spcBef>
                        <a:spcAft>
                          <a:spcPts val="0"/>
                        </a:spcAft>
                      </a:pPr>
                      <a:r>
                        <a:rPr lang="en-US" sz="900" kern="100">
                          <a:effectLst/>
                        </a:rPr>
                        <a:t> </a:t>
                      </a:r>
                      <a:endParaRPr lang="en-US" sz="9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indent="-57150" algn="just">
                        <a:lnSpc>
                          <a:spcPct val="115000"/>
                        </a:lnSpc>
                        <a:spcBef>
                          <a:spcPts val="0"/>
                        </a:spcBef>
                        <a:spcAft>
                          <a:spcPts val="0"/>
                        </a:spcAft>
                      </a:pPr>
                      <a:r>
                        <a:rPr lang="en-US" sz="900" kern="100">
                          <a:effectLst/>
                        </a:rPr>
                        <a:t> </a:t>
                      </a:r>
                      <a:endParaRPr lang="en-US" sz="9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indent="-57150" algn="just">
                        <a:lnSpc>
                          <a:spcPct val="115000"/>
                        </a:lnSpc>
                        <a:spcBef>
                          <a:spcPts val="0"/>
                        </a:spcBef>
                        <a:spcAft>
                          <a:spcPts val="0"/>
                        </a:spcAft>
                      </a:pPr>
                      <a:r>
                        <a:rPr lang="en-US" sz="900" kern="100">
                          <a:effectLst/>
                        </a:rPr>
                        <a:t> </a:t>
                      </a:r>
                      <a:endParaRPr lang="en-US" sz="9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1967199553"/>
                  </a:ext>
                </a:extLst>
              </a:tr>
              <a:tr h="417316">
                <a:tc>
                  <a:txBody>
                    <a:bodyPr/>
                    <a:lstStyle/>
                    <a:p>
                      <a:pPr marL="0" marR="0" indent="-57150" algn="r">
                        <a:lnSpc>
                          <a:spcPct val="115000"/>
                        </a:lnSpc>
                        <a:spcBef>
                          <a:spcPts val="0"/>
                        </a:spcBef>
                        <a:spcAft>
                          <a:spcPts val="0"/>
                        </a:spcAft>
                      </a:pPr>
                      <a:r>
                        <a:rPr lang="en-US" sz="1800" b="1" kern="100">
                          <a:effectLst/>
                        </a:rPr>
                        <a:t>3, 5, 8, 13</a:t>
                      </a:r>
                      <a:endParaRPr lang="en-US" sz="18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indent="-57150" algn="just">
                        <a:lnSpc>
                          <a:spcPct val="115000"/>
                        </a:lnSpc>
                        <a:spcBef>
                          <a:spcPts val="0"/>
                        </a:spcBef>
                        <a:spcAft>
                          <a:spcPts val="0"/>
                        </a:spcAft>
                      </a:pPr>
                      <a:r>
                        <a:rPr lang="en-US" sz="900" kern="100">
                          <a:effectLst/>
                        </a:rPr>
                        <a:t> </a:t>
                      </a:r>
                      <a:endParaRPr lang="en-US" sz="9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indent="-57150" algn="just">
                        <a:lnSpc>
                          <a:spcPct val="115000"/>
                        </a:lnSpc>
                        <a:spcBef>
                          <a:spcPts val="0"/>
                        </a:spcBef>
                        <a:spcAft>
                          <a:spcPts val="0"/>
                        </a:spcAft>
                      </a:pPr>
                      <a:r>
                        <a:rPr lang="en-US" sz="900" kern="100">
                          <a:effectLst/>
                        </a:rPr>
                        <a:t> </a:t>
                      </a:r>
                      <a:endParaRPr lang="en-US" sz="9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indent="-57150" algn="just">
                        <a:lnSpc>
                          <a:spcPct val="115000"/>
                        </a:lnSpc>
                        <a:spcBef>
                          <a:spcPts val="0"/>
                        </a:spcBef>
                        <a:spcAft>
                          <a:spcPts val="0"/>
                        </a:spcAft>
                      </a:pPr>
                      <a:r>
                        <a:rPr lang="en-US" sz="900" kern="100">
                          <a:effectLst/>
                        </a:rPr>
                        <a:t> </a:t>
                      </a:r>
                      <a:endParaRPr lang="en-US" sz="9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3103978915"/>
                  </a:ext>
                </a:extLst>
              </a:tr>
              <a:tr h="417316">
                <a:tc>
                  <a:txBody>
                    <a:bodyPr/>
                    <a:lstStyle/>
                    <a:p>
                      <a:pPr marL="0" marR="0" indent="-57150" algn="r">
                        <a:lnSpc>
                          <a:spcPct val="115000"/>
                        </a:lnSpc>
                        <a:spcBef>
                          <a:spcPts val="0"/>
                        </a:spcBef>
                        <a:spcAft>
                          <a:spcPts val="0"/>
                        </a:spcAft>
                      </a:pPr>
                      <a:r>
                        <a:rPr lang="en-US" sz="1800" b="1" kern="100">
                          <a:effectLst/>
                        </a:rPr>
                        <a:t>5, 8, 13, 21</a:t>
                      </a:r>
                      <a:endParaRPr lang="en-US" sz="18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indent="-57150" algn="just">
                        <a:lnSpc>
                          <a:spcPct val="115000"/>
                        </a:lnSpc>
                        <a:spcBef>
                          <a:spcPts val="0"/>
                        </a:spcBef>
                        <a:spcAft>
                          <a:spcPts val="0"/>
                        </a:spcAft>
                      </a:pPr>
                      <a:r>
                        <a:rPr lang="en-US" sz="900" kern="100">
                          <a:effectLst/>
                        </a:rPr>
                        <a:t> </a:t>
                      </a:r>
                      <a:endParaRPr lang="en-US" sz="9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indent="-57150" algn="just">
                        <a:lnSpc>
                          <a:spcPct val="115000"/>
                        </a:lnSpc>
                        <a:spcBef>
                          <a:spcPts val="0"/>
                        </a:spcBef>
                        <a:spcAft>
                          <a:spcPts val="0"/>
                        </a:spcAft>
                      </a:pPr>
                      <a:r>
                        <a:rPr lang="en-US" sz="900" kern="100">
                          <a:effectLst/>
                        </a:rPr>
                        <a:t> </a:t>
                      </a:r>
                      <a:endParaRPr lang="en-US" sz="9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indent="-57150" algn="just">
                        <a:lnSpc>
                          <a:spcPct val="115000"/>
                        </a:lnSpc>
                        <a:spcBef>
                          <a:spcPts val="0"/>
                        </a:spcBef>
                        <a:spcAft>
                          <a:spcPts val="0"/>
                        </a:spcAft>
                      </a:pPr>
                      <a:r>
                        <a:rPr lang="en-US" sz="900" kern="100">
                          <a:effectLst/>
                        </a:rPr>
                        <a:t> </a:t>
                      </a:r>
                      <a:endParaRPr lang="en-US" sz="9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1828823575"/>
                  </a:ext>
                </a:extLst>
              </a:tr>
              <a:tr h="417316">
                <a:tc>
                  <a:txBody>
                    <a:bodyPr/>
                    <a:lstStyle/>
                    <a:p>
                      <a:pPr marL="0" marR="0" indent="-57150" algn="r">
                        <a:lnSpc>
                          <a:spcPct val="115000"/>
                        </a:lnSpc>
                        <a:spcBef>
                          <a:spcPts val="0"/>
                        </a:spcBef>
                        <a:spcAft>
                          <a:spcPts val="0"/>
                        </a:spcAft>
                      </a:pPr>
                      <a:r>
                        <a:rPr lang="en-US" sz="1800" b="1" i="1" kern="100">
                          <a:effectLst/>
                        </a:rPr>
                        <a:t>a, b, a+b, a+2b</a:t>
                      </a:r>
                      <a:endParaRPr lang="en-US" sz="1800" b="1" i="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indent="-57150" algn="just">
                        <a:lnSpc>
                          <a:spcPct val="115000"/>
                        </a:lnSpc>
                        <a:spcBef>
                          <a:spcPts val="0"/>
                        </a:spcBef>
                        <a:spcAft>
                          <a:spcPts val="0"/>
                        </a:spcAft>
                      </a:pPr>
                      <a:r>
                        <a:rPr lang="en-US" sz="900" kern="100">
                          <a:effectLst/>
                        </a:rPr>
                        <a:t> </a:t>
                      </a:r>
                      <a:endParaRPr lang="en-US" sz="9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indent="-57150" algn="just">
                        <a:lnSpc>
                          <a:spcPct val="115000"/>
                        </a:lnSpc>
                        <a:spcBef>
                          <a:spcPts val="0"/>
                        </a:spcBef>
                        <a:spcAft>
                          <a:spcPts val="0"/>
                        </a:spcAft>
                      </a:pPr>
                      <a:r>
                        <a:rPr lang="en-US" sz="900" kern="100">
                          <a:effectLst/>
                        </a:rPr>
                        <a:t> </a:t>
                      </a:r>
                      <a:endParaRPr lang="en-US" sz="9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indent="-57150" algn="just">
                        <a:lnSpc>
                          <a:spcPct val="115000"/>
                        </a:lnSpc>
                        <a:spcBef>
                          <a:spcPts val="0"/>
                        </a:spcBef>
                        <a:spcAft>
                          <a:spcPts val="0"/>
                        </a:spcAft>
                      </a:pPr>
                      <a:r>
                        <a:rPr lang="en-US" sz="900" kern="100">
                          <a:effectLst/>
                        </a:rPr>
                        <a:t> </a:t>
                      </a:r>
                      <a:endParaRPr lang="en-US" sz="9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2673371413"/>
                  </a:ext>
                </a:extLst>
              </a:tr>
            </a:tbl>
          </a:graphicData>
        </a:graphic>
      </p:graphicFrame>
    </p:spTree>
    <p:extLst>
      <p:ext uri="{BB962C8B-B14F-4D97-AF65-F5344CB8AC3E}">
        <p14:creationId xmlns:p14="http://schemas.microsoft.com/office/powerpoint/2010/main" val="164669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009E4-0D0A-384C-A4E5-A5C38F9C24CF}"/>
              </a:ext>
            </a:extLst>
          </p:cNvPr>
          <p:cNvSpPr>
            <a:spLocks noGrp="1"/>
          </p:cNvSpPr>
          <p:nvPr>
            <p:ph type="ctrTitle"/>
          </p:nvPr>
        </p:nvSpPr>
        <p:spPr>
          <a:xfrm>
            <a:off x="0" y="171450"/>
            <a:ext cx="9144000" cy="588051"/>
          </a:xfrm>
          <a:solidFill>
            <a:srgbClr val="FFFF00"/>
          </a:solidFill>
          <a:ln>
            <a:solidFill>
              <a:schemeClr val="tx1"/>
            </a:solidFill>
          </a:ln>
        </p:spPr>
        <p:txBody>
          <a:bodyPr>
            <a:normAutofit fontScale="90000"/>
          </a:bodyPr>
          <a:lstStyle/>
          <a:p>
            <a:r>
              <a:rPr lang="en-US" sz="3975" b="1" dirty="0">
                <a:solidFill>
                  <a:srgbClr val="0070C0"/>
                </a:solidFill>
              </a:rPr>
              <a:t>Another Aha!!	 19 - 20</a:t>
            </a:r>
            <a:endParaRPr lang="en-US" sz="3975" b="1" i="1" dirty="0">
              <a:solidFill>
                <a:srgbClr val="0070C0"/>
              </a:solidFill>
            </a:endParaRPr>
          </a:p>
        </p:txBody>
      </p:sp>
      <p:sp>
        <p:nvSpPr>
          <p:cNvPr id="3" name="Subtitle 2">
            <a:extLst>
              <a:ext uri="{FF2B5EF4-FFF2-40B4-BE49-F238E27FC236}">
                <a16:creationId xmlns:a16="http://schemas.microsoft.com/office/drawing/2014/main" id="{249C5C3F-F6C4-5C4B-91A1-3712326BCD32}"/>
              </a:ext>
            </a:extLst>
          </p:cNvPr>
          <p:cNvSpPr>
            <a:spLocks noGrp="1"/>
          </p:cNvSpPr>
          <p:nvPr>
            <p:ph type="subTitle" idx="1"/>
          </p:nvPr>
        </p:nvSpPr>
        <p:spPr>
          <a:xfrm>
            <a:off x="614363" y="1028700"/>
            <a:ext cx="8258175" cy="5200649"/>
          </a:xfrm>
        </p:spPr>
        <p:txBody>
          <a:bodyPr>
            <a:normAutofit/>
          </a:bodyPr>
          <a:lstStyle/>
          <a:p>
            <a:pPr indent="-42863" algn="l">
              <a:spcBef>
                <a:spcPts val="0"/>
              </a:spcBef>
            </a:pPr>
            <a:endParaRPr lang="en-US" sz="1500">
              <a:latin typeface="Times"/>
              <a:ea typeface="Times New Roman" panose="02020603050405020304" pitchFamily="18" charset="0"/>
              <a:cs typeface="Times New Roman" panose="02020603050405020304" pitchFamily="18" charset="0"/>
            </a:endParaRPr>
          </a:p>
          <a:p>
            <a:pPr indent="-42863" algn="l">
              <a:spcBef>
                <a:spcPts val="0"/>
              </a:spcBef>
            </a:pPr>
            <a:r>
              <a:rPr lang="en-US" sz="1800">
                <a:latin typeface="Times"/>
                <a:ea typeface="Times New Roman" panose="02020603050405020304" pitchFamily="18" charset="0"/>
                <a:cs typeface="Times New Roman" panose="02020603050405020304" pitchFamily="18" charset="0"/>
              </a:rPr>
              <a:t>19. Use the process you just discovered on the different sets of four consecutive Fibonacci numbers to complete the table.  </a:t>
            </a:r>
            <a:endParaRPr lang="en-US" sz="1800">
              <a:latin typeface="Calibri" panose="020F0502020204030204" pitchFamily="34" charset="0"/>
              <a:ea typeface="Times New Roman" panose="02020603050405020304" pitchFamily="18" charset="0"/>
              <a:cs typeface="Times New Roman" panose="02020603050405020304" pitchFamily="18" charset="0"/>
            </a:endParaRPr>
          </a:p>
          <a:p>
            <a:pPr indent="-42863" algn="l">
              <a:spcBef>
                <a:spcPts val="0"/>
              </a:spcBef>
            </a:pPr>
            <a:endParaRPr lang="en-US" b="1">
              <a:effectLst/>
              <a:latin typeface="Calibri" panose="020F0502020204030204" pitchFamily="34" charset="0"/>
              <a:ea typeface="Times New Roman" panose="02020603050405020304" pitchFamily="18" charset="0"/>
              <a:cs typeface="Times New Roman" panose="02020603050405020304" pitchFamily="18" charset="0"/>
            </a:endParaRPr>
          </a:p>
          <a:p>
            <a:pPr indent="-42863" algn="l">
              <a:spcBef>
                <a:spcPts val="0"/>
              </a:spcBef>
            </a:pPr>
            <a:endParaRPr lang="en-US" sz="1500">
              <a:latin typeface="Calibri" panose="020F0502020204030204" pitchFamily="34" charset="0"/>
              <a:ea typeface="Times New Roman" panose="02020603050405020304" pitchFamily="18" charset="0"/>
              <a:cs typeface="Times New Roman" panose="02020603050405020304" pitchFamily="18" charset="0"/>
            </a:endParaRPr>
          </a:p>
          <a:p>
            <a:endParaRPr lang="en-US" dirty="0"/>
          </a:p>
          <a:p>
            <a:endParaRPr lang="en-US" dirty="0"/>
          </a:p>
          <a:p>
            <a:endParaRPr lang="en-US" dirty="0"/>
          </a:p>
          <a:p>
            <a:endParaRPr lang="en-US" dirty="0"/>
          </a:p>
          <a:p>
            <a:endParaRPr lang="en-US" dirty="0"/>
          </a:p>
          <a:p>
            <a:pPr algn="l"/>
            <a:endParaRPr lang="en-US" sz="1350" b="1">
              <a:latin typeface="Times"/>
              <a:ea typeface="Times New Roman" panose="02020603050405020304" pitchFamily="18" charset="0"/>
              <a:cs typeface="Times New Roman" panose="02020603050405020304" pitchFamily="18" charset="0"/>
            </a:endParaRPr>
          </a:p>
          <a:p>
            <a:pPr algn="l"/>
            <a:endParaRPr lang="en-US" sz="1350" b="1">
              <a:latin typeface="Times"/>
              <a:ea typeface="Times New Roman" panose="02020603050405020304" pitchFamily="18" charset="0"/>
              <a:cs typeface="Times New Roman" panose="02020603050405020304" pitchFamily="18" charset="0"/>
            </a:endParaRPr>
          </a:p>
          <a:p>
            <a:pPr algn="l"/>
            <a:endParaRPr lang="en-US" sz="1350" b="1">
              <a:latin typeface="Times"/>
              <a:ea typeface="Times New Roman" panose="02020603050405020304" pitchFamily="18" charset="0"/>
              <a:cs typeface="Times New Roman" panose="02020603050405020304" pitchFamily="18" charset="0"/>
            </a:endParaRPr>
          </a:p>
          <a:p>
            <a:pPr algn="l"/>
            <a:r>
              <a:rPr lang="en-US" sz="1800" b="1">
                <a:latin typeface="Times"/>
                <a:ea typeface="Times New Roman" panose="02020603050405020304" pitchFamily="18" charset="0"/>
                <a:cs typeface="Times New Roman" panose="02020603050405020304" pitchFamily="18" charset="0"/>
              </a:rPr>
              <a:t>20.</a:t>
            </a:r>
            <a:r>
              <a:rPr lang="en-US" sz="1800" b="1" i="1">
                <a:latin typeface="Times"/>
                <a:ea typeface="Times New Roman" panose="02020603050405020304" pitchFamily="18" charset="0"/>
                <a:cs typeface="Times New Roman" panose="02020603050405020304" pitchFamily="18" charset="0"/>
              </a:rPr>
              <a:t> Make a conjecture about the four consecutive Fibonacci numbers and the area of the right triangle formed when those numbers are used to create the sides.</a:t>
            </a:r>
            <a:endParaRPr lang="en-US" sz="1800">
              <a:latin typeface="Calibri" panose="020F0502020204030204" pitchFamily="34" charset="0"/>
              <a:ea typeface="Times New Roman" panose="02020603050405020304" pitchFamily="18" charset="0"/>
              <a:cs typeface="Times New Roman" panose="02020603050405020304" pitchFamily="18" charset="0"/>
            </a:endParaRPr>
          </a:p>
          <a:p>
            <a:pPr algn="l"/>
            <a:endParaRPr lang="en-US" dirty="0"/>
          </a:p>
        </p:txBody>
      </p:sp>
      <p:graphicFrame>
        <p:nvGraphicFramePr>
          <p:cNvPr id="6" name="Table 5">
            <a:extLst>
              <a:ext uri="{FF2B5EF4-FFF2-40B4-BE49-F238E27FC236}">
                <a16:creationId xmlns:a16="http://schemas.microsoft.com/office/drawing/2014/main" id="{07E2DE79-C72D-FC82-096B-BD2AD68A3B22}"/>
              </a:ext>
            </a:extLst>
          </p:cNvPr>
          <p:cNvGraphicFramePr>
            <a:graphicFrameLocks noGrp="1"/>
          </p:cNvGraphicFramePr>
          <p:nvPr>
            <p:extLst>
              <p:ext uri="{D42A27DB-BD31-4B8C-83A1-F6EECF244321}">
                <p14:modId xmlns:p14="http://schemas.microsoft.com/office/powerpoint/2010/main" val="2272665904"/>
              </p:ext>
            </p:extLst>
          </p:nvPr>
        </p:nvGraphicFramePr>
        <p:xfrm>
          <a:off x="900114" y="1957388"/>
          <a:ext cx="7115174" cy="3243259"/>
        </p:xfrm>
        <a:graphic>
          <a:graphicData uri="http://schemas.openxmlformats.org/drawingml/2006/table">
            <a:tbl>
              <a:tblPr>
                <a:tableStyleId>{5C22544A-7EE6-4342-B048-85BDC9FD1C3A}</a:tableStyleId>
              </a:tblPr>
              <a:tblGrid>
                <a:gridCol w="1963405">
                  <a:extLst>
                    <a:ext uri="{9D8B030D-6E8A-4147-A177-3AD203B41FA5}">
                      <a16:colId xmlns:a16="http://schemas.microsoft.com/office/drawing/2014/main" val="98104671"/>
                    </a:ext>
                  </a:extLst>
                </a:gridCol>
                <a:gridCol w="1594181">
                  <a:extLst>
                    <a:ext uri="{9D8B030D-6E8A-4147-A177-3AD203B41FA5}">
                      <a16:colId xmlns:a16="http://schemas.microsoft.com/office/drawing/2014/main" val="1335285034"/>
                    </a:ext>
                  </a:extLst>
                </a:gridCol>
                <a:gridCol w="1778794">
                  <a:extLst>
                    <a:ext uri="{9D8B030D-6E8A-4147-A177-3AD203B41FA5}">
                      <a16:colId xmlns:a16="http://schemas.microsoft.com/office/drawing/2014/main" val="695100252"/>
                    </a:ext>
                  </a:extLst>
                </a:gridCol>
                <a:gridCol w="1778794">
                  <a:extLst>
                    <a:ext uri="{9D8B030D-6E8A-4147-A177-3AD203B41FA5}">
                      <a16:colId xmlns:a16="http://schemas.microsoft.com/office/drawing/2014/main" val="94005323"/>
                    </a:ext>
                  </a:extLst>
                </a:gridCol>
              </a:tblGrid>
              <a:tr h="739363">
                <a:tc>
                  <a:txBody>
                    <a:bodyPr/>
                    <a:lstStyle/>
                    <a:p>
                      <a:pPr marL="0" marR="0" indent="-57150" algn="ctr">
                        <a:spcBef>
                          <a:spcPts val="0"/>
                        </a:spcBef>
                        <a:spcAft>
                          <a:spcPts val="0"/>
                        </a:spcAft>
                      </a:pPr>
                      <a:r>
                        <a:rPr lang="en-US" sz="900" kern="100">
                          <a:effectLst/>
                        </a:rPr>
                        <a:t>4 CONSECUTIVE FIBONACCI NUMBERS</a:t>
                      </a:r>
                      <a:endParaRPr lang="en-US" sz="9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indent="-57150" algn="ctr">
                        <a:spcBef>
                          <a:spcPts val="0"/>
                        </a:spcBef>
                        <a:spcAft>
                          <a:spcPts val="0"/>
                        </a:spcAft>
                      </a:pPr>
                      <a:r>
                        <a:rPr lang="en-US" sz="900" kern="100">
                          <a:effectLst/>
                        </a:rPr>
                        <a:t>PRODUCT OF THE 4 CONSECUTIVE FIBONACCI NUMBERS</a:t>
                      </a:r>
                      <a:endParaRPr lang="en-US" sz="9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indent="-57150" algn="ctr">
                        <a:spcBef>
                          <a:spcPts val="0"/>
                        </a:spcBef>
                        <a:spcAft>
                          <a:spcPts val="0"/>
                        </a:spcAft>
                      </a:pPr>
                      <a:r>
                        <a:rPr lang="en-US" sz="900" kern="100">
                          <a:effectLst/>
                        </a:rPr>
                        <a:t>ASSOCIATED PYTHAGOREAN TRIPLE</a:t>
                      </a:r>
                      <a:endParaRPr lang="en-US" sz="9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indent="-57150" algn="ctr">
                        <a:spcBef>
                          <a:spcPts val="0"/>
                        </a:spcBef>
                        <a:spcAft>
                          <a:spcPts val="0"/>
                        </a:spcAft>
                      </a:pPr>
                      <a:r>
                        <a:rPr lang="en-US" sz="900" kern="100">
                          <a:effectLst/>
                        </a:rPr>
                        <a:t>AREA OF THE RIGHT TRIANGLE FORMED BY THE TRIPLE</a:t>
                      </a:r>
                      <a:endParaRPr lang="en-US" sz="9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1936085718"/>
                  </a:ext>
                </a:extLst>
              </a:tr>
              <a:tr h="417316">
                <a:tc>
                  <a:txBody>
                    <a:bodyPr/>
                    <a:lstStyle/>
                    <a:p>
                      <a:pPr marL="0" marR="0" indent="-57150" algn="r">
                        <a:lnSpc>
                          <a:spcPct val="115000"/>
                        </a:lnSpc>
                        <a:spcBef>
                          <a:spcPts val="0"/>
                        </a:spcBef>
                        <a:spcAft>
                          <a:spcPts val="0"/>
                        </a:spcAft>
                      </a:pPr>
                      <a:r>
                        <a:rPr lang="en-US" sz="1800" b="1" kern="100">
                          <a:effectLst/>
                        </a:rPr>
                        <a:t>1, 1, 2, 3</a:t>
                      </a:r>
                      <a:endParaRPr lang="en-US" sz="18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indent="-57150" algn="just">
                        <a:lnSpc>
                          <a:spcPct val="115000"/>
                        </a:lnSpc>
                        <a:spcBef>
                          <a:spcPts val="0"/>
                        </a:spcBef>
                        <a:spcAft>
                          <a:spcPts val="0"/>
                        </a:spcAft>
                      </a:pPr>
                      <a:r>
                        <a:rPr lang="en-US" sz="900" kern="100">
                          <a:effectLst/>
                        </a:rPr>
                        <a:t> </a:t>
                      </a:r>
                      <a:endParaRPr lang="en-US" sz="9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indent="-57150" algn="just">
                        <a:lnSpc>
                          <a:spcPct val="115000"/>
                        </a:lnSpc>
                        <a:spcBef>
                          <a:spcPts val="0"/>
                        </a:spcBef>
                        <a:spcAft>
                          <a:spcPts val="0"/>
                        </a:spcAft>
                      </a:pPr>
                      <a:r>
                        <a:rPr lang="en-US" sz="900" kern="100">
                          <a:effectLst/>
                        </a:rPr>
                        <a:t> </a:t>
                      </a:r>
                      <a:endParaRPr lang="en-US" sz="9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indent="-57150" algn="just">
                        <a:lnSpc>
                          <a:spcPct val="115000"/>
                        </a:lnSpc>
                        <a:spcBef>
                          <a:spcPts val="0"/>
                        </a:spcBef>
                        <a:spcAft>
                          <a:spcPts val="0"/>
                        </a:spcAft>
                      </a:pPr>
                      <a:r>
                        <a:rPr lang="en-US" sz="900" kern="100">
                          <a:effectLst/>
                        </a:rPr>
                        <a:t> </a:t>
                      </a:r>
                      <a:endParaRPr lang="en-US" sz="9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2912274102"/>
                  </a:ext>
                </a:extLst>
              </a:tr>
              <a:tr h="417316">
                <a:tc>
                  <a:txBody>
                    <a:bodyPr/>
                    <a:lstStyle/>
                    <a:p>
                      <a:pPr marL="0" marR="0" indent="-57150" algn="r">
                        <a:lnSpc>
                          <a:spcPct val="115000"/>
                        </a:lnSpc>
                        <a:spcBef>
                          <a:spcPts val="0"/>
                        </a:spcBef>
                        <a:spcAft>
                          <a:spcPts val="0"/>
                        </a:spcAft>
                      </a:pPr>
                      <a:r>
                        <a:rPr lang="en-US" sz="1800" b="1" kern="100">
                          <a:effectLst/>
                        </a:rPr>
                        <a:t>1, 2, 3, 5</a:t>
                      </a:r>
                      <a:endParaRPr lang="en-US" sz="18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indent="-57150" algn="just">
                        <a:lnSpc>
                          <a:spcPct val="115000"/>
                        </a:lnSpc>
                        <a:spcBef>
                          <a:spcPts val="0"/>
                        </a:spcBef>
                        <a:spcAft>
                          <a:spcPts val="0"/>
                        </a:spcAft>
                      </a:pPr>
                      <a:r>
                        <a:rPr lang="en-US" sz="900" kern="100">
                          <a:effectLst/>
                        </a:rPr>
                        <a:t> </a:t>
                      </a:r>
                      <a:endParaRPr lang="en-US" sz="9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indent="-57150" algn="just">
                        <a:lnSpc>
                          <a:spcPct val="115000"/>
                        </a:lnSpc>
                        <a:spcBef>
                          <a:spcPts val="0"/>
                        </a:spcBef>
                        <a:spcAft>
                          <a:spcPts val="0"/>
                        </a:spcAft>
                      </a:pPr>
                      <a:r>
                        <a:rPr lang="en-US" sz="900" kern="100">
                          <a:effectLst/>
                        </a:rPr>
                        <a:t> </a:t>
                      </a:r>
                      <a:endParaRPr lang="en-US" sz="9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indent="-57150" algn="just">
                        <a:lnSpc>
                          <a:spcPct val="115000"/>
                        </a:lnSpc>
                        <a:spcBef>
                          <a:spcPts val="0"/>
                        </a:spcBef>
                        <a:spcAft>
                          <a:spcPts val="0"/>
                        </a:spcAft>
                      </a:pPr>
                      <a:r>
                        <a:rPr lang="en-US" sz="900" kern="100">
                          <a:effectLst/>
                        </a:rPr>
                        <a:t> </a:t>
                      </a:r>
                      <a:endParaRPr lang="en-US" sz="9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915683440"/>
                  </a:ext>
                </a:extLst>
              </a:tr>
              <a:tr h="417316">
                <a:tc>
                  <a:txBody>
                    <a:bodyPr/>
                    <a:lstStyle/>
                    <a:p>
                      <a:pPr marL="0" marR="0" indent="-57150" algn="r">
                        <a:lnSpc>
                          <a:spcPct val="115000"/>
                        </a:lnSpc>
                        <a:spcBef>
                          <a:spcPts val="0"/>
                        </a:spcBef>
                        <a:spcAft>
                          <a:spcPts val="0"/>
                        </a:spcAft>
                      </a:pPr>
                      <a:r>
                        <a:rPr lang="en-US" sz="1800" b="1" kern="100">
                          <a:effectLst/>
                        </a:rPr>
                        <a:t>2, 3, 5, 8</a:t>
                      </a:r>
                      <a:endParaRPr lang="en-US" sz="18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indent="-57150" algn="just">
                        <a:lnSpc>
                          <a:spcPct val="115000"/>
                        </a:lnSpc>
                        <a:spcBef>
                          <a:spcPts val="0"/>
                        </a:spcBef>
                        <a:spcAft>
                          <a:spcPts val="0"/>
                        </a:spcAft>
                      </a:pPr>
                      <a:r>
                        <a:rPr lang="en-US" sz="900" kern="100">
                          <a:effectLst/>
                        </a:rPr>
                        <a:t> </a:t>
                      </a:r>
                      <a:endParaRPr lang="en-US" sz="9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indent="-57150" algn="just">
                        <a:lnSpc>
                          <a:spcPct val="115000"/>
                        </a:lnSpc>
                        <a:spcBef>
                          <a:spcPts val="0"/>
                        </a:spcBef>
                        <a:spcAft>
                          <a:spcPts val="0"/>
                        </a:spcAft>
                      </a:pPr>
                      <a:r>
                        <a:rPr lang="en-US" sz="900" kern="100">
                          <a:effectLst/>
                        </a:rPr>
                        <a:t> </a:t>
                      </a:r>
                      <a:endParaRPr lang="en-US" sz="9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indent="-57150" algn="just">
                        <a:lnSpc>
                          <a:spcPct val="115000"/>
                        </a:lnSpc>
                        <a:spcBef>
                          <a:spcPts val="0"/>
                        </a:spcBef>
                        <a:spcAft>
                          <a:spcPts val="0"/>
                        </a:spcAft>
                      </a:pPr>
                      <a:r>
                        <a:rPr lang="en-US" sz="900" kern="100">
                          <a:effectLst/>
                        </a:rPr>
                        <a:t> </a:t>
                      </a:r>
                      <a:endParaRPr lang="en-US" sz="9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1967199553"/>
                  </a:ext>
                </a:extLst>
              </a:tr>
              <a:tr h="417316">
                <a:tc>
                  <a:txBody>
                    <a:bodyPr/>
                    <a:lstStyle/>
                    <a:p>
                      <a:pPr marL="0" marR="0" indent="-57150" algn="r">
                        <a:lnSpc>
                          <a:spcPct val="115000"/>
                        </a:lnSpc>
                        <a:spcBef>
                          <a:spcPts val="0"/>
                        </a:spcBef>
                        <a:spcAft>
                          <a:spcPts val="0"/>
                        </a:spcAft>
                      </a:pPr>
                      <a:r>
                        <a:rPr lang="en-US" sz="1800" b="1" kern="100">
                          <a:effectLst/>
                        </a:rPr>
                        <a:t>3, 5, 8, 13</a:t>
                      </a:r>
                      <a:endParaRPr lang="en-US" sz="18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indent="-57150" algn="just">
                        <a:lnSpc>
                          <a:spcPct val="115000"/>
                        </a:lnSpc>
                        <a:spcBef>
                          <a:spcPts val="0"/>
                        </a:spcBef>
                        <a:spcAft>
                          <a:spcPts val="0"/>
                        </a:spcAft>
                      </a:pPr>
                      <a:r>
                        <a:rPr lang="en-US" sz="900" kern="100">
                          <a:effectLst/>
                        </a:rPr>
                        <a:t> </a:t>
                      </a:r>
                      <a:endParaRPr lang="en-US" sz="9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indent="-57150" algn="just">
                        <a:lnSpc>
                          <a:spcPct val="115000"/>
                        </a:lnSpc>
                        <a:spcBef>
                          <a:spcPts val="0"/>
                        </a:spcBef>
                        <a:spcAft>
                          <a:spcPts val="0"/>
                        </a:spcAft>
                      </a:pPr>
                      <a:r>
                        <a:rPr lang="en-US" sz="900" kern="100">
                          <a:effectLst/>
                        </a:rPr>
                        <a:t> </a:t>
                      </a:r>
                      <a:endParaRPr lang="en-US" sz="9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indent="-57150" algn="just">
                        <a:lnSpc>
                          <a:spcPct val="115000"/>
                        </a:lnSpc>
                        <a:spcBef>
                          <a:spcPts val="0"/>
                        </a:spcBef>
                        <a:spcAft>
                          <a:spcPts val="0"/>
                        </a:spcAft>
                      </a:pPr>
                      <a:r>
                        <a:rPr lang="en-US" sz="900" kern="100">
                          <a:effectLst/>
                        </a:rPr>
                        <a:t> </a:t>
                      </a:r>
                      <a:endParaRPr lang="en-US" sz="9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3103978915"/>
                  </a:ext>
                </a:extLst>
              </a:tr>
              <a:tr h="417316">
                <a:tc>
                  <a:txBody>
                    <a:bodyPr/>
                    <a:lstStyle/>
                    <a:p>
                      <a:pPr marL="0" marR="0" indent="-57150" algn="r">
                        <a:lnSpc>
                          <a:spcPct val="115000"/>
                        </a:lnSpc>
                        <a:spcBef>
                          <a:spcPts val="0"/>
                        </a:spcBef>
                        <a:spcAft>
                          <a:spcPts val="0"/>
                        </a:spcAft>
                      </a:pPr>
                      <a:r>
                        <a:rPr lang="en-US" sz="1800" b="1" kern="100">
                          <a:effectLst/>
                        </a:rPr>
                        <a:t>5, 8, 13, 21</a:t>
                      </a:r>
                      <a:endParaRPr lang="en-US" sz="18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indent="-57150" algn="just">
                        <a:lnSpc>
                          <a:spcPct val="115000"/>
                        </a:lnSpc>
                        <a:spcBef>
                          <a:spcPts val="0"/>
                        </a:spcBef>
                        <a:spcAft>
                          <a:spcPts val="0"/>
                        </a:spcAft>
                      </a:pPr>
                      <a:r>
                        <a:rPr lang="en-US" sz="900" kern="100">
                          <a:effectLst/>
                        </a:rPr>
                        <a:t> </a:t>
                      </a:r>
                      <a:endParaRPr lang="en-US" sz="9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indent="-57150" algn="just">
                        <a:lnSpc>
                          <a:spcPct val="115000"/>
                        </a:lnSpc>
                        <a:spcBef>
                          <a:spcPts val="0"/>
                        </a:spcBef>
                        <a:spcAft>
                          <a:spcPts val="0"/>
                        </a:spcAft>
                      </a:pPr>
                      <a:r>
                        <a:rPr lang="en-US" sz="900" kern="100">
                          <a:effectLst/>
                        </a:rPr>
                        <a:t> </a:t>
                      </a:r>
                      <a:endParaRPr lang="en-US" sz="9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indent="-57150" algn="just">
                        <a:lnSpc>
                          <a:spcPct val="115000"/>
                        </a:lnSpc>
                        <a:spcBef>
                          <a:spcPts val="0"/>
                        </a:spcBef>
                        <a:spcAft>
                          <a:spcPts val="0"/>
                        </a:spcAft>
                      </a:pPr>
                      <a:r>
                        <a:rPr lang="en-US" sz="900" kern="100">
                          <a:effectLst/>
                        </a:rPr>
                        <a:t> </a:t>
                      </a:r>
                      <a:endParaRPr lang="en-US" sz="9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1828823575"/>
                  </a:ext>
                </a:extLst>
              </a:tr>
              <a:tr h="417316">
                <a:tc>
                  <a:txBody>
                    <a:bodyPr/>
                    <a:lstStyle/>
                    <a:p>
                      <a:pPr marL="0" marR="0" indent="-57150" algn="r">
                        <a:lnSpc>
                          <a:spcPct val="115000"/>
                        </a:lnSpc>
                        <a:spcBef>
                          <a:spcPts val="0"/>
                        </a:spcBef>
                        <a:spcAft>
                          <a:spcPts val="0"/>
                        </a:spcAft>
                      </a:pPr>
                      <a:r>
                        <a:rPr lang="en-US" sz="1800" b="1" i="1" kern="100">
                          <a:effectLst/>
                        </a:rPr>
                        <a:t>a, b, a+b, a+2b</a:t>
                      </a:r>
                      <a:endParaRPr lang="en-US" sz="1800" b="1" i="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indent="-57150" algn="just">
                        <a:lnSpc>
                          <a:spcPct val="115000"/>
                        </a:lnSpc>
                        <a:spcBef>
                          <a:spcPts val="0"/>
                        </a:spcBef>
                        <a:spcAft>
                          <a:spcPts val="0"/>
                        </a:spcAft>
                      </a:pPr>
                      <a:r>
                        <a:rPr lang="en-US" sz="900" kern="100">
                          <a:effectLst/>
                        </a:rPr>
                        <a:t> </a:t>
                      </a:r>
                      <a:endParaRPr lang="en-US" sz="9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indent="-57150" algn="just">
                        <a:lnSpc>
                          <a:spcPct val="115000"/>
                        </a:lnSpc>
                        <a:spcBef>
                          <a:spcPts val="0"/>
                        </a:spcBef>
                        <a:spcAft>
                          <a:spcPts val="0"/>
                        </a:spcAft>
                      </a:pPr>
                      <a:r>
                        <a:rPr lang="en-US" sz="900" kern="100">
                          <a:effectLst/>
                        </a:rPr>
                        <a:t> </a:t>
                      </a:r>
                      <a:endParaRPr lang="en-US" sz="9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indent="-57150" algn="just">
                        <a:lnSpc>
                          <a:spcPct val="115000"/>
                        </a:lnSpc>
                        <a:spcBef>
                          <a:spcPts val="0"/>
                        </a:spcBef>
                        <a:spcAft>
                          <a:spcPts val="0"/>
                        </a:spcAft>
                      </a:pPr>
                      <a:r>
                        <a:rPr lang="en-US" sz="900" kern="100">
                          <a:effectLst/>
                        </a:rPr>
                        <a:t> </a:t>
                      </a:r>
                      <a:endParaRPr lang="en-US" sz="9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2673371413"/>
                  </a:ext>
                </a:extLst>
              </a:tr>
            </a:tbl>
          </a:graphicData>
        </a:graphic>
      </p:graphicFrame>
      <p:pic>
        <p:nvPicPr>
          <p:cNvPr id="5" name="Picture 4" descr="A yellow and red numbers&#10;&#10;Description automatically generated">
            <a:extLst>
              <a:ext uri="{FF2B5EF4-FFF2-40B4-BE49-F238E27FC236}">
                <a16:creationId xmlns:a16="http://schemas.microsoft.com/office/drawing/2014/main" id="{128AB276-5998-CC18-E45C-3517693CD74B}"/>
              </a:ext>
            </a:extLst>
          </p:cNvPr>
          <p:cNvPicPr>
            <a:picLocks noChangeAspect="1"/>
          </p:cNvPicPr>
          <p:nvPr/>
        </p:nvPicPr>
        <p:blipFill>
          <a:blip r:embed="rId2"/>
          <a:stretch>
            <a:fillRect/>
          </a:stretch>
        </p:blipFill>
        <p:spPr>
          <a:xfrm>
            <a:off x="614363" y="1957388"/>
            <a:ext cx="7935520" cy="3297408"/>
          </a:xfrm>
          <a:prstGeom prst="rect">
            <a:avLst/>
          </a:prstGeom>
        </p:spPr>
      </p:pic>
    </p:spTree>
    <p:extLst>
      <p:ext uri="{BB962C8B-B14F-4D97-AF65-F5344CB8AC3E}">
        <p14:creationId xmlns:p14="http://schemas.microsoft.com/office/powerpoint/2010/main" val="3933937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34848"/>
            <a:ext cx="6172200" cy="857250"/>
          </a:xfrm>
        </p:spPr>
        <p:txBody>
          <a:bodyPr>
            <a:normAutofit fontScale="90000"/>
          </a:bodyPr>
          <a:lstStyle/>
          <a:p>
            <a:r>
              <a:rPr lang="en-US" b="1" dirty="0">
                <a:solidFill>
                  <a:srgbClr val="000090"/>
                </a:solidFill>
              </a:rPr>
              <a:t>Steps for Creating and Critiquing </a:t>
            </a:r>
            <a:br>
              <a:rPr lang="en-US" b="1" dirty="0">
                <a:solidFill>
                  <a:srgbClr val="000090"/>
                </a:solidFill>
              </a:rPr>
            </a:br>
            <a:r>
              <a:rPr lang="en-US" b="1" dirty="0">
                <a:solidFill>
                  <a:srgbClr val="000090"/>
                </a:solidFill>
              </a:rPr>
              <a:t>Guided Discovery Lessons</a:t>
            </a:r>
          </a:p>
        </p:txBody>
      </p:sp>
      <p:sp>
        <p:nvSpPr>
          <p:cNvPr id="3" name="Content Placeholder 2"/>
          <p:cNvSpPr>
            <a:spLocks noGrp="1"/>
          </p:cNvSpPr>
          <p:nvPr>
            <p:ph idx="1"/>
          </p:nvPr>
        </p:nvSpPr>
        <p:spPr>
          <a:xfrm>
            <a:off x="1657350" y="1492628"/>
            <a:ext cx="6172200" cy="3872744"/>
          </a:xfrm>
        </p:spPr>
        <p:txBody>
          <a:bodyPr>
            <a:noAutofit/>
          </a:bodyPr>
          <a:lstStyle/>
          <a:p>
            <a:pPr marL="0" indent="0">
              <a:buNone/>
            </a:pPr>
            <a:r>
              <a:rPr lang="en-US" b="1" dirty="0"/>
              <a:t>1. Select content</a:t>
            </a:r>
          </a:p>
          <a:p>
            <a:pPr marL="0" indent="0">
              <a:buNone/>
            </a:pPr>
            <a:r>
              <a:rPr lang="en-US" b="1" dirty="0"/>
              <a:t>2. Identify entry conditions</a:t>
            </a:r>
          </a:p>
          <a:p>
            <a:pPr marL="0" indent="0">
              <a:buNone/>
            </a:pPr>
            <a:r>
              <a:rPr lang="en-US" b="1" dirty="0"/>
              <a:t>3. Handle the objective</a:t>
            </a:r>
          </a:p>
          <a:p>
            <a:pPr marL="0" indent="0">
              <a:buNone/>
            </a:pPr>
            <a:r>
              <a:rPr lang="en-US" b="1" dirty="0"/>
              <a:t>4. Outline the graduated steps</a:t>
            </a:r>
          </a:p>
          <a:p>
            <a:pPr marL="0" indent="0">
              <a:buNone/>
            </a:pPr>
            <a:r>
              <a:rPr lang="en-US" b="1" dirty="0"/>
              <a:t>5. Write the lesson</a:t>
            </a:r>
          </a:p>
          <a:p>
            <a:pPr marL="0" indent="0">
              <a:buNone/>
            </a:pPr>
            <a:r>
              <a:rPr lang="en-US" b="1" dirty="0"/>
              <a:t>6. Plan checkpoints</a:t>
            </a:r>
          </a:p>
          <a:p>
            <a:pPr marL="0" indent="0">
              <a:buNone/>
            </a:pPr>
            <a:r>
              <a:rPr lang="en-US" b="1" dirty="0"/>
              <a:t>7. Naïve proofreader</a:t>
            </a:r>
          </a:p>
          <a:p>
            <a:pPr marL="0" indent="0">
              <a:buNone/>
            </a:pPr>
            <a:r>
              <a:rPr lang="en-US" b="1" dirty="0"/>
              <a:t>8. Follow up activity to check accountability</a:t>
            </a:r>
          </a:p>
          <a:p>
            <a:pPr marL="0" indent="0">
              <a:buNone/>
            </a:pPr>
            <a:r>
              <a:rPr lang="en-US" b="1" dirty="0"/>
              <a:t>9. Field test, critique, revise</a:t>
            </a:r>
          </a:p>
          <a:p>
            <a:pPr marL="0" indent="0">
              <a:buNone/>
            </a:pPr>
            <a:r>
              <a:rPr lang="en-US" b="1" dirty="0"/>
              <a:t>10. Bank and share lessons</a:t>
            </a:r>
          </a:p>
          <a:p>
            <a:endParaRPr lang="en-US" sz="2100" dirty="0"/>
          </a:p>
        </p:txBody>
      </p:sp>
    </p:spTree>
    <p:extLst>
      <p:ext uri="{BB962C8B-B14F-4D97-AF65-F5344CB8AC3E}">
        <p14:creationId xmlns:p14="http://schemas.microsoft.com/office/powerpoint/2010/main" val="1589814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313" y="221449"/>
            <a:ext cx="6172200" cy="857250"/>
          </a:xfrm>
        </p:spPr>
        <p:txBody>
          <a:bodyPr/>
          <a:lstStyle/>
          <a:p>
            <a:r>
              <a:rPr lang="en-US" b="1" dirty="0">
                <a:solidFill>
                  <a:srgbClr val="000090"/>
                </a:solidFill>
              </a:rPr>
              <a:t>1. Selecting the Content</a:t>
            </a:r>
          </a:p>
        </p:txBody>
      </p:sp>
      <p:sp>
        <p:nvSpPr>
          <p:cNvPr id="3" name="Content Placeholder 2"/>
          <p:cNvSpPr>
            <a:spLocks noGrp="1"/>
          </p:cNvSpPr>
          <p:nvPr>
            <p:ph idx="1"/>
          </p:nvPr>
        </p:nvSpPr>
        <p:spPr>
          <a:xfrm>
            <a:off x="814388" y="1581150"/>
            <a:ext cx="7182127" cy="4155288"/>
          </a:xfrm>
        </p:spPr>
        <p:txBody>
          <a:bodyPr>
            <a:normAutofit lnSpcReduction="10000"/>
          </a:bodyPr>
          <a:lstStyle/>
          <a:p>
            <a:r>
              <a:rPr lang="en-US" sz="2800" b="1" dirty="0"/>
              <a:t>Must contain a NEW COMPONENT</a:t>
            </a:r>
          </a:p>
          <a:p>
            <a:endParaRPr lang="en-US" sz="2800" b="1" dirty="0"/>
          </a:p>
          <a:p>
            <a:r>
              <a:rPr lang="en-US" sz="2800" b="1" dirty="0"/>
              <a:t>Certain topics lend themselves better to guided discovery than others.</a:t>
            </a:r>
          </a:p>
          <a:p>
            <a:pPr marL="0" indent="0">
              <a:buNone/>
            </a:pPr>
            <a:r>
              <a:rPr lang="en-US" sz="2800" b="1" dirty="0"/>
              <a:t> </a:t>
            </a:r>
          </a:p>
          <a:p>
            <a:r>
              <a:rPr lang="en-US" sz="2800" b="1" dirty="0"/>
              <a:t>Not a review sheet activity</a:t>
            </a:r>
          </a:p>
          <a:p>
            <a:pPr marL="0" indent="0">
              <a:buNone/>
            </a:pPr>
            <a:endParaRPr lang="en-US" sz="2800" b="1" dirty="0"/>
          </a:p>
          <a:p>
            <a:r>
              <a:rPr lang="en-US" sz="2800" b="1" dirty="0"/>
              <a:t>Recognize the difference between a guided discovery and a guided activity </a:t>
            </a:r>
          </a:p>
          <a:p>
            <a:pPr marL="0" indent="0">
              <a:buNone/>
            </a:pPr>
            <a:endParaRPr lang="en-US" dirty="0"/>
          </a:p>
        </p:txBody>
      </p:sp>
      <p:pic>
        <p:nvPicPr>
          <p:cNvPr id="5" name="Picture 4" descr="A picture containing kitchenware&#10;&#10;Description automatically generated">
            <a:extLst>
              <a:ext uri="{FF2B5EF4-FFF2-40B4-BE49-F238E27FC236}">
                <a16:creationId xmlns:a16="http://schemas.microsoft.com/office/drawing/2014/main" id="{89161892-1849-2643-90EF-FBFA7D6DB39A}"/>
              </a:ext>
            </a:extLst>
          </p:cNvPr>
          <p:cNvPicPr>
            <a:picLocks noChangeAspect="1"/>
          </p:cNvPicPr>
          <p:nvPr/>
        </p:nvPicPr>
        <p:blipFill>
          <a:blip r:embed="rId3"/>
          <a:stretch>
            <a:fillRect/>
          </a:stretch>
        </p:blipFill>
        <p:spPr>
          <a:xfrm>
            <a:off x="7996515" y="221449"/>
            <a:ext cx="883960" cy="1444752"/>
          </a:xfrm>
          <a:prstGeom prst="rect">
            <a:avLst/>
          </a:prstGeom>
        </p:spPr>
      </p:pic>
      <p:sp>
        <p:nvSpPr>
          <p:cNvPr id="4" name="TextBox 3">
            <a:extLst>
              <a:ext uri="{FF2B5EF4-FFF2-40B4-BE49-F238E27FC236}">
                <a16:creationId xmlns:a16="http://schemas.microsoft.com/office/drawing/2014/main" id="{1E0FA261-9A93-6F4E-AECB-D252B2AB77A8}"/>
              </a:ext>
            </a:extLst>
          </p:cNvPr>
          <p:cNvSpPr txBox="1"/>
          <p:nvPr/>
        </p:nvSpPr>
        <p:spPr>
          <a:xfrm>
            <a:off x="7658101" y="5648455"/>
            <a:ext cx="342901" cy="300082"/>
          </a:xfrm>
          <a:prstGeom prst="rect">
            <a:avLst/>
          </a:prstGeom>
          <a:noFill/>
        </p:spPr>
        <p:txBody>
          <a:bodyPr wrap="square" rtlCol="0">
            <a:spAutoFit/>
          </a:bodyPr>
          <a:lstStyle/>
          <a:p>
            <a:r>
              <a:rPr lang="en-US" sz="1350"/>
              <a:t>*</a:t>
            </a:r>
          </a:p>
        </p:txBody>
      </p:sp>
    </p:spTree>
    <p:extLst>
      <p:ext uri="{BB962C8B-B14F-4D97-AF65-F5344CB8AC3E}">
        <p14:creationId xmlns:p14="http://schemas.microsoft.com/office/powerpoint/2010/main" val="4970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924" y="261883"/>
            <a:ext cx="6172200" cy="782777"/>
          </a:xfrm>
        </p:spPr>
        <p:txBody>
          <a:bodyPr>
            <a:normAutofit/>
          </a:bodyPr>
          <a:lstStyle/>
          <a:p>
            <a:r>
              <a:rPr lang="en-US" b="1" dirty="0">
                <a:solidFill>
                  <a:srgbClr val="000090"/>
                </a:solidFill>
              </a:rPr>
              <a:t>2. Identify the Entry Conditions</a:t>
            </a:r>
            <a:endParaRPr lang="en-US" dirty="0"/>
          </a:p>
        </p:txBody>
      </p:sp>
      <p:sp>
        <p:nvSpPr>
          <p:cNvPr id="3" name="Content Placeholder 2"/>
          <p:cNvSpPr>
            <a:spLocks noGrp="1"/>
          </p:cNvSpPr>
          <p:nvPr>
            <p:ph idx="1"/>
          </p:nvPr>
        </p:nvSpPr>
        <p:spPr>
          <a:xfrm>
            <a:off x="806997" y="1644096"/>
            <a:ext cx="7164246" cy="1447800"/>
          </a:xfrm>
        </p:spPr>
        <p:txBody>
          <a:bodyPr>
            <a:noAutofit/>
          </a:bodyPr>
          <a:lstStyle/>
          <a:p>
            <a:pPr marL="0" indent="0" algn="just">
              <a:buNone/>
            </a:pPr>
            <a:r>
              <a:rPr lang="en-US" sz="2800" b="1" dirty="0"/>
              <a:t>What do students need to know in order to be successful in your guided discovery lesson?</a:t>
            </a:r>
          </a:p>
          <a:p>
            <a:pPr marL="0" indent="0" algn="just">
              <a:buNone/>
            </a:pPr>
            <a:r>
              <a:rPr lang="en-US" sz="2700" dirty="0"/>
              <a:t>					</a:t>
            </a:r>
          </a:p>
        </p:txBody>
      </p:sp>
      <p:pic>
        <p:nvPicPr>
          <p:cNvPr id="4" name="Picture 3" descr="A picture containing kitchenware&#10;&#10;Description automatically generated">
            <a:extLst>
              <a:ext uri="{FF2B5EF4-FFF2-40B4-BE49-F238E27FC236}">
                <a16:creationId xmlns:a16="http://schemas.microsoft.com/office/drawing/2014/main" id="{846C0226-818B-6C4E-AA16-91974115CCCA}"/>
              </a:ext>
            </a:extLst>
          </p:cNvPr>
          <p:cNvPicPr>
            <a:picLocks noChangeAspect="1"/>
          </p:cNvPicPr>
          <p:nvPr/>
        </p:nvPicPr>
        <p:blipFill>
          <a:blip r:embed="rId3"/>
          <a:stretch>
            <a:fillRect/>
          </a:stretch>
        </p:blipFill>
        <p:spPr>
          <a:xfrm>
            <a:off x="7699170" y="188328"/>
            <a:ext cx="885825" cy="1447800"/>
          </a:xfrm>
          <a:prstGeom prst="rect">
            <a:avLst/>
          </a:prstGeom>
        </p:spPr>
      </p:pic>
      <p:sp>
        <p:nvSpPr>
          <p:cNvPr id="5" name="TextBox 4">
            <a:extLst>
              <a:ext uri="{FF2B5EF4-FFF2-40B4-BE49-F238E27FC236}">
                <a16:creationId xmlns:a16="http://schemas.microsoft.com/office/drawing/2014/main" id="{6434BCB9-ADAF-D14E-AC8E-2508F9519759}"/>
              </a:ext>
            </a:extLst>
          </p:cNvPr>
          <p:cNvSpPr txBox="1"/>
          <p:nvPr/>
        </p:nvSpPr>
        <p:spPr>
          <a:xfrm>
            <a:off x="1172756" y="2935108"/>
            <a:ext cx="3013481" cy="461665"/>
          </a:xfrm>
          <a:prstGeom prst="rect">
            <a:avLst/>
          </a:prstGeom>
          <a:noFill/>
        </p:spPr>
        <p:txBody>
          <a:bodyPr wrap="square" rtlCol="0">
            <a:spAutoFit/>
          </a:bodyPr>
          <a:lstStyle/>
          <a:p>
            <a:pPr algn="just"/>
            <a:r>
              <a:rPr lang="en-US" sz="2400" b="1" dirty="0"/>
              <a:t>PREREQUISITES:  </a:t>
            </a:r>
          </a:p>
        </p:txBody>
      </p:sp>
      <p:sp>
        <p:nvSpPr>
          <p:cNvPr id="6" name="TextBox 5">
            <a:extLst>
              <a:ext uri="{FF2B5EF4-FFF2-40B4-BE49-F238E27FC236}">
                <a16:creationId xmlns:a16="http://schemas.microsoft.com/office/drawing/2014/main" id="{89FCDCBA-0170-464F-AD1A-86E46C2338AC}"/>
              </a:ext>
            </a:extLst>
          </p:cNvPr>
          <p:cNvSpPr txBox="1"/>
          <p:nvPr/>
        </p:nvSpPr>
        <p:spPr>
          <a:xfrm>
            <a:off x="1543088" y="3536122"/>
            <a:ext cx="1805491" cy="461665"/>
          </a:xfrm>
          <a:prstGeom prst="rect">
            <a:avLst/>
          </a:prstGeom>
          <a:noFill/>
        </p:spPr>
        <p:txBody>
          <a:bodyPr wrap="square" rtlCol="0">
            <a:spAutoFit/>
          </a:bodyPr>
          <a:lstStyle/>
          <a:p>
            <a:r>
              <a:rPr lang="en-US" sz="2400" b="1" dirty="0">
                <a:solidFill>
                  <a:srgbClr val="7030A0"/>
                </a:solidFill>
              </a:rPr>
              <a:t>arithmetic</a:t>
            </a:r>
          </a:p>
        </p:txBody>
      </p:sp>
      <p:sp>
        <p:nvSpPr>
          <p:cNvPr id="7" name="TextBox 6">
            <a:extLst>
              <a:ext uri="{FF2B5EF4-FFF2-40B4-BE49-F238E27FC236}">
                <a16:creationId xmlns:a16="http://schemas.microsoft.com/office/drawing/2014/main" id="{B994E929-0640-D741-A0BD-3F8B92759D3D}"/>
              </a:ext>
            </a:extLst>
          </p:cNvPr>
          <p:cNvSpPr txBox="1"/>
          <p:nvPr/>
        </p:nvSpPr>
        <p:spPr>
          <a:xfrm>
            <a:off x="3445040" y="3536123"/>
            <a:ext cx="1649621" cy="461665"/>
          </a:xfrm>
          <a:prstGeom prst="rect">
            <a:avLst/>
          </a:prstGeom>
          <a:noFill/>
        </p:spPr>
        <p:txBody>
          <a:bodyPr wrap="square" rtlCol="0">
            <a:spAutoFit/>
          </a:bodyPr>
          <a:lstStyle/>
          <a:p>
            <a:r>
              <a:rPr lang="en-US" sz="2400" b="1" dirty="0">
                <a:solidFill>
                  <a:srgbClr val="7030A0"/>
                </a:solidFill>
              </a:rPr>
              <a:t>algebraic</a:t>
            </a:r>
          </a:p>
        </p:txBody>
      </p:sp>
      <p:sp>
        <p:nvSpPr>
          <p:cNvPr id="8" name="TextBox 7">
            <a:extLst>
              <a:ext uri="{FF2B5EF4-FFF2-40B4-BE49-F238E27FC236}">
                <a16:creationId xmlns:a16="http://schemas.microsoft.com/office/drawing/2014/main" id="{A66CDDF1-A973-F54A-A472-9452F8997DC4}"/>
              </a:ext>
            </a:extLst>
          </p:cNvPr>
          <p:cNvSpPr txBox="1"/>
          <p:nvPr/>
        </p:nvSpPr>
        <p:spPr>
          <a:xfrm>
            <a:off x="5168684" y="3523931"/>
            <a:ext cx="1805491" cy="461665"/>
          </a:xfrm>
          <a:prstGeom prst="rect">
            <a:avLst/>
          </a:prstGeom>
          <a:noFill/>
        </p:spPr>
        <p:txBody>
          <a:bodyPr wrap="square" rtlCol="0">
            <a:spAutoFit/>
          </a:bodyPr>
          <a:lstStyle/>
          <a:p>
            <a:r>
              <a:rPr lang="en-US" sz="2400" b="1" dirty="0">
                <a:solidFill>
                  <a:srgbClr val="7030A0"/>
                </a:solidFill>
              </a:rPr>
              <a:t>algorithmic</a:t>
            </a:r>
          </a:p>
        </p:txBody>
      </p:sp>
      <p:sp>
        <p:nvSpPr>
          <p:cNvPr id="9" name="TextBox 8">
            <a:extLst>
              <a:ext uri="{FF2B5EF4-FFF2-40B4-BE49-F238E27FC236}">
                <a16:creationId xmlns:a16="http://schemas.microsoft.com/office/drawing/2014/main" id="{12301A42-6AB1-B949-85CE-32DEE0C3D083}"/>
              </a:ext>
            </a:extLst>
          </p:cNvPr>
          <p:cNvSpPr txBox="1"/>
          <p:nvPr/>
        </p:nvSpPr>
        <p:spPr>
          <a:xfrm>
            <a:off x="1543088" y="4154183"/>
            <a:ext cx="1649621" cy="461665"/>
          </a:xfrm>
          <a:prstGeom prst="rect">
            <a:avLst/>
          </a:prstGeom>
          <a:noFill/>
        </p:spPr>
        <p:txBody>
          <a:bodyPr wrap="square" rtlCol="0">
            <a:spAutoFit/>
          </a:bodyPr>
          <a:lstStyle/>
          <a:p>
            <a:r>
              <a:rPr lang="en-US" sz="2400" b="1" dirty="0">
                <a:solidFill>
                  <a:srgbClr val="7030A0"/>
                </a:solidFill>
              </a:rPr>
              <a:t>geometric</a:t>
            </a:r>
          </a:p>
        </p:txBody>
      </p:sp>
      <p:sp>
        <p:nvSpPr>
          <p:cNvPr id="10" name="TextBox 9">
            <a:extLst>
              <a:ext uri="{FF2B5EF4-FFF2-40B4-BE49-F238E27FC236}">
                <a16:creationId xmlns:a16="http://schemas.microsoft.com/office/drawing/2014/main" id="{73F3ABA7-A319-CE4C-9B5E-099FA25C49AB}"/>
              </a:ext>
            </a:extLst>
          </p:cNvPr>
          <p:cNvSpPr txBox="1"/>
          <p:nvPr/>
        </p:nvSpPr>
        <p:spPr>
          <a:xfrm>
            <a:off x="3445040" y="4148265"/>
            <a:ext cx="1649621" cy="461665"/>
          </a:xfrm>
          <a:prstGeom prst="rect">
            <a:avLst/>
          </a:prstGeom>
          <a:noFill/>
        </p:spPr>
        <p:txBody>
          <a:bodyPr wrap="square" rtlCol="0">
            <a:spAutoFit/>
          </a:bodyPr>
          <a:lstStyle/>
          <a:p>
            <a:r>
              <a:rPr lang="en-US" sz="2400" b="1" dirty="0">
                <a:solidFill>
                  <a:srgbClr val="7030A0"/>
                </a:solidFill>
              </a:rPr>
              <a:t>graphical</a:t>
            </a:r>
          </a:p>
        </p:txBody>
      </p:sp>
      <p:sp>
        <p:nvSpPr>
          <p:cNvPr id="11" name="TextBox 10">
            <a:extLst>
              <a:ext uri="{FF2B5EF4-FFF2-40B4-BE49-F238E27FC236}">
                <a16:creationId xmlns:a16="http://schemas.microsoft.com/office/drawing/2014/main" id="{55F9CE75-AFF5-AE44-BD8B-6CAB9FAE7E5E}"/>
              </a:ext>
            </a:extLst>
          </p:cNvPr>
          <p:cNvSpPr txBox="1"/>
          <p:nvPr/>
        </p:nvSpPr>
        <p:spPr>
          <a:xfrm>
            <a:off x="5182400" y="4113945"/>
            <a:ext cx="1649621" cy="461665"/>
          </a:xfrm>
          <a:prstGeom prst="rect">
            <a:avLst/>
          </a:prstGeom>
          <a:noFill/>
        </p:spPr>
        <p:txBody>
          <a:bodyPr wrap="square" rtlCol="0">
            <a:spAutoFit/>
          </a:bodyPr>
          <a:lstStyle/>
          <a:p>
            <a:r>
              <a:rPr lang="en-US" sz="2400" b="1" dirty="0">
                <a:solidFill>
                  <a:srgbClr val="7030A0"/>
                </a:solidFill>
              </a:rPr>
              <a:t>symbolic</a:t>
            </a:r>
          </a:p>
        </p:txBody>
      </p:sp>
      <p:sp>
        <p:nvSpPr>
          <p:cNvPr id="12" name="TextBox 11">
            <a:extLst>
              <a:ext uri="{FF2B5EF4-FFF2-40B4-BE49-F238E27FC236}">
                <a16:creationId xmlns:a16="http://schemas.microsoft.com/office/drawing/2014/main" id="{3E4CDFE3-C5D3-764C-8FAD-6A4E780B9FD7}"/>
              </a:ext>
            </a:extLst>
          </p:cNvPr>
          <p:cNvSpPr txBox="1"/>
          <p:nvPr/>
        </p:nvSpPr>
        <p:spPr>
          <a:xfrm>
            <a:off x="3294165" y="4757855"/>
            <a:ext cx="2182176" cy="461665"/>
          </a:xfrm>
          <a:prstGeom prst="rect">
            <a:avLst/>
          </a:prstGeom>
          <a:noFill/>
        </p:spPr>
        <p:txBody>
          <a:bodyPr wrap="square" rtlCol="0">
            <a:spAutoFit/>
          </a:bodyPr>
          <a:lstStyle/>
          <a:p>
            <a:r>
              <a:rPr lang="en-US" sz="2400" b="1" dirty="0">
                <a:solidFill>
                  <a:srgbClr val="7030A0"/>
                </a:solidFill>
              </a:rPr>
              <a:t>technological</a:t>
            </a:r>
          </a:p>
        </p:txBody>
      </p:sp>
    </p:spTree>
    <p:extLst>
      <p:ext uri="{BB962C8B-B14F-4D97-AF65-F5344CB8AC3E}">
        <p14:creationId xmlns:p14="http://schemas.microsoft.com/office/powerpoint/2010/main" val="90866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540" y="294910"/>
            <a:ext cx="6172200" cy="857250"/>
          </a:xfrm>
        </p:spPr>
        <p:txBody>
          <a:bodyPr>
            <a:normAutofit/>
          </a:bodyPr>
          <a:lstStyle/>
          <a:p>
            <a:r>
              <a:rPr lang="en-US" b="1" dirty="0">
                <a:solidFill>
                  <a:srgbClr val="000090"/>
                </a:solidFill>
              </a:rPr>
              <a:t>3. Handling the Objective</a:t>
            </a:r>
          </a:p>
        </p:txBody>
      </p:sp>
      <p:pic>
        <p:nvPicPr>
          <p:cNvPr id="4" name="Picture 3" descr="A picture containing kitchenware&#10;&#10;Description automatically generated">
            <a:extLst>
              <a:ext uri="{FF2B5EF4-FFF2-40B4-BE49-F238E27FC236}">
                <a16:creationId xmlns:a16="http://schemas.microsoft.com/office/drawing/2014/main" id="{DE5796AE-DC11-AC4B-8AC9-B267B6005FEB}"/>
              </a:ext>
            </a:extLst>
          </p:cNvPr>
          <p:cNvPicPr>
            <a:picLocks noChangeAspect="1"/>
          </p:cNvPicPr>
          <p:nvPr/>
        </p:nvPicPr>
        <p:blipFill>
          <a:blip r:embed="rId3"/>
          <a:stretch>
            <a:fillRect/>
          </a:stretch>
        </p:blipFill>
        <p:spPr>
          <a:xfrm>
            <a:off x="7872900" y="168732"/>
            <a:ext cx="885825" cy="1447800"/>
          </a:xfrm>
          <a:prstGeom prst="rect">
            <a:avLst/>
          </a:prstGeom>
        </p:spPr>
      </p:pic>
      <p:sp>
        <p:nvSpPr>
          <p:cNvPr id="6" name="TextBox 5">
            <a:extLst>
              <a:ext uri="{FF2B5EF4-FFF2-40B4-BE49-F238E27FC236}">
                <a16:creationId xmlns:a16="http://schemas.microsoft.com/office/drawing/2014/main" id="{3E3FD9F0-01F0-6757-56D3-2170F47060BF}"/>
              </a:ext>
            </a:extLst>
          </p:cNvPr>
          <p:cNvSpPr txBox="1"/>
          <p:nvPr/>
        </p:nvSpPr>
        <p:spPr>
          <a:xfrm>
            <a:off x="439726" y="1905506"/>
            <a:ext cx="7556790" cy="3046988"/>
          </a:xfrm>
          <a:prstGeom prst="rect">
            <a:avLst/>
          </a:prstGeom>
          <a:noFill/>
        </p:spPr>
        <p:txBody>
          <a:bodyPr wrap="square">
            <a:spAutoFit/>
          </a:bodyPr>
          <a:lstStyle/>
          <a:p>
            <a:pPr marL="342900" indent="-342900">
              <a:buFont typeface="Arial" panose="020B0604020202020204" pitchFamily="34" charset="0"/>
              <a:buChar char="•"/>
            </a:pPr>
            <a:r>
              <a:rPr lang="en-US" sz="2800" b="1" dirty="0"/>
              <a:t>The objective can be explicitly stated as long as it doesn’t reveal the Aha! Component.</a:t>
            </a:r>
          </a:p>
          <a:p>
            <a:pPr marL="342900" indent="-342900">
              <a:buFont typeface="Arial" panose="020B0604020202020204" pitchFamily="34" charset="0"/>
              <a:buChar char="•"/>
            </a:pPr>
            <a:endParaRPr lang="en-US" sz="2800" b="1" dirty="0"/>
          </a:p>
          <a:p>
            <a:pPr marL="342900" indent="-342900">
              <a:buFont typeface="Arial" panose="020B0604020202020204" pitchFamily="34" charset="0"/>
              <a:buChar char="•"/>
            </a:pPr>
            <a:r>
              <a:rPr lang="en-US" sz="2800" b="1" dirty="0"/>
              <a:t>Remember, there is no danger in being too clear. Just make sure that you don’t spoil the discovery part at the beginning of the activity.</a:t>
            </a:r>
          </a:p>
          <a:p>
            <a:pPr marL="342900" indent="-342900">
              <a:buFont typeface="Arial" panose="020B0604020202020204" pitchFamily="34" charset="0"/>
              <a:buChar char="•"/>
            </a:pPr>
            <a:endParaRPr lang="en-US" sz="2400" dirty="0"/>
          </a:p>
        </p:txBody>
      </p:sp>
      <p:sp>
        <p:nvSpPr>
          <p:cNvPr id="3" name="TextBox 2">
            <a:extLst>
              <a:ext uri="{FF2B5EF4-FFF2-40B4-BE49-F238E27FC236}">
                <a16:creationId xmlns:a16="http://schemas.microsoft.com/office/drawing/2014/main" id="{DCAEE840-9290-E09F-2344-7880F5419178}"/>
              </a:ext>
            </a:extLst>
          </p:cNvPr>
          <p:cNvSpPr txBox="1"/>
          <p:nvPr/>
        </p:nvSpPr>
        <p:spPr>
          <a:xfrm>
            <a:off x="7749284" y="5665286"/>
            <a:ext cx="247232" cy="300082"/>
          </a:xfrm>
          <a:prstGeom prst="rect">
            <a:avLst/>
          </a:prstGeom>
          <a:noFill/>
        </p:spPr>
        <p:txBody>
          <a:bodyPr wrap="square" rtlCol="0">
            <a:spAutoFit/>
          </a:bodyPr>
          <a:lstStyle/>
          <a:p>
            <a:r>
              <a:rPr lang="en-US" sz="1350"/>
              <a:t>*</a:t>
            </a:r>
          </a:p>
        </p:txBody>
      </p:sp>
    </p:spTree>
    <p:extLst>
      <p:ext uri="{BB962C8B-B14F-4D97-AF65-F5344CB8AC3E}">
        <p14:creationId xmlns:p14="http://schemas.microsoft.com/office/powerpoint/2010/main" val="34897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057" y="428625"/>
            <a:ext cx="6172200" cy="857250"/>
          </a:xfrm>
        </p:spPr>
        <p:txBody>
          <a:bodyPr>
            <a:normAutofit/>
          </a:bodyPr>
          <a:lstStyle/>
          <a:p>
            <a:r>
              <a:rPr lang="en-US" b="1" dirty="0">
                <a:solidFill>
                  <a:srgbClr val="000090"/>
                </a:solidFill>
              </a:rPr>
              <a:t>4. Outline the Key Gradual Steps</a:t>
            </a:r>
          </a:p>
        </p:txBody>
      </p:sp>
      <p:sp>
        <p:nvSpPr>
          <p:cNvPr id="3" name="Content Placeholder 2"/>
          <p:cNvSpPr>
            <a:spLocks noGrp="1"/>
          </p:cNvSpPr>
          <p:nvPr>
            <p:ph idx="1"/>
          </p:nvPr>
        </p:nvSpPr>
        <p:spPr>
          <a:xfrm>
            <a:off x="369552" y="1581150"/>
            <a:ext cx="8102936" cy="4044438"/>
          </a:xfrm>
        </p:spPr>
        <p:txBody>
          <a:bodyPr>
            <a:normAutofit/>
          </a:bodyPr>
          <a:lstStyle/>
          <a:p>
            <a:r>
              <a:rPr lang="en-US" sz="2800" b="1" dirty="0"/>
              <a:t>Start with the familiar related material.</a:t>
            </a:r>
          </a:p>
          <a:p>
            <a:pPr marL="0" indent="0">
              <a:buNone/>
            </a:pPr>
            <a:endParaRPr lang="en-US" sz="2800" b="1" dirty="0"/>
          </a:p>
          <a:p>
            <a:r>
              <a:rPr lang="en-US" sz="2800" b="1" dirty="0"/>
              <a:t>Dissect the topic into sequential, component parts. </a:t>
            </a:r>
          </a:p>
          <a:p>
            <a:pPr marL="0" indent="0">
              <a:buNone/>
            </a:pPr>
            <a:endParaRPr lang="en-US" sz="2800" b="1" dirty="0"/>
          </a:p>
          <a:p>
            <a:r>
              <a:rPr lang="en-US" sz="2800" b="1" dirty="0"/>
              <a:t>Make a schematic outline for yourself of the basic structure of the lesson. This schematic will help in the step-by-step writing process.</a:t>
            </a:r>
          </a:p>
          <a:p>
            <a:endParaRPr lang="en-US" dirty="0"/>
          </a:p>
        </p:txBody>
      </p:sp>
      <p:pic>
        <p:nvPicPr>
          <p:cNvPr id="4" name="Picture 3" descr="A picture containing kitchenware&#10;&#10;Description automatically generated">
            <a:extLst>
              <a:ext uri="{FF2B5EF4-FFF2-40B4-BE49-F238E27FC236}">
                <a16:creationId xmlns:a16="http://schemas.microsoft.com/office/drawing/2014/main" id="{B0527C3B-C741-3B4C-89C1-C534FE54B84D}"/>
              </a:ext>
            </a:extLst>
          </p:cNvPr>
          <p:cNvPicPr>
            <a:picLocks noChangeAspect="1"/>
          </p:cNvPicPr>
          <p:nvPr/>
        </p:nvPicPr>
        <p:blipFill>
          <a:blip r:embed="rId3"/>
          <a:stretch>
            <a:fillRect/>
          </a:stretch>
        </p:blipFill>
        <p:spPr>
          <a:xfrm>
            <a:off x="7888623" y="133350"/>
            <a:ext cx="885825" cy="1447800"/>
          </a:xfrm>
          <a:prstGeom prst="rect">
            <a:avLst/>
          </a:prstGeom>
        </p:spPr>
      </p:pic>
    </p:spTree>
    <p:extLst>
      <p:ext uri="{BB962C8B-B14F-4D97-AF65-F5344CB8AC3E}">
        <p14:creationId xmlns:p14="http://schemas.microsoft.com/office/powerpoint/2010/main" val="34897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1ADC52D-150D-2E4A-AACA-D6654EFCCD48}"/>
              </a:ext>
            </a:extLst>
          </p:cNvPr>
          <p:cNvSpPr txBox="1"/>
          <p:nvPr/>
        </p:nvSpPr>
        <p:spPr>
          <a:xfrm>
            <a:off x="2542446" y="944570"/>
            <a:ext cx="3801827" cy="300082"/>
          </a:xfrm>
          <a:prstGeom prst="rect">
            <a:avLst/>
          </a:prstGeom>
          <a:noFill/>
          <a:ln w="41275">
            <a:solidFill>
              <a:schemeClr val="tx1"/>
            </a:solidFill>
          </a:ln>
        </p:spPr>
        <p:txBody>
          <a:bodyPr wrap="square" rtlCol="0">
            <a:spAutoFit/>
          </a:bodyPr>
          <a:lstStyle/>
          <a:p>
            <a:r>
              <a:rPr lang="en-US" sz="1350" b="1" dirty="0"/>
              <a:t>Access understanding of the Pythagorean Theorem</a:t>
            </a:r>
          </a:p>
        </p:txBody>
      </p:sp>
      <p:sp>
        <p:nvSpPr>
          <p:cNvPr id="8" name="TextBox 7">
            <a:extLst>
              <a:ext uri="{FF2B5EF4-FFF2-40B4-BE49-F238E27FC236}">
                <a16:creationId xmlns:a16="http://schemas.microsoft.com/office/drawing/2014/main" id="{C5CBCF48-C586-ED46-BE7E-04ED7952C1AD}"/>
              </a:ext>
            </a:extLst>
          </p:cNvPr>
          <p:cNvSpPr txBox="1"/>
          <p:nvPr/>
        </p:nvSpPr>
        <p:spPr>
          <a:xfrm>
            <a:off x="2567375" y="1494319"/>
            <a:ext cx="3712776" cy="300082"/>
          </a:xfrm>
          <a:prstGeom prst="rect">
            <a:avLst/>
          </a:prstGeom>
          <a:noFill/>
          <a:ln w="41275">
            <a:solidFill>
              <a:schemeClr val="tx1"/>
            </a:solidFill>
          </a:ln>
        </p:spPr>
        <p:txBody>
          <a:bodyPr wrap="square" rtlCol="0">
            <a:spAutoFit/>
          </a:bodyPr>
          <a:lstStyle/>
          <a:p>
            <a:r>
              <a:rPr lang="en-US" sz="1350" b="1" dirty="0"/>
              <a:t>Access understanding of the Fibonacci  Sequence</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84968B4-6248-2947-9342-388356C86EC5}"/>
                  </a:ext>
                </a:extLst>
              </p:cNvPr>
              <p:cNvSpPr txBox="1"/>
              <p:nvPr/>
            </p:nvSpPr>
            <p:spPr>
              <a:xfrm>
                <a:off x="2349893" y="2052644"/>
                <a:ext cx="4301005" cy="524118"/>
              </a:xfrm>
              <a:prstGeom prst="rect">
                <a:avLst/>
              </a:prstGeom>
              <a:noFill/>
              <a:ln w="41275">
                <a:solidFill>
                  <a:schemeClr val="tx1"/>
                </a:solidFill>
              </a:ln>
            </p:spPr>
            <p:txBody>
              <a:bodyPr wrap="square" rtlCol="0">
                <a:spAutoFit/>
              </a:bodyPr>
              <a:lstStyle/>
              <a:p>
                <a:r>
                  <a:rPr lang="en-US" sz="1425" b="1" dirty="0"/>
                  <a:t>      Use 1,1,2,3        </a:t>
                </a:r>
                <a:r>
                  <a:rPr lang="en-US" sz="1350" b="1" dirty="0"/>
                  <a:t>x=(1</a:t>
                </a:r>
                <a14:m>
                  <m:oMath xmlns:m="http://schemas.openxmlformats.org/officeDocument/2006/math">
                    <m:r>
                      <a:rPr lang="en-US" sz="1350" b="1" i="1" dirty="0">
                        <a:latin typeface="Cambria Math" panose="02040503050406030204" pitchFamily="18" charset="0"/>
                        <a:ea typeface="Cambria Math" panose="02040503050406030204" pitchFamily="18" charset="0"/>
                      </a:rPr>
                      <m:t>∙</m:t>
                    </m:r>
                    <m:r>
                      <a:rPr lang="en-US" sz="1350" b="1" i="1" dirty="0">
                        <a:latin typeface="Cambria Math" panose="02040503050406030204" pitchFamily="18" charset="0"/>
                        <a:ea typeface="Cambria Math" panose="02040503050406030204" pitchFamily="18" charset="0"/>
                      </a:rPr>
                      <m:t>𝟑</m:t>
                    </m:r>
                    <m:r>
                      <a:rPr lang="en-US" sz="1350" b="1" i="1" dirty="0">
                        <a:latin typeface="Cambria Math" panose="02040503050406030204" pitchFamily="18" charset="0"/>
                        <a:ea typeface="Cambria Math" panose="02040503050406030204" pitchFamily="18" charset="0"/>
                      </a:rPr>
                      <m:t>)    </m:t>
                    </m:r>
                    <m:r>
                      <a:rPr lang="en-US" sz="1350" b="1" i="1" dirty="0">
                        <a:latin typeface="Cambria Math" panose="02040503050406030204" pitchFamily="18" charset="0"/>
                        <a:ea typeface="Cambria Math" panose="02040503050406030204" pitchFamily="18" charset="0"/>
                      </a:rPr>
                      <m:t>𝒚</m:t>
                    </m:r>
                    <m:r>
                      <a:rPr lang="en-US" sz="1350" b="1" i="1" dirty="0">
                        <a:latin typeface="Cambria Math" panose="02040503050406030204" pitchFamily="18" charset="0"/>
                        <a:ea typeface="Cambria Math" panose="02040503050406030204" pitchFamily="18" charset="0"/>
                      </a:rPr>
                      <m:t>=</m:t>
                    </m:r>
                    <m:r>
                      <a:rPr lang="en-US" sz="1350" b="1" i="1" dirty="0">
                        <a:latin typeface="Cambria Math" panose="02040503050406030204" pitchFamily="18" charset="0"/>
                        <a:ea typeface="Cambria Math" panose="02040503050406030204" pitchFamily="18" charset="0"/>
                      </a:rPr>
                      <m:t>𝟐</m:t>
                    </m:r>
                    <m:r>
                      <a:rPr lang="en-US" sz="1350" b="1" i="1" dirty="0">
                        <a:latin typeface="Cambria Math" panose="02040503050406030204" pitchFamily="18" charset="0"/>
                        <a:ea typeface="Cambria Math" panose="02040503050406030204" pitchFamily="18" charset="0"/>
                      </a:rPr>
                      <m:t>(</m:t>
                    </m:r>
                    <m:r>
                      <a:rPr lang="en-US" sz="1350" b="1" i="1" dirty="0">
                        <a:latin typeface="Cambria Math" panose="02040503050406030204" pitchFamily="18" charset="0"/>
                        <a:ea typeface="Cambria Math" panose="02040503050406030204" pitchFamily="18" charset="0"/>
                      </a:rPr>
                      <m:t>𝟏</m:t>
                    </m:r>
                    <m:r>
                      <a:rPr lang="en-US" sz="1350" b="1" i="1" dirty="0">
                        <a:latin typeface="Cambria Math" panose="02040503050406030204" pitchFamily="18" charset="0"/>
                        <a:ea typeface="Cambria Math" panose="02040503050406030204" pitchFamily="18" charset="0"/>
                      </a:rPr>
                      <m:t>∙</m:t>
                    </m:r>
                    <m:r>
                      <a:rPr lang="en-US" sz="1350" b="1" i="1" dirty="0">
                        <a:latin typeface="Cambria Math" panose="02040503050406030204" pitchFamily="18" charset="0"/>
                        <a:ea typeface="Cambria Math" panose="02040503050406030204" pitchFamily="18" charset="0"/>
                      </a:rPr>
                      <m:t>𝟐</m:t>
                    </m:r>
                    <m:r>
                      <a:rPr lang="en-US" sz="1350" b="1" i="1" dirty="0">
                        <a:latin typeface="Cambria Math" panose="02040503050406030204" pitchFamily="18" charset="0"/>
                        <a:ea typeface="Cambria Math" panose="02040503050406030204" pitchFamily="18" charset="0"/>
                      </a:rPr>
                      <m:t>)     </m:t>
                    </m:r>
                    <m:r>
                      <a:rPr lang="en-US" sz="1350" b="1" i="1" dirty="0">
                        <a:latin typeface="Cambria Math" panose="02040503050406030204" pitchFamily="18" charset="0"/>
                        <a:ea typeface="Cambria Math" panose="02040503050406030204" pitchFamily="18" charset="0"/>
                      </a:rPr>
                      <m:t>𝒛</m:t>
                    </m:r>
                    <m:r>
                      <a:rPr lang="en-US" sz="1350" b="1" i="1" dirty="0">
                        <a:latin typeface="Cambria Math" panose="02040503050406030204" pitchFamily="18" charset="0"/>
                        <a:ea typeface="Cambria Math" panose="02040503050406030204" pitchFamily="18" charset="0"/>
                      </a:rPr>
                      <m:t>= </m:t>
                    </m:r>
                    <m:sSup>
                      <m:sSupPr>
                        <m:ctrlPr>
                          <a:rPr lang="en-US" sz="1350" b="1" i="1" dirty="0">
                            <a:latin typeface="Cambria Math" panose="02040503050406030204" pitchFamily="18" charset="0"/>
                            <a:ea typeface="Cambria Math" panose="02040503050406030204" pitchFamily="18" charset="0"/>
                          </a:rPr>
                        </m:ctrlPr>
                      </m:sSupPr>
                      <m:e>
                        <m:r>
                          <a:rPr lang="en-US" sz="1350" b="1" i="1" dirty="0">
                            <a:latin typeface="Cambria Math" panose="02040503050406030204" pitchFamily="18" charset="0"/>
                            <a:ea typeface="Cambria Math" panose="02040503050406030204" pitchFamily="18" charset="0"/>
                          </a:rPr>
                          <m:t>𝟏</m:t>
                        </m:r>
                      </m:e>
                      <m:sup>
                        <m:r>
                          <a:rPr lang="en-US" sz="1350" b="1" i="1" dirty="0">
                            <a:latin typeface="Cambria Math" panose="02040503050406030204" pitchFamily="18" charset="0"/>
                            <a:ea typeface="Cambria Math" panose="02040503050406030204" pitchFamily="18" charset="0"/>
                          </a:rPr>
                          <m:t>𝟐</m:t>
                        </m:r>
                      </m:sup>
                    </m:sSup>
                    <m:r>
                      <a:rPr lang="en-US" sz="1350" b="1" dirty="0">
                        <a:latin typeface="Cambria Math" panose="02040503050406030204" pitchFamily="18" charset="0"/>
                        <a:ea typeface="Cambria Math" panose="02040503050406030204" pitchFamily="18" charset="0"/>
                      </a:rPr>
                      <m:t>+</m:t>
                    </m:r>
                    <m:sSup>
                      <m:sSupPr>
                        <m:ctrlPr>
                          <a:rPr lang="en-US" sz="1350" b="1" i="1" dirty="0">
                            <a:latin typeface="Cambria Math" panose="02040503050406030204" pitchFamily="18" charset="0"/>
                            <a:ea typeface="Cambria Math" panose="02040503050406030204" pitchFamily="18" charset="0"/>
                          </a:rPr>
                        </m:ctrlPr>
                      </m:sSupPr>
                      <m:e>
                        <m:r>
                          <a:rPr lang="en-US" sz="1350" b="1" i="1" dirty="0">
                            <a:latin typeface="Cambria Math" panose="02040503050406030204" pitchFamily="18" charset="0"/>
                            <a:ea typeface="Cambria Math" panose="02040503050406030204" pitchFamily="18" charset="0"/>
                          </a:rPr>
                          <m:t>𝟐</m:t>
                        </m:r>
                      </m:e>
                      <m:sup>
                        <m:r>
                          <a:rPr lang="en-US" sz="1350" b="1" i="1" dirty="0">
                            <a:latin typeface="Cambria Math" panose="02040503050406030204" pitchFamily="18" charset="0"/>
                            <a:ea typeface="Cambria Math" panose="02040503050406030204" pitchFamily="18" charset="0"/>
                          </a:rPr>
                          <m:t>𝟐</m:t>
                        </m:r>
                      </m:sup>
                    </m:sSup>
                  </m:oMath>
                </a14:m>
                <a:r>
                  <a:rPr lang="en-US" sz="1350" b="1" dirty="0"/>
                  <a:t>   </a:t>
                </a:r>
              </a:p>
            </p:txBody>
          </p:sp>
        </mc:Choice>
        <mc:Fallback xmlns="">
          <p:sp>
            <p:nvSpPr>
              <p:cNvPr id="9" name="TextBox 8">
                <a:extLst>
                  <a:ext uri="{FF2B5EF4-FFF2-40B4-BE49-F238E27FC236}">
                    <a16:creationId xmlns:a16="http://schemas.microsoft.com/office/drawing/2014/main" id="{984968B4-6248-2947-9342-388356C86EC5}"/>
                  </a:ext>
                </a:extLst>
              </p:cNvPr>
              <p:cNvSpPr txBox="1">
                <a:spLocks noRot="1" noChangeAspect="1" noMove="1" noResize="1" noEditPoints="1" noAdjustHandles="1" noChangeArrowheads="1" noChangeShapeType="1" noTextEdit="1"/>
              </p:cNvSpPr>
              <p:nvPr/>
            </p:nvSpPr>
            <p:spPr>
              <a:xfrm>
                <a:off x="2349893" y="2052644"/>
                <a:ext cx="4301005" cy="524118"/>
              </a:xfrm>
              <a:prstGeom prst="rect">
                <a:avLst/>
              </a:prstGeom>
              <a:blipFill>
                <a:blip r:embed="rId2"/>
                <a:stretch>
                  <a:fillRect/>
                </a:stretch>
              </a:blipFill>
              <a:ln w="41275">
                <a:solidFill>
                  <a:schemeClr val="tx1"/>
                </a:solidFill>
              </a:ln>
            </p:spPr>
            <p:txBody>
              <a:bodyPr/>
              <a:lstStyle/>
              <a:p>
                <a:r>
                  <a:rPr lang="en-US">
                    <a:noFill/>
                  </a:rPr>
                  <a:t> </a:t>
                </a:r>
              </a:p>
            </p:txBody>
          </p:sp>
        </mc:Fallback>
      </mc:AlternateContent>
      <p:sp>
        <p:nvSpPr>
          <p:cNvPr id="10" name="TextBox 9">
            <a:extLst>
              <a:ext uri="{FF2B5EF4-FFF2-40B4-BE49-F238E27FC236}">
                <a16:creationId xmlns:a16="http://schemas.microsoft.com/office/drawing/2014/main" id="{813DB782-0019-B54E-B897-49862C3C9C9F}"/>
              </a:ext>
            </a:extLst>
          </p:cNvPr>
          <p:cNvSpPr txBox="1"/>
          <p:nvPr/>
        </p:nvSpPr>
        <p:spPr>
          <a:xfrm>
            <a:off x="2282571" y="3395777"/>
            <a:ext cx="4517136" cy="300082"/>
          </a:xfrm>
          <a:prstGeom prst="rect">
            <a:avLst/>
          </a:prstGeom>
          <a:noFill/>
          <a:ln w="41275">
            <a:solidFill>
              <a:schemeClr val="tx1"/>
            </a:solidFill>
          </a:ln>
        </p:spPr>
        <p:txBody>
          <a:bodyPr wrap="square" rtlCol="0">
            <a:spAutoFit/>
          </a:bodyPr>
          <a:lstStyle/>
          <a:p>
            <a:r>
              <a:rPr lang="en-US" sz="1350" b="1" dirty="0"/>
              <a:t>                         Repeat above for 1,  2,  3,   5.</a:t>
            </a:r>
          </a:p>
        </p:txBody>
      </p:sp>
      <p:sp>
        <p:nvSpPr>
          <p:cNvPr id="11" name="TextBox 10">
            <a:extLst>
              <a:ext uri="{FF2B5EF4-FFF2-40B4-BE49-F238E27FC236}">
                <a16:creationId xmlns:a16="http://schemas.microsoft.com/office/drawing/2014/main" id="{F7FAD28F-F5B9-6746-9452-F6CC2DDAB2FC}"/>
              </a:ext>
            </a:extLst>
          </p:cNvPr>
          <p:cNvSpPr txBox="1"/>
          <p:nvPr/>
        </p:nvSpPr>
        <p:spPr>
          <a:xfrm>
            <a:off x="2255959" y="2644964"/>
            <a:ext cx="4488872" cy="507831"/>
          </a:xfrm>
          <a:prstGeom prst="rect">
            <a:avLst/>
          </a:prstGeom>
          <a:noFill/>
          <a:ln w="41275">
            <a:solidFill>
              <a:schemeClr val="tx1"/>
            </a:solidFill>
          </a:ln>
        </p:spPr>
        <p:txBody>
          <a:bodyPr wrap="square" rtlCol="0">
            <a:spAutoFit/>
          </a:bodyPr>
          <a:lstStyle/>
          <a:p>
            <a:r>
              <a:rPr lang="en-US" sz="1350" b="1" dirty="0"/>
              <a:t>Show that x, y, z satisfy the Pythagorean relationship and form a Pythagorean triple. </a:t>
            </a:r>
          </a:p>
        </p:txBody>
      </p:sp>
      <p:sp>
        <p:nvSpPr>
          <p:cNvPr id="12" name="TextBox 11">
            <a:extLst>
              <a:ext uri="{FF2B5EF4-FFF2-40B4-BE49-F238E27FC236}">
                <a16:creationId xmlns:a16="http://schemas.microsoft.com/office/drawing/2014/main" id="{0846CC63-C4B8-864F-A9FC-8CDC8FE794ED}"/>
              </a:ext>
            </a:extLst>
          </p:cNvPr>
          <p:cNvSpPr txBox="1"/>
          <p:nvPr/>
        </p:nvSpPr>
        <p:spPr>
          <a:xfrm>
            <a:off x="2249268" y="3949688"/>
            <a:ext cx="4674662" cy="715581"/>
          </a:xfrm>
          <a:prstGeom prst="rect">
            <a:avLst/>
          </a:prstGeom>
          <a:noFill/>
          <a:ln w="41275">
            <a:solidFill>
              <a:schemeClr val="tx1"/>
            </a:solidFill>
          </a:ln>
        </p:spPr>
        <p:txBody>
          <a:bodyPr wrap="square" rtlCol="0">
            <a:spAutoFit/>
          </a:bodyPr>
          <a:lstStyle/>
          <a:p>
            <a:r>
              <a:rPr lang="en-US" sz="1350" b="1" dirty="0"/>
              <a:t>Develop an algebraic representation of the Fibonacci Sequence:</a:t>
            </a:r>
          </a:p>
          <a:p>
            <a:r>
              <a:rPr lang="en-US" sz="1350" b="1" dirty="0"/>
              <a:t>                                     a,  b,  a + b,  a + 2b.</a:t>
            </a:r>
          </a:p>
        </p:txBody>
      </p:sp>
      <p:sp>
        <p:nvSpPr>
          <p:cNvPr id="13" name="TextBox 12">
            <a:extLst>
              <a:ext uri="{FF2B5EF4-FFF2-40B4-BE49-F238E27FC236}">
                <a16:creationId xmlns:a16="http://schemas.microsoft.com/office/drawing/2014/main" id="{AD6144C5-030A-B54D-BC58-A9A3815BBBCC}"/>
              </a:ext>
            </a:extLst>
          </p:cNvPr>
          <p:cNvSpPr txBox="1"/>
          <p:nvPr/>
        </p:nvSpPr>
        <p:spPr>
          <a:xfrm>
            <a:off x="1500759" y="4711693"/>
            <a:ext cx="6080760" cy="507831"/>
          </a:xfrm>
          <a:prstGeom prst="rect">
            <a:avLst/>
          </a:prstGeom>
          <a:noFill/>
          <a:ln w="41275">
            <a:solidFill>
              <a:schemeClr val="tx1"/>
            </a:solidFill>
          </a:ln>
        </p:spPr>
        <p:txBody>
          <a:bodyPr wrap="square" rtlCol="0">
            <a:spAutoFit/>
          </a:bodyPr>
          <a:lstStyle/>
          <a:p>
            <a:r>
              <a:rPr lang="en-US" sz="1350" b="1" dirty="0"/>
              <a:t>Complete chart to relate Fibonacci quartet, product of quartet. Pythagorean Triple, and area of the right triangle.</a:t>
            </a:r>
          </a:p>
        </p:txBody>
      </p:sp>
      <p:sp>
        <p:nvSpPr>
          <p:cNvPr id="14" name="TextBox 13">
            <a:extLst>
              <a:ext uri="{FF2B5EF4-FFF2-40B4-BE49-F238E27FC236}">
                <a16:creationId xmlns:a16="http://schemas.microsoft.com/office/drawing/2014/main" id="{EF86517B-F14F-4845-938B-B9B54FD9A9E2}"/>
              </a:ext>
            </a:extLst>
          </p:cNvPr>
          <p:cNvSpPr txBox="1"/>
          <p:nvPr/>
        </p:nvSpPr>
        <p:spPr>
          <a:xfrm>
            <a:off x="1899745" y="5455202"/>
            <a:ext cx="5379983" cy="507831"/>
          </a:xfrm>
          <a:prstGeom prst="rect">
            <a:avLst/>
          </a:prstGeom>
          <a:noFill/>
          <a:ln w="41275">
            <a:solidFill>
              <a:schemeClr val="tx1"/>
            </a:solidFill>
          </a:ln>
        </p:spPr>
        <p:txBody>
          <a:bodyPr wrap="square" rtlCol="0">
            <a:spAutoFit/>
          </a:bodyPr>
          <a:lstStyle/>
          <a:p>
            <a:r>
              <a:rPr lang="en-US" sz="1350" b="1" dirty="0"/>
              <a:t>Make conjecture about the relationship between the Fibonacci quartet and the area of a right triangle.</a:t>
            </a:r>
          </a:p>
        </p:txBody>
      </p:sp>
      <p:sp>
        <p:nvSpPr>
          <p:cNvPr id="16" name="Down Arrow 15">
            <a:extLst>
              <a:ext uri="{FF2B5EF4-FFF2-40B4-BE49-F238E27FC236}">
                <a16:creationId xmlns:a16="http://schemas.microsoft.com/office/drawing/2014/main" id="{C89F519E-6775-7644-9F30-86688E57B99D}"/>
              </a:ext>
            </a:extLst>
          </p:cNvPr>
          <p:cNvSpPr/>
          <p:nvPr/>
        </p:nvSpPr>
        <p:spPr>
          <a:xfrm>
            <a:off x="4262247" y="1230741"/>
            <a:ext cx="278892" cy="2203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8" name="Down Arrow 17">
            <a:extLst>
              <a:ext uri="{FF2B5EF4-FFF2-40B4-BE49-F238E27FC236}">
                <a16:creationId xmlns:a16="http://schemas.microsoft.com/office/drawing/2014/main" id="{D23B6194-2554-0C4C-A067-9AD7186D8CF9}"/>
              </a:ext>
            </a:extLst>
          </p:cNvPr>
          <p:cNvSpPr/>
          <p:nvPr/>
        </p:nvSpPr>
        <p:spPr>
          <a:xfrm>
            <a:off x="4284317" y="1780793"/>
            <a:ext cx="278892" cy="2203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9" name="Down Arrow 18">
            <a:extLst>
              <a:ext uri="{FF2B5EF4-FFF2-40B4-BE49-F238E27FC236}">
                <a16:creationId xmlns:a16="http://schemas.microsoft.com/office/drawing/2014/main" id="{9AC21133-79D7-EF40-ACF2-CD165653043A}"/>
              </a:ext>
            </a:extLst>
          </p:cNvPr>
          <p:cNvSpPr/>
          <p:nvPr/>
        </p:nvSpPr>
        <p:spPr>
          <a:xfrm>
            <a:off x="4303913" y="2356646"/>
            <a:ext cx="278892" cy="2203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0" name="Down Arrow 19">
            <a:extLst>
              <a:ext uri="{FF2B5EF4-FFF2-40B4-BE49-F238E27FC236}">
                <a16:creationId xmlns:a16="http://schemas.microsoft.com/office/drawing/2014/main" id="{314560E2-A0A4-CC44-80B3-55A5D9E771C1}"/>
              </a:ext>
            </a:extLst>
          </p:cNvPr>
          <p:cNvSpPr/>
          <p:nvPr/>
        </p:nvSpPr>
        <p:spPr>
          <a:xfrm>
            <a:off x="4305338" y="3701045"/>
            <a:ext cx="278892" cy="2203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1" name="Down Arrow 20">
            <a:extLst>
              <a:ext uri="{FF2B5EF4-FFF2-40B4-BE49-F238E27FC236}">
                <a16:creationId xmlns:a16="http://schemas.microsoft.com/office/drawing/2014/main" id="{82E28AB8-6EF1-1749-81EE-D422C99002AA}"/>
              </a:ext>
            </a:extLst>
          </p:cNvPr>
          <p:cNvSpPr/>
          <p:nvPr/>
        </p:nvSpPr>
        <p:spPr>
          <a:xfrm>
            <a:off x="4303421" y="3148103"/>
            <a:ext cx="278892" cy="2203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2" name="Down Arrow 21">
            <a:extLst>
              <a:ext uri="{FF2B5EF4-FFF2-40B4-BE49-F238E27FC236}">
                <a16:creationId xmlns:a16="http://schemas.microsoft.com/office/drawing/2014/main" id="{0DDA9596-378E-6A4A-80C1-E95C674BEB1F}"/>
              </a:ext>
            </a:extLst>
          </p:cNvPr>
          <p:cNvSpPr/>
          <p:nvPr/>
        </p:nvSpPr>
        <p:spPr>
          <a:xfrm>
            <a:off x="4315771" y="4434435"/>
            <a:ext cx="278892" cy="2203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3" name="Down Arrow 22">
            <a:extLst>
              <a:ext uri="{FF2B5EF4-FFF2-40B4-BE49-F238E27FC236}">
                <a16:creationId xmlns:a16="http://schemas.microsoft.com/office/drawing/2014/main" id="{0299E02B-A36D-664D-A1AC-9F1EB54DE63C}"/>
              </a:ext>
            </a:extLst>
          </p:cNvPr>
          <p:cNvSpPr/>
          <p:nvPr/>
        </p:nvSpPr>
        <p:spPr>
          <a:xfrm>
            <a:off x="4360947" y="5196439"/>
            <a:ext cx="278892" cy="2203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extBox 1">
            <a:extLst>
              <a:ext uri="{FF2B5EF4-FFF2-40B4-BE49-F238E27FC236}">
                <a16:creationId xmlns:a16="http://schemas.microsoft.com/office/drawing/2014/main" id="{EF9D4C2A-7046-1936-68DA-C50AF2E99319}"/>
              </a:ext>
            </a:extLst>
          </p:cNvPr>
          <p:cNvSpPr txBox="1"/>
          <p:nvPr/>
        </p:nvSpPr>
        <p:spPr>
          <a:xfrm>
            <a:off x="7672193" y="5647386"/>
            <a:ext cx="328808" cy="300082"/>
          </a:xfrm>
          <a:prstGeom prst="rect">
            <a:avLst/>
          </a:prstGeom>
          <a:noFill/>
        </p:spPr>
        <p:txBody>
          <a:bodyPr wrap="square" rtlCol="0">
            <a:spAutoFit/>
          </a:bodyPr>
          <a:lstStyle/>
          <a:p>
            <a:r>
              <a:rPr lang="en-US" sz="1350"/>
              <a:t>*</a:t>
            </a:r>
          </a:p>
        </p:txBody>
      </p:sp>
    </p:spTree>
    <p:extLst>
      <p:ext uri="{BB962C8B-B14F-4D97-AF65-F5344CB8AC3E}">
        <p14:creationId xmlns:p14="http://schemas.microsoft.com/office/powerpoint/2010/main" val="20575336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2" y="428625"/>
            <a:ext cx="6172200" cy="857250"/>
          </a:xfrm>
        </p:spPr>
        <p:txBody>
          <a:bodyPr>
            <a:normAutofit/>
          </a:bodyPr>
          <a:lstStyle/>
          <a:p>
            <a:r>
              <a:rPr lang="en-US" sz="4500" b="1" dirty="0">
                <a:solidFill>
                  <a:srgbClr val="000090"/>
                </a:solidFill>
              </a:rPr>
              <a:t>5. Write Your Lesson</a:t>
            </a:r>
          </a:p>
        </p:txBody>
      </p:sp>
      <p:sp>
        <p:nvSpPr>
          <p:cNvPr id="3" name="Content Placeholder 2"/>
          <p:cNvSpPr>
            <a:spLocks noGrp="1"/>
          </p:cNvSpPr>
          <p:nvPr>
            <p:ph idx="1"/>
          </p:nvPr>
        </p:nvSpPr>
        <p:spPr>
          <a:xfrm>
            <a:off x="414337" y="1815652"/>
            <a:ext cx="8315326" cy="4093862"/>
          </a:xfrm>
        </p:spPr>
        <p:txBody>
          <a:bodyPr>
            <a:normAutofit/>
          </a:bodyPr>
          <a:lstStyle/>
          <a:p>
            <a:pPr algn="just"/>
            <a:r>
              <a:rPr lang="en-US" sz="2800" b="1" dirty="0"/>
              <a:t>Remember to be empathetic. </a:t>
            </a:r>
          </a:p>
          <a:p>
            <a:pPr algn="just"/>
            <a:r>
              <a:rPr lang="en-US" sz="2800" b="1" dirty="0"/>
              <a:t>Be meticulous and deliberate in your design. </a:t>
            </a:r>
          </a:p>
          <a:p>
            <a:pPr algn="just"/>
            <a:r>
              <a:rPr lang="en-US" sz="2800" b="1" dirty="0"/>
              <a:t>Use your schematic.  Embellish it! </a:t>
            </a:r>
          </a:p>
          <a:p>
            <a:pPr algn="just"/>
            <a:r>
              <a:rPr lang="en-US" sz="2800" b="1" dirty="0"/>
              <a:t>Create accessible tasks.</a:t>
            </a:r>
          </a:p>
          <a:p>
            <a:pPr algn="just"/>
            <a:r>
              <a:rPr lang="en-US" sz="2800" b="1" dirty="0"/>
              <a:t>Differentiate for students of different ability levels.</a:t>
            </a:r>
          </a:p>
        </p:txBody>
      </p:sp>
      <p:pic>
        <p:nvPicPr>
          <p:cNvPr id="4" name="Picture 3" descr="A picture containing kitchenware&#10;&#10;Description automatically generated">
            <a:extLst>
              <a:ext uri="{FF2B5EF4-FFF2-40B4-BE49-F238E27FC236}">
                <a16:creationId xmlns:a16="http://schemas.microsoft.com/office/drawing/2014/main" id="{789F7FE2-903E-1747-A57D-7BC86CDD0AB8}"/>
              </a:ext>
            </a:extLst>
          </p:cNvPr>
          <p:cNvPicPr>
            <a:picLocks noChangeAspect="1"/>
          </p:cNvPicPr>
          <p:nvPr/>
        </p:nvPicPr>
        <p:blipFill>
          <a:blip r:embed="rId3"/>
          <a:stretch>
            <a:fillRect/>
          </a:stretch>
        </p:blipFill>
        <p:spPr>
          <a:xfrm>
            <a:off x="7983943" y="133350"/>
            <a:ext cx="885825" cy="1447800"/>
          </a:xfrm>
          <a:prstGeom prst="rect">
            <a:avLst/>
          </a:prstGeom>
        </p:spPr>
      </p:pic>
    </p:spTree>
    <p:extLst>
      <p:ext uri="{BB962C8B-B14F-4D97-AF65-F5344CB8AC3E}">
        <p14:creationId xmlns:p14="http://schemas.microsoft.com/office/powerpoint/2010/main" val="34897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728" y="225731"/>
            <a:ext cx="6172200" cy="857250"/>
          </a:xfrm>
        </p:spPr>
        <p:txBody>
          <a:bodyPr>
            <a:normAutofit/>
          </a:bodyPr>
          <a:lstStyle/>
          <a:p>
            <a:r>
              <a:rPr lang="en-US" sz="4050" b="1" dirty="0">
                <a:solidFill>
                  <a:srgbClr val="000090"/>
                </a:solidFill>
              </a:rPr>
              <a:t>6. Plan Your Checkpoints</a:t>
            </a:r>
          </a:p>
        </p:txBody>
      </p:sp>
      <p:sp>
        <p:nvSpPr>
          <p:cNvPr id="3" name="Content Placeholder 2"/>
          <p:cNvSpPr>
            <a:spLocks noGrp="1"/>
          </p:cNvSpPr>
          <p:nvPr>
            <p:ph idx="1"/>
          </p:nvPr>
        </p:nvSpPr>
        <p:spPr>
          <a:xfrm>
            <a:off x="700088" y="1339770"/>
            <a:ext cx="7097048" cy="1499872"/>
          </a:xfrm>
        </p:spPr>
        <p:txBody>
          <a:bodyPr>
            <a:normAutofit/>
          </a:bodyPr>
          <a:lstStyle/>
          <a:p>
            <a:pPr algn="just"/>
            <a:r>
              <a:rPr lang="en-US" sz="2625" dirty="0"/>
              <a:t>Teacher as </a:t>
            </a:r>
            <a:r>
              <a:rPr lang="en-US" sz="2625" b="1" dirty="0"/>
              <a:t>roving coach</a:t>
            </a:r>
            <a:r>
              <a:rPr lang="en-US" sz="2625" dirty="0"/>
              <a:t>. </a:t>
            </a:r>
          </a:p>
          <a:p>
            <a:pPr algn="just"/>
            <a:r>
              <a:rPr lang="en-US" sz="2625" dirty="0"/>
              <a:t>Include a </a:t>
            </a:r>
            <a:r>
              <a:rPr lang="en-US" sz="2625" b="1" i="1" dirty="0"/>
              <a:t>Reflection Point</a:t>
            </a:r>
            <a:r>
              <a:rPr lang="en-US" sz="2625" b="1" dirty="0"/>
              <a:t> icon</a:t>
            </a:r>
            <a:r>
              <a:rPr lang="en-US" sz="2625" dirty="0"/>
              <a:t>.</a:t>
            </a:r>
          </a:p>
          <a:p>
            <a:endParaRPr lang="en-US" dirty="0"/>
          </a:p>
        </p:txBody>
      </p:sp>
      <p:cxnSp>
        <p:nvCxnSpPr>
          <p:cNvPr id="8" name="Straight Arrow Connector 7">
            <a:extLst>
              <a:ext uri="{FF2B5EF4-FFF2-40B4-BE49-F238E27FC236}">
                <a16:creationId xmlns:a16="http://schemas.microsoft.com/office/drawing/2014/main" id="{2EE65903-7ECC-D84F-AA22-8F3EDEDFF67E}"/>
              </a:ext>
            </a:extLst>
          </p:cNvPr>
          <p:cNvCxnSpPr>
            <a:cxnSpLocks/>
            <a:stCxn id="6" idx="3"/>
          </p:cNvCxnSpPr>
          <p:nvPr/>
        </p:nvCxnSpPr>
        <p:spPr>
          <a:xfrm>
            <a:off x="1656961" y="4332604"/>
            <a:ext cx="1286264" cy="645011"/>
          </a:xfrm>
          <a:prstGeom prst="straightConnector1">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A85B2826-3FF8-6A4A-AA8B-4DAA04CC273B}"/>
              </a:ext>
            </a:extLst>
          </p:cNvPr>
          <p:cNvSpPr txBox="1"/>
          <p:nvPr/>
        </p:nvSpPr>
        <p:spPr>
          <a:xfrm>
            <a:off x="1351757" y="5094020"/>
            <a:ext cx="6729413" cy="461665"/>
          </a:xfrm>
          <a:prstGeom prst="rect">
            <a:avLst/>
          </a:prstGeom>
          <a:noFill/>
        </p:spPr>
        <p:txBody>
          <a:bodyPr wrap="square" rtlCol="0">
            <a:spAutoFit/>
          </a:bodyPr>
          <a:lstStyle/>
          <a:p>
            <a:r>
              <a:rPr lang="en-US" sz="1500" b="1" i="1" dirty="0">
                <a:solidFill>
                  <a:srgbClr val="FF0000"/>
                </a:solidFill>
              </a:rPr>
              <a:t>“</a:t>
            </a:r>
            <a:r>
              <a:rPr lang="en-US" sz="2400" b="1" i="1" dirty="0">
                <a:solidFill>
                  <a:srgbClr val="FF0000"/>
                </a:solidFill>
              </a:rPr>
              <a:t>So, what might you conclude from #8?”</a:t>
            </a:r>
          </a:p>
        </p:txBody>
      </p:sp>
      <p:pic>
        <p:nvPicPr>
          <p:cNvPr id="11" name="Picture 10" descr="A picture containing kitchenware&#10;&#10;Description automatically generated">
            <a:extLst>
              <a:ext uri="{FF2B5EF4-FFF2-40B4-BE49-F238E27FC236}">
                <a16:creationId xmlns:a16="http://schemas.microsoft.com/office/drawing/2014/main" id="{5106C890-0298-EF4A-A6ED-DED5EB35B99F}"/>
              </a:ext>
            </a:extLst>
          </p:cNvPr>
          <p:cNvPicPr>
            <a:picLocks noChangeAspect="1"/>
          </p:cNvPicPr>
          <p:nvPr/>
        </p:nvPicPr>
        <p:blipFill>
          <a:blip r:embed="rId3"/>
          <a:stretch>
            <a:fillRect/>
          </a:stretch>
        </p:blipFill>
        <p:spPr>
          <a:xfrm>
            <a:off x="7864088" y="220968"/>
            <a:ext cx="885825" cy="1447800"/>
          </a:xfrm>
          <a:prstGeom prst="rect">
            <a:avLst/>
          </a:prstGeom>
        </p:spPr>
      </p:pic>
      <p:pic>
        <p:nvPicPr>
          <p:cNvPr id="7" name="Picture 6" descr="A white background with black text&#10;&#10;Description automatically generated">
            <a:extLst>
              <a:ext uri="{FF2B5EF4-FFF2-40B4-BE49-F238E27FC236}">
                <a16:creationId xmlns:a16="http://schemas.microsoft.com/office/drawing/2014/main" id="{11746D56-A82D-9B75-FDA2-F316552D7C30}"/>
              </a:ext>
            </a:extLst>
          </p:cNvPr>
          <p:cNvPicPr>
            <a:picLocks noChangeAspect="1"/>
          </p:cNvPicPr>
          <p:nvPr/>
        </p:nvPicPr>
        <p:blipFill>
          <a:blip r:embed="rId4"/>
          <a:stretch>
            <a:fillRect/>
          </a:stretch>
        </p:blipFill>
        <p:spPr>
          <a:xfrm>
            <a:off x="1000581" y="2584295"/>
            <a:ext cx="7142837" cy="1754104"/>
          </a:xfrm>
          <a:prstGeom prst="rect">
            <a:avLst/>
          </a:prstGeom>
        </p:spPr>
      </p:pic>
      <p:sp>
        <p:nvSpPr>
          <p:cNvPr id="6" name="Donut 5">
            <a:extLst>
              <a:ext uri="{FF2B5EF4-FFF2-40B4-BE49-F238E27FC236}">
                <a16:creationId xmlns:a16="http://schemas.microsoft.com/office/drawing/2014/main" id="{B591010C-69DC-7545-9EF0-3EA009EA2976}"/>
              </a:ext>
            </a:extLst>
          </p:cNvPr>
          <p:cNvSpPr/>
          <p:nvPr/>
        </p:nvSpPr>
        <p:spPr>
          <a:xfrm>
            <a:off x="1351757" y="3879440"/>
            <a:ext cx="2084064" cy="530915"/>
          </a:xfrm>
          <a:prstGeom prst="donut">
            <a:avLst>
              <a:gd name="adj" fmla="val 7834"/>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solidFill>
            </a:endParaRPr>
          </a:p>
        </p:txBody>
      </p:sp>
      <p:sp>
        <p:nvSpPr>
          <p:cNvPr id="10" name="TextBox 9">
            <a:extLst>
              <a:ext uri="{FF2B5EF4-FFF2-40B4-BE49-F238E27FC236}">
                <a16:creationId xmlns:a16="http://schemas.microsoft.com/office/drawing/2014/main" id="{359185BE-C336-7DFA-BE2E-41FC5DB73DF9}"/>
              </a:ext>
            </a:extLst>
          </p:cNvPr>
          <p:cNvSpPr txBox="1"/>
          <p:nvPr/>
        </p:nvSpPr>
        <p:spPr>
          <a:xfrm>
            <a:off x="810412" y="3951205"/>
            <a:ext cx="1093212" cy="369332"/>
          </a:xfrm>
          <a:prstGeom prst="rect">
            <a:avLst/>
          </a:prstGeom>
          <a:noFill/>
        </p:spPr>
        <p:txBody>
          <a:bodyPr wrap="square" rtlCol="0">
            <a:spAutoFit/>
          </a:bodyPr>
          <a:lstStyle/>
          <a:p>
            <a:r>
              <a:rPr lang="en-US" b="1">
                <a:solidFill>
                  <a:srgbClr val="FF0000"/>
                </a:solidFill>
              </a:rPr>
              <a:t>R</a:t>
            </a:r>
          </a:p>
        </p:txBody>
      </p:sp>
      <p:sp>
        <p:nvSpPr>
          <p:cNvPr id="4" name="TextBox 3">
            <a:extLst>
              <a:ext uri="{FF2B5EF4-FFF2-40B4-BE49-F238E27FC236}">
                <a16:creationId xmlns:a16="http://schemas.microsoft.com/office/drawing/2014/main" id="{2B671666-E6F6-1C35-12E9-8D54325C2E17}"/>
              </a:ext>
            </a:extLst>
          </p:cNvPr>
          <p:cNvSpPr txBox="1"/>
          <p:nvPr/>
        </p:nvSpPr>
        <p:spPr>
          <a:xfrm>
            <a:off x="7672193" y="5647386"/>
            <a:ext cx="328808" cy="300082"/>
          </a:xfrm>
          <a:prstGeom prst="rect">
            <a:avLst/>
          </a:prstGeom>
          <a:noFill/>
        </p:spPr>
        <p:txBody>
          <a:bodyPr wrap="square" rtlCol="0">
            <a:spAutoFit/>
          </a:bodyPr>
          <a:lstStyle/>
          <a:p>
            <a:r>
              <a:rPr lang="en-US" sz="1350"/>
              <a:t>*</a:t>
            </a:r>
          </a:p>
        </p:txBody>
      </p:sp>
    </p:spTree>
    <p:extLst>
      <p:ext uri="{BB962C8B-B14F-4D97-AF65-F5344CB8AC3E}">
        <p14:creationId xmlns:p14="http://schemas.microsoft.com/office/powerpoint/2010/main" val="185320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A5EB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330C0-48B7-EC6C-756C-7BB75536A28B}"/>
              </a:ext>
            </a:extLst>
          </p:cNvPr>
          <p:cNvSpPr>
            <a:spLocks noGrp="1"/>
          </p:cNvSpPr>
          <p:nvPr>
            <p:ph type="title"/>
          </p:nvPr>
        </p:nvSpPr>
        <p:spPr>
          <a:xfrm>
            <a:off x="457200" y="-231548"/>
            <a:ext cx="8229600" cy="1143000"/>
          </a:xfrm>
        </p:spPr>
        <p:txBody>
          <a:bodyPr/>
          <a:lstStyle/>
          <a:p>
            <a:r>
              <a:rPr lang="en-US" b="1">
                <a:solidFill>
                  <a:schemeClr val="bg1"/>
                </a:solidFill>
              </a:rPr>
              <a:t>CHOCOLATE MATH</a:t>
            </a:r>
          </a:p>
        </p:txBody>
      </p:sp>
      <p:sp>
        <p:nvSpPr>
          <p:cNvPr id="4" name="TextBox 3">
            <a:extLst>
              <a:ext uri="{FF2B5EF4-FFF2-40B4-BE49-F238E27FC236}">
                <a16:creationId xmlns:a16="http://schemas.microsoft.com/office/drawing/2014/main" id="{BE8CFECA-8CC3-BE5A-2F03-CC39535F7AF6}"/>
              </a:ext>
            </a:extLst>
          </p:cNvPr>
          <p:cNvSpPr txBox="1"/>
          <p:nvPr/>
        </p:nvSpPr>
        <p:spPr>
          <a:xfrm>
            <a:off x="457199" y="911452"/>
            <a:ext cx="8474529" cy="5078313"/>
          </a:xfrm>
          <a:prstGeom prst="rect">
            <a:avLst/>
          </a:prstGeom>
          <a:noFill/>
        </p:spPr>
        <p:txBody>
          <a:bodyPr wrap="square" rtlCol="0">
            <a:spAutoFit/>
          </a:bodyPr>
          <a:lstStyle/>
          <a:p>
            <a:pPr marL="457200" indent="-457200">
              <a:buAutoNum type="arabicPeriod" startAt="7"/>
            </a:pPr>
            <a:r>
              <a:rPr lang="en-US" sz="3600" b="1">
                <a:solidFill>
                  <a:schemeClr val="bg1"/>
                </a:solidFill>
              </a:rPr>
              <a:t>Let C = the chocolate number.</a:t>
            </a:r>
          </a:p>
          <a:p>
            <a:pPr marL="457200" indent="-457200">
              <a:buAutoNum type="arabicPeriod" startAt="7"/>
            </a:pPr>
            <a:endParaRPr lang="en-US" sz="3600" b="1">
              <a:solidFill>
                <a:schemeClr val="bg1"/>
              </a:solidFill>
            </a:endParaRPr>
          </a:p>
          <a:p>
            <a:pPr marL="457200" indent="-457200">
              <a:buAutoNum type="arabicPeriod" startAt="7"/>
            </a:pPr>
            <a:r>
              <a:rPr lang="en-US" sz="3600" b="1">
                <a:solidFill>
                  <a:schemeClr val="bg1"/>
                </a:solidFill>
              </a:rPr>
              <a:t>Multiply that number by 2.     </a:t>
            </a:r>
            <a:r>
              <a:rPr lang="en-US" sz="3600" b="1">
                <a:solidFill>
                  <a:srgbClr val="FFFF00"/>
                </a:solidFill>
              </a:rPr>
              <a:t>2C</a:t>
            </a:r>
          </a:p>
          <a:p>
            <a:pPr marL="457200" indent="-457200">
              <a:buAutoNum type="arabicPeriod" startAt="7"/>
            </a:pPr>
            <a:endParaRPr lang="en-US" sz="3600" b="1">
              <a:solidFill>
                <a:schemeClr val="bg1"/>
              </a:solidFill>
            </a:endParaRPr>
          </a:p>
          <a:p>
            <a:pPr marL="457200" indent="-457200">
              <a:buAutoNum type="arabicPeriod" startAt="7"/>
            </a:pPr>
            <a:r>
              <a:rPr lang="en-US" sz="3600" b="1">
                <a:solidFill>
                  <a:schemeClr val="bg1"/>
                </a:solidFill>
              </a:rPr>
              <a:t>Add 5.    </a:t>
            </a:r>
            <a:r>
              <a:rPr lang="en-US" sz="3600" b="1">
                <a:solidFill>
                  <a:srgbClr val="FFFF00"/>
                </a:solidFill>
              </a:rPr>
              <a:t>2C + 5</a:t>
            </a:r>
            <a:endParaRPr lang="en-US" sz="3600" b="1">
              <a:solidFill>
                <a:schemeClr val="bg1"/>
              </a:solidFill>
            </a:endParaRPr>
          </a:p>
          <a:p>
            <a:pPr marL="457200" indent="-457200">
              <a:buAutoNum type="arabicPeriod" startAt="7"/>
            </a:pPr>
            <a:endParaRPr lang="en-US" sz="3600" b="1">
              <a:solidFill>
                <a:schemeClr val="bg1"/>
              </a:solidFill>
            </a:endParaRPr>
          </a:p>
          <a:p>
            <a:pPr marL="457200" indent="-457200">
              <a:buAutoNum type="arabicPeriod" startAt="7"/>
            </a:pPr>
            <a:r>
              <a:rPr lang="en-US" sz="3600" b="1">
                <a:solidFill>
                  <a:schemeClr val="bg1"/>
                </a:solidFill>
              </a:rPr>
              <a:t>Multiply by 50.  </a:t>
            </a:r>
            <a:r>
              <a:rPr lang="en-US" sz="3600" b="1">
                <a:solidFill>
                  <a:srgbClr val="FFFF00"/>
                </a:solidFill>
              </a:rPr>
              <a:t>50(2C + 5) = 100C + 250</a:t>
            </a:r>
            <a:endParaRPr lang="en-US" sz="3600" b="1">
              <a:solidFill>
                <a:schemeClr val="bg1"/>
              </a:solidFill>
            </a:endParaRPr>
          </a:p>
          <a:p>
            <a:pPr marL="457200" indent="-457200">
              <a:buAutoNum type="arabicPeriod" startAt="7"/>
            </a:pPr>
            <a:endParaRPr lang="en-US" sz="2400" b="1">
              <a:solidFill>
                <a:schemeClr val="bg1"/>
              </a:solidFill>
            </a:endParaRPr>
          </a:p>
          <a:p>
            <a:endParaRPr lang="en-US" sz="2400" b="1">
              <a:solidFill>
                <a:schemeClr val="bg1"/>
              </a:solidFill>
            </a:endParaRPr>
          </a:p>
          <a:p>
            <a:endParaRPr lang="en-US" sz="2400" b="1">
              <a:solidFill>
                <a:schemeClr val="bg1"/>
              </a:solidFill>
            </a:endParaRPr>
          </a:p>
        </p:txBody>
      </p:sp>
    </p:spTree>
    <p:extLst>
      <p:ext uri="{BB962C8B-B14F-4D97-AF65-F5344CB8AC3E}">
        <p14:creationId xmlns:p14="http://schemas.microsoft.com/office/powerpoint/2010/main" val="186568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637" y="428625"/>
            <a:ext cx="6172200" cy="857250"/>
          </a:xfrm>
        </p:spPr>
        <p:txBody>
          <a:bodyPr>
            <a:normAutofit/>
          </a:bodyPr>
          <a:lstStyle/>
          <a:p>
            <a:r>
              <a:rPr lang="en-US" sz="4050" b="1" dirty="0">
                <a:solidFill>
                  <a:srgbClr val="000090"/>
                </a:solidFill>
              </a:rPr>
              <a:t>7. Get a Naïve Proofreader</a:t>
            </a:r>
          </a:p>
        </p:txBody>
      </p:sp>
      <p:sp>
        <p:nvSpPr>
          <p:cNvPr id="3" name="Content Placeholder 2"/>
          <p:cNvSpPr>
            <a:spLocks noGrp="1"/>
          </p:cNvSpPr>
          <p:nvPr>
            <p:ph idx="1"/>
          </p:nvPr>
        </p:nvSpPr>
        <p:spPr>
          <a:xfrm>
            <a:off x="342900" y="2305051"/>
            <a:ext cx="8801100" cy="4051027"/>
          </a:xfrm>
        </p:spPr>
        <p:txBody>
          <a:bodyPr>
            <a:normAutofit/>
          </a:bodyPr>
          <a:lstStyle/>
          <a:p>
            <a:r>
              <a:rPr lang="en-US" sz="2800" b="1" dirty="0"/>
              <a:t>Uncover pitfalls, unclear directions or assumptions</a:t>
            </a:r>
          </a:p>
          <a:p>
            <a:pPr marL="0" indent="0">
              <a:buNone/>
            </a:pPr>
            <a:r>
              <a:rPr lang="en-US" sz="2800" b="1" dirty="0"/>
              <a:t>  </a:t>
            </a:r>
          </a:p>
          <a:p>
            <a:pPr algn="just"/>
            <a:r>
              <a:rPr lang="en-US" sz="2800" b="1" dirty="0"/>
              <a:t>Colleagues, friends, ex-students…</a:t>
            </a:r>
          </a:p>
          <a:p>
            <a:pPr marL="0" indent="0" algn="just">
              <a:buNone/>
            </a:pPr>
            <a:endParaRPr lang="en-US" sz="2800" b="1" dirty="0"/>
          </a:p>
          <a:p>
            <a:pPr algn="just"/>
            <a:r>
              <a:rPr lang="en-US" sz="2800" b="1" dirty="0"/>
              <a:t>Independent work</a:t>
            </a:r>
          </a:p>
          <a:p>
            <a:endParaRPr lang="en-US" dirty="0"/>
          </a:p>
        </p:txBody>
      </p:sp>
      <p:pic>
        <p:nvPicPr>
          <p:cNvPr id="4" name="Picture 3" descr="A picture containing kitchenware&#10;&#10;Description automatically generated">
            <a:extLst>
              <a:ext uri="{FF2B5EF4-FFF2-40B4-BE49-F238E27FC236}">
                <a16:creationId xmlns:a16="http://schemas.microsoft.com/office/drawing/2014/main" id="{270BFCD1-3B66-5D48-9C67-E6E64E3C5099}"/>
              </a:ext>
            </a:extLst>
          </p:cNvPr>
          <p:cNvPicPr>
            <a:picLocks noChangeAspect="1"/>
          </p:cNvPicPr>
          <p:nvPr/>
        </p:nvPicPr>
        <p:blipFill>
          <a:blip r:embed="rId3"/>
          <a:stretch>
            <a:fillRect/>
          </a:stretch>
        </p:blipFill>
        <p:spPr>
          <a:xfrm>
            <a:off x="7739340" y="133350"/>
            <a:ext cx="885825" cy="1447800"/>
          </a:xfrm>
          <a:prstGeom prst="rect">
            <a:avLst/>
          </a:prstGeom>
        </p:spPr>
      </p:pic>
    </p:spTree>
    <p:extLst>
      <p:ext uri="{BB962C8B-B14F-4D97-AF65-F5344CB8AC3E}">
        <p14:creationId xmlns:p14="http://schemas.microsoft.com/office/powerpoint/2010/main" val="185320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2932"/>
            <a:ext cx="6172200" cy="1369752"/>
          </a:xfrm>
        </p:spPr>
        <p:txBody>
          <a:bodyPr>
            <a:normAutofit/>
          </a:bodyPr>
          <a:lstStyle/>
          <a:p>
            <a:r>
              <a:rPr lang="en-US" b="1" dirty="0">
                <a:solidFill>
                  <a:srgbClr val="000090"/>
                </a:solidFill>
              </a:rPr>
              <a:t>8. Write a Follow-Up Activity </a:t>
            </a:r>
            <a:br>
              <a:rPr lang="en-US" b="1" dirty="0">
                <a:solidFill>
                  <a:srgbClr val="000090"/>
                </a:solidFill>
              </a:rPr>
            </a:br>
            <a:r>
              <a:rPr lang="en-US" b="1" dirty="0">
                <a:solidFill>
                  <a:srgbClr val="000090"/>
                </a:solidFill>
              </a:rPr>
              <a:t>to Check for Accountability</a:t>
            </a:r>
          </a:p>
        </p:txBody>
      </p:sp>
      <p:sp>
        <p:nvSpPr>
          <p:cNvPr id="3" name="Content Placeholder 2"/>
          <p:cNvSpPr>
            <a:spLocks noGrp="1"/>
          </p:cNvSpPr>
          <p:nvPr>
            <p:ph idx="1"/>
          </p:nvPr>
        </p:nvSpPr>
        <p:spPr>
          <a:xfrm>
            <a:off x="612884" y="1610120"/>
            <a:ext cx="7388116" cy="1177610"/>
          </a:xfrm>
        </p:spPr>
        <p:txBody>
          <a:bodyPr>
            <a:normAutofit/>
          </a:bodyPr>
          <a:lstStyle/>
          <a:p>
            <a:pPr algn="just"/>
            <a:r>
              <a:rPr lang="en-US" sz="2800" b="1" dirty="0"/>
              <a:t>Build in accountability</a:t>
            </a:r>
          </a:p>
          <a:p>
            <a:pPr algn="just"/>
            <a:r>
              <a:rPr lang="en-US" sz="2800" b="1" dirty="0"/>
              <a:t>Cooperative groups + individual accountability  </a:t>
            </a:r>
          </a:p>
          <a:p>
            <a:pPr algn="just"/>
            <a:endParaRPr lang="en-US" dirty="0"/>
          </a:p>
          <a:p>
            <a:pPr marL="0" indent="0">
              <a:buNone/>
            </a:pPr>
            <a:endParaRPr lang="en-US" dirty="0"/>
          </a:p>
        </p:txBody>
      </p:sp>
      <p:pic>
        <p:nvPicPr>
          <p:cNvPr id="5" name="Picture 4" descr="A picture containing kitchenware&#10;&#10;Description automatically generated">
            <a:extLst>
              <a:ext uri="{FF2B5EF4-FFF2-40B4-BE49-F238E27FC236}">
                <a16:creationId xmlns:a16="http://schemas.microsoft.com/office/drawing/2014/main" id="{51037EF5-4EB8-EF46-9077-65D25E699A71}"/>
              </a:ext>
            </a:extLst>
          </p:cNvPr>
          <p:cNvPicPr>
            <a:picLocks noChangeAspect="1"/>
          </p:cNvPicPr>
          <p:nvPr/>
        </p:nvPicPr>
        <p:blipFill>
          <a:blip r:embed="rId3"/>
          <a:stretch>
            <a:fillRect/>
          </a:stretch>
        </p:blipFill>
        <p:spPr>
          <a:xfrm>
            <a:off x="8001000" y="-37433"/>
            <a:ext cx="885825" cy="1447800"/>
          </a:xfrm>
          <a:prstGeom prst="rect">
            <a:avLst/>
          </a:prstGeom>
        </p:spPr>
      </p:pic>
      <p:sp>
        <p:nvSpPr>
          <p:cNvPr id="6" name="TextBox 5">
            <a:extLst>
              <a:ext uri="{FF2B5EF4-FFF2-40B4-BE49-F238E27FC236}">
                <a16:creationId xmlns:a16="http://schemas.microsoft.com/office/drawing/2014/main" id="{E934641E-734D-B925-E056-77C4E6EAB432}"/>
              </a:ext>
            </a:extLst>
          </p:cNvPr>
          <p:cNvSpPr txBox="1"/>
          <p:nvPr/>
        </p:nvSpPr>
        <p:spPr>
          <a:xfrm>
            <a:off x="1242078" y="3139309"/>
            <a:ext cx="6758922" cy="2308324"/>
          </a:xfrm>
          <a:prstGeom prst="rect">
            <a:avLst/>
          </a:prstGeom>
          <a:noFill/>
        </p:spPr>
        <p:txBody>
          <a:bodyPr wrap="square" rtlCol="0">
            <a:spAutoFit/>
          </a:bodyPr>
          <a:lstStyle/>
          <a:p>
            <a:r>
              <a:rPr lang="en-US" sz="2400" b="1"/>
              <a:t>Go to</a:t>
            </a:r>
          </a:p>
          <a:p>
            <a:r>
              <a:rPr lang="en-US" sz="2400" b="1">
                <a:hlinkClick r:id="rId4"/>
              </a:rPr>
              <a:t>https://www.omnicalculator.com/math/fibonacci</a:t>
            </a:r>
            <a:endParaRPr lang="en-US" sz="2400" b="1"/>
          </a:p>
          <a:p>
            <a:r>
              <a:rPr lang="en-US" sz="2400" b="1"/>
              <a:t>Use this Fibonacci number generator to find 4 consecutive Fibonacci numbers beyond the 19</a:t>
            </a:r>
            <a:r>
              <a:rPr lang="en-US" sz="2400" b="1" baseline="30000"/>
              <a:t>th</a:t>
            </a:r>
            <a:r>
              <a:rPr lang="en-US" sz="2400" b="1"/>
              <a:t> term.  Test the conjecture you made in #20 of the activity.  Show your work.</a:t>
            </a:r>
          </a:p>
        </p:txBody>
      </p:sp>
      <p:sp>
        <p:nvSpPr>
          <p:cNvPr id="4" name="TextBox 3">
            <a:extLst>
              <a:ext uri="{FF2B5EF4-FFF2-40B4-BE49-F238E27FC236}">
                <a16:creationId xmlns:a16="http://schemas.microsoft.com/office/drawing/2014/main" id="{558A93D9-E957-0A5D-F435-791F882DF394}"/>
              </a:ext>
            </a:extLst>
          </p:cNvPr>
          <p:cNvSpPr txBox="1"/>
          <p:nvPr/>
        </p:nvSpPr>
        <p:spPr>
          <a:xfrm>
            <a:off x="7672193" y="5647386"/>
            <a:ext cx="328808" cy="300082"/>
          </a:xfrm>
          <a:prstGeom prst="rect">
            <a:avLst/>
          </a:prstGeom>
          <a:noFill/>
        </p:spPr>
        <p:txBody>
          <a:bodyPr wrap="square" rtlCol="0">
            <a:spAutoFit/>
          </a:bodyPr>
          <a:lstStyle/>
          <a:p>
            <a:r>
              <a:rPr lang="en-US" sz="1350"/>
              <a:t>*</a:t>
            </a:r>
          </a:p>
        </p:txBody>
      </p:sp>
    </p:spTree>
    <p:extLst>
      <p:ext uri="{BB962C8B-B14F-4D97-AF65-F5344CB8AC3E}">
        <p14:creationId xmlns:p14="http://schemas.microsoft.com/office/powerpoint/2010/main" val="185320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8081"/>
            <a:ext cx="6172200" cy="857250"/>
          </a:xfrm>
        </p:spPr>
        <p:txBody>
          <a:bodyPr>
            <a:normAutofit/>
          </a:bodyPr>
          <a:lstStyle/>
          <a:p>
            <a:r>
              <a:rPr lang="en-US" b="1" dirty="0">
                <a:solidFill>
                  <a:srgbClr val="000090"/>
                </a:solidFill>
              </a:rPr>
              <a:t>9. Field Test, Critique, and Revise</a:t>
            </a:r>
          </a:p>
        </p:txBody>
      </p:sp>
      <p:sp>
        <p:nvSpPr>
          <p:cNvPr id="3" name="Content Placeholder 2"/>
          <p:cNvSpPr>
            <a:spLocks noGrp="1"/>
          </p:cNvSpPr>
          <p:nvPr>
            <p:ph idx="1"/>
          </p:nvPr>
        </p:nvSpPr>
        <p:spPr>
          <a:xfrm>
            <a:off x="1377852" y="1681752"/>
            <a:ext cx="6387405" cy="4050917"/>
          </a:xfrm>
        </p:spPr>
        <p:txBody>
          <a:bodyPr>
            <a:noAutofit/>
          </a:bodyPr>
          <a:lstStyle/>
          <a:p>
            <a:pPr algn="just"/>
            <a:r>
              <a:rPr lang="en-US" sz="2800" b="1" dirty="0"/>
              <a:t>Guided Discovery lesson journal  </a:t>
            </a:r>
          </a:p>
          <a:p>
            <a:pPr marL="0" indent="0" algn="just">
              <a:buNone/>
            </a:pPr>
            <a:endParaRPr lang="en-US" sz="2550" dirty="0"/>
          </a:p>
          <a:p>
            <a:pPr marL="0" indent="0" algn="just">
              <a:buNone/>
            </a:pPr>
            <a:endParaRPr lang="en-US" sz="2550" dirty="0"/>
          </a:p>
          <a:p>
            <a:pPr>
              <a:buFont typeface="Wingdings" pitchFamily="2" charset="2"/>
              <a:buNone/>
            </a:pPr>
            <a:r>
              <a:rPr lang="en-US" altLang="en-US" sz="2800" dirty="0"/>
              <a:t>              and revise, </a:t>
            </a:r>
            <a:r>
              <a:rPr lang="en-US" altLang="en-US" sz="2800" dirty="0">
                <a:solidFill>
                  <a:srgbClr val="00CC00"/>
                </a:solidFill>
              </a:rPr>
              <a:t>and revise, </a:t>
            </a:r>
            <a:r>
              <a:rPr lang="en-US" altLang="en-US" sz="2800" dirty="0">
                <a:solidFill>
                  <a:schemeClr val="tx2"/>
                </a:solidFill>
              </a:rPr>
              <a:t>and revise,</a:t>
            </a:r>
          </a:p>
          <a:p>
            <a:pPr>
              <a:buFont typeface="Wingdings" pitchFamily="2" charset="2"/>
              <a:buNone/>
            </a:pPr>
            <a:r>
              <a:rPr lang="en-US" altLang="en-US" sz="2800" dirty="0">
                <a:solidFill>
                  <a:srgbClr val="FF0000"/>
                </a:solidFill>
              </a:rPr>
              <a:t>              and revise, </a:t>
            </a:r>
            <a:r>
              <a:rPr lang="en-US" altLang="en-US" sz="2800" dirty="0">
                <a:solidFill>
                  <a:srgbClr val="FF0066"/>
                </a:solidFill>
              </a:rPr>
              <a:t>and revise, </a:t>
            </a:r>
            <a:r>
              <a:rPr lang="en-US" altLang="en-US" sz="2800" dirty="0">
                <a:solidFill>
                  <a:srgbClr val="0066FF"/>
                </a:solidFill>
              </a:rPr>
              <a:t>and revise,</a:t>
            </a:r>
          </a:p>
          <a:p>
            <a:pPr>
              <a:buFont typeface="Wingdings" pitchFamily="2" charset="2"/>
              <a:buNone/>
            </a:pPr>
            <a:r>
              <a:rPr lang="en-US" altLang="en-US" sz="2800" dirty="0">
                <a:solidFill>
                  <a:srgbClr val="00FFCC"/>
                </a:solidFill>
              </a:rPr>
              <a:t>               and revise, </a:t>
            </a:r>
            <a:r>
              <a:rPr lang="en-US" altLang="en-US" sz="2800" dirty="0">
                <a:solidFill>
                  <a:srgbClr val="99CC00"/>
                </a:solidFill>
              </a:rPr>
              <a:t>and revise . . .</a:t>
            </a:r>
            <a:endParaRPr lang="en-US" altLang="en-US" sz="2800" dirty="0">
              <a:solidFill>
                <a:srgbClr val="00FFCC"/>
              </a:solidFill>
            </a:endParaRPr>
          </a:p>
          <a:p>
            <a:pPr marL="0" indent="0" algn="just">
              <a:buNone/>
            </a:pPr>
            <a:endParaRPr lang="en-US" sz="2550" dirty="0"/>
          </a:p>
        </p:txBody>
      </p:sp>
      <p:pic>
        <p:nvPicPr>
          <p:cNvPr id="4" name="Picture 3" descr="A picture containing kitchenware&#10;&#10;Description automatically generated">
            <a:extLst>
              <a:ext uri="{FF2B5EF4-FFF2-40B4-BE49-F238E27FC236}">
                <a16:creationId xmlns:a16="http://schemas.microsoft.com/office/drawing/2014/main" id="{0220DAF3-01B3-8244-B6F6-00743BA8296C}"/>
              </a:ext>
            </a:extLst>
          </p:cNvPr>
          <p:cNvPicPr>
            <a:picLocks noChangeAspect="1"/>
          </p:cNvPicPr>
          <p:nvPr/>
        </p:nvPicPr>
        <p:blipFill>
          <a:blip r:embed="rId3"/>
          <a:stretch>
            <a:fillRect/>
          </a:stretch>
        </p:blipFill>
        <p:spPr>
          <a:xfrm>
            <a:off x="7817921" y="186327"/>
            <a:ext cx="885825" cy="1447800"/>
          </a:xfrm>
          <a:prstGeom prst="rect">
            <a:avLst/>
          </a:prstGeom>
        </p:spPr>
      </p:pic>
    </p:spTree>
    <p:extLst>
      <p:ext uri="{BB962C8B-B14F-4D97-AF65-F5344CB8AC3E}">
        <p14:creationId xmlns:p14="http://schemas.microsoft.com/office/powerpoint/2010/main" val="185320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738" y="194294"/>
            <a:ext cx="6172200" cy="857250"/>
          </a:xfrm>
        </p:spPr>
        <p:txBody>
          <a:bodyPr>
            <a:noAutofit/>
          </a:bodyPr>
          <a:lstStyle/>
          <a:p>
            <a:r>
              <a:rPr lang="en-US" b="1" dirty="0">
                <a:solidFill>
                  <a:srgbClr val="000090"/>
                </a:solidFill>
              </a:rPr>
              <a:t>10. Bank and Share </a:t>
            </a:r>
            <a:br>
              <a:rPr lang="en-US" b="1" dirty="0">
                <a:solidFill>
                  <a:srgbClr val="000090"/>
                </a:solidFill>
              </a:rPr>
            </a:br>
            <a:r>
              <a:rPr lang="en-US" b="1" dirty="0">
                <a:solidFill>
                  <a:srgbClr val="000090"/>
                </a:solidFill>
              </a:rPr>
              <a:t>Your Guided Discovery Lessons</a:t>
            </a:r>
          </a:p>
        </p:txBody>
      </p:sp>
      <p:sp>
        <p:nvSpPr>
          <p:cNvPr id="3" name="Content Placeholder 2"/>
          <p:cNvSpPr>
            <a:spLocks noGrp="1"/>
          </p:cNvSpPr>
          <p:nvPr>
            <p:ph idx="1"/>
          </p:nvPr>
        </p:nvSpPr>
        <p:spPr>
          <a:xfrm>
            <a:off x="2986088" y="2100263"/>
            <a:ext cx="6172200" cy="3770487"/>
          </a:xfrm>
        </p:spPr>
        <p:txBody>
          <a:bodyPr>
            <a:normAutofit/>
          </a:bodyPr>
          <a:lstStyle/>
          <a:p>
            <a:pPr algn="just"/>
            <a:endParaRPr lang="en-US" dirty="0"/>
          </a:p>
          <a:p>
            <a:pPr algn="just"/>
            <a:r>
              <a:rPr lang="en-US" sz="2800" b="1" dirty="0"/>
              <a:t>When to use?</a:t>
            </a:r>
          </a:p>
          <a:p>
            <a:pPr marL="0" indent="0" algn="just">
              <a:buNone/>
            </a:pPr>
            <a:endParaRPr lang="en-US" sz="2800" b="1" dirty="0"/>
          </a:p>
          <a:p>
            <a:pPr algn="just"/>
            <a:r>
              <a:rPr lang="en-US" sz="2800" b="1" dirty="0"/>
              <a:t>Join forces!!</a:t>
            </a:r>
          </a:p>
        </p:txBody>
      </p:sp>
      <p:pic>
        <p:nvPicPr>
          <p:cNvPr id="4" name="Picture 3" descr="A picture containing kitchenware&#10;&#10;Description automatically generated">
            <a:extLst>
              <a:ext uri="{FF2B5EF4-FFF2-40B4-BE49-F238E27FC236}">
                <a16:creationId xmlns:a16="http://schemas.microsoft.com/office/drawing/2014/main" id="{5EFA4344-B239-BD41-89F2-FCF0B99ABED2}"/>
              </a:ext>
            </a:extLst>
          </p:cNvPr>
          <p:cNvPicPr>
            <a:picLocks noChangeAspect="1"/>
          </p:cNvPicPr>
          <p:nvPr/>
        </p:nvPicPr>
        <p:blipFill>
          <a:blip r:embed="rId3"/>
          <a:stretch>
            <a:fillRect/>
          </a:stretch>
        </p:blipFill>
        <p:spPr>
          <a:xfrm>
            <a:off x="7553602" y="128104"/>
            <a:ext cx="885825" cy="1447800"/>
          </a:xfrm>
          <a:prstGeom prst="rect">
            <a:avLst/>
          </a:prstGeom>
        </p:spPr>
      </p:pic>
    </p:spTree>
    <p:extLst>
      <p:ext uri="{BB962C8B-B14F-4D97-AF65-F5344CB8AC3E}">
        <p14:creationId xmlns:p14="http://schemas.microsoft.com/office/powerpoint/2010/main" val="18532054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AA4FE607-0B9D-FD4A-A169-4276FFB474DD}"/>
              </a:ext>
            </a:extLst>
          </p:cNvPr>
          <p:cNvPicPr>
            <a:picLocks noChangeAspect="1"/>
          </p:cNvPicPr>
          <p:nvPr/>
        </p:nvPicPr>
        <p:blipFill>
          <a:blip r:embed="rId2"/>
          <a:stretch>
            <a:fillRect/>
          </a:stretch>
        </p:blipFill>
        <p:spPr>
          <a:xfrm>
            <a:off x="1247775" y="1272378"/>
            <a:ext cx="1706166" cy="1323872"/>
          </a:xfrm>
          <a:prstGeom prst="rect">
            <a:avLst/>
          </a:prstGeom>
        </p:spPr>
      </p:pic>
      <p:sp>
        <p:nvSpPr>
          <p:cNvPr id="6" name="TextBox 5">
            <a:extLst>
              <a:ext uri="{FF2B5EF4-FFF2-40B4-BE49-F238E27FC236}">
                <a16:creationId xmlns:a16="http://schemas.microsoft.com/office/drawing/2014/main" id="{A4786D24-BB04-944C-8163-DD493F88EAA0}"/>
              </a:ext>
            </a:extLst>
          </p:cNvPr>
          <p:cNvSpPr txBox="1"/>
          <p:nvPr/>
        </p:nvSpPr>
        <p:spPr>
          <a:xfrm>
            <a:off x="2909888" y="1760297"/>
            <a:ext cx="4942284" cy="923330"/>
          </a:xfrm>
          <a:prstGeom prst="rect">
            <a:avLst/>
          </a:prstGeom>
          <a:noFill/>
        </p:spPr>
        <p:txBody>
          <a:bodyPr wrap="square" rtlCol="0">
            <a:spAutoFit/>
          </a:bodyPr>
          <a:lstStyle/>
          <a:p>
            <a:pPr algn="ctr"/>
            <a:r>
              <a:rPr lang="en-US" sz="1350" b="1" dirty="0"/>
              <a:t>ALBERT EINSTEIN AND COMPOUND INTEREST</a:t>
            </a:r>
          </a:p>
          <a:p>
            <a:pPr algn="ctr"/>
            <a:r>
              <a:rPr lang="en-US" sz="1350" b="1" dirty="0"/>
              <a:t>A Guided Discovery Activity</a:t>
            </a:r>
          </a:p>
          <a:p>
            <a:pPr algn="ctr"/>
            <a:r>
              <a:rPr lang="en-US" sz="1350" b="1" dirty="0"/>
              <a:t>Excerpted with permission from </a:t>
            </a:r>
          </a:p>
          <a:p>
            <a:pPr algn="ctr"/>
            <a:r>
              <a:rPr lang="en-US" sz="1350" b="1" i="1" dirty="0"/>
              <a:t>Financial Algebra, </a:t>
            </a:r>
            <a:r>
              <a:rPr lang="en-US" sz="1350" b="1" i="1" dirty="0" err="1"/>
              <a:t>Gerver</a:t>
            </a:r>
            <a:r>
              <a:rPr lang="en-US" sz="1350" b="1" i="1" dirty="0"/>
              <a:t> and Sgroi, 2021, NGL/Cengage Learning  </a:t>
            </a:r>
            <a:endParaRPr lang="en-US" sz="1350" b="1" dirty="0"/>
          </a:p>
        </p:txBody>
      </p:sp>
      <p:sp>
        <p:nvSpPr>
          <p:cNvPr id="7" name="TextBox 6">
            <a:extLst>
              <a:ext uri="{FF2B5EF4-FFF2-40B4-BE49-F238E27FC236}">
                <a16:creationId xmlns:a16="http://schemas.microsoft.com/office/drawing/2014/main" id="{F1EDE2DF-6C0C-804D-B7AF-547D225181B8}"/>
              </a:ext>
            </a:extLst>
          </p:cNvPr>
          <p:cNvSpPr txBox="1"/>
          <p:nvPr/>
        </p:nvSpPr>
        <p:spPr>
          <a:xfrm>
            <a:off x="1143000" y="2753917"/>
            <a:ext cx="6858000" cy="923330"/>
          </a:xfrm>
          <a:prstGeom prst="rect">
            <a:avLst/>
          </a:prstGeom>
          <a:noFill/>
        </p:spPr>
        <p:txBody>
          <a:bodyPr wrap="square" rtlCol="0">
            <a:spAutoFit/>
          </a:bodyPr>
          <a:lstStyle/>
          <a:p>
            <a:r>
              <a:rPr lang="en-US" sz="1350" dirty="0"/>
              <a:t>Albert Einstein said that compound interest was “the most powerful thing</a:t>
            </a:r>
          </a:p>
          <a:p>
            <a:r>
              <a:rPr lang="en-US" sz="1350" dirty="0"/>
              <a:t>I have ever witnessed.” Work through the following exercises to discover a pattern Einstein discovered. For this activity, you will need to use the compound interest formula as stated here:</a:t>
            </a:r>
          </a:p>
          <a:p>
            <a:endParaRPr lang="en-US" sz="1350" dirty="0"/>
          </a:p>
        </p:txBody>
      </p:sp>
      <p:pic>
        <p:nvPicPr>
          <p:cNvPr id="9" name="Picture 8" descr="Table&#10;&#10;Description automatically generated with low confidence">
            <a:extLst>
              <a:ext uri="{FF2B5EF4-FFF2-40B4-BE49-F238E27FC236}">
                <a16:creationId xmlns:a16="http://schemas.microsoft.com/office/drawing/2014/main" id="{3124F55B-82CA-674B-804A-7581EAC51DC2}"/>
              </a:ext>
            </a:extLst>
          </p:cNvPr>
          <p:cNvPicPr>
            <a:picLocks noChangeAspect="1"/>
          </p:cNvPicPr>
          <p:nvPr/>
        </p:nvPicPr>
        <p:blipFill>
          <a:blip r:embed="rId3"/>
          <a:stretch>
            <a:fillRect/>
          </a:stretch>
        </p:blipFill>
        <p:spPr>
          <a:xfrm>
            <a:off x="4534428" y="3548508"/>
            <a:ext cx="3466573" cy="1227327"/>
          </a:xfrm>
          <a:prstGeom prst="rect">
            <a:avLst/>
          </a:prstGeom>
        </p:spPr>
      </p:pic>
      <p:sp>
        <p:nvSpPr>
          <p:cNvPr id="10" name="TextBox 9">
            <a:extLst>
              <a:ext uri="{FF2B5EF4-FFF2-40B4-BE49-F238E27FC236}">
                <a16:creationId xmlns:a16="http://schemas.microsoft.com/office/drawing/2014/main" id="{94177534-0418-064C-B9A3-DF7E408A4E01}"/>
              </a:ext>
            </a:extLst>
          </p:cNvPr>
          <p:cNvSpPr txBox="1"/>
          <p:nvPr/>
        </p:nvSpPr>
        <p:spPr>
          <a:xfrm>
            <a:off x="1247775" y="3548508"/>
            <a:ext cx="3324225" cy="1338828"/>
          </a:xfrm>
          <a:prstGeom prst="rect">
            <a:avLst/>
          </a:prstGeom>
          <a:noFill/>
        </p:spPr>
        <p:txBody>
          <a:bodyPr wrap="square" rtlCol="0">
            <a:spAutoFit/>
          </a:bodyPr>
          <a:lstStyle/>
          <a:p>
            <a:r>
              <a:rPr lang="en-US" sz="1350" dirty="0"/>
              <a:t>a) Suppose that you invest $2,000 at a 1% annual interest rate. Use your calculator to input different values for t in the compound interest formula. What whole number value of t will yield an amount closest to twice the initial deposit?</a:t>
            </a:r>
          </a:p>
        </p:txBody>
      </p:sp>
      <p:sp>
        <p:nvSpPr>
          <p:cNvPr id="11" name="TextBox 10">
            <a:extLst>
              <a:ext uri="{FF2B5EF4-FFF2-40B4-BE49-F238E27FC236}">
                <a16:creationId xmlns:a16="http://schemas.microsoft.com/office/drawing/2014/main" id="{60AF809D-D693-5547-8557-3EEAC1DD8184}"/>
              </a:ext>
            </a:extLst>
          </p:cNvPr>
          <p:cNvSpPr txBox="1"/>
          <p:nvPr/>
        </p:nvSpPr>
        <p:spPr>
          <a:xfrm>
            <a:off x="1247775" y="4869208"/>
            <a:ext cx="6648450" cy="715581"/>
          </a:xfrm>
          <a:prstGeom prst="rect">
            <a:avLst/>
          </a:prstGeom>
          <a:noFill/>
        </p:spPr>
        <p:txBody>
          <a:bodyPr wrap="square" rtlCol="0">
            <a:spAutoFit/>
          </a:bodyPr>
          <a:lstStyle/>
          <a:p>
            <a:r>
              <a:rPr lang="en-US" sz="1350" dirty="0"/>
              <a:t>b) Suppose that you invest $4,000 at a 2% annual interest rate. Use your calculator to input different values for t in the compound interest formula. What whole number value of t will yield an amount closest to twice the initial deposit?</a:t>
            </a:r>
          </a:p>
        </p:txBody>
      </p:sp>
      <p:sp>
        <p:nvSpPr>
          <p:cNvPr id="2" name="TextBox 1">
            <a:extLst>
              <a:ext uri="{FF2B5EF4-FFF2-40B4-BE49-F238E27FC236}">
                <a16:creationId xmlns:a16="http://schemas.microsoft.com/office/drawing/2014/main" id="{8D69246D-E35E-6D57-FFCE-AA4D69B22F56}"/>
              </a:ext>
            </a:extLst>
          </p:cNvPr>
          <p:cNvSpPr txBox="1"/>
          <p:nvPr/>
        </p:nvSpPr>
        <p:spPr>
          <a:xfrm>
            <a:off x="3127663" y="961159"/>
            <a:ext cx="4644737" cy="784830"/>
          </a:xfrm>
          <a:prstGeom prst="rect">
            <a:avLst/>
          </a:prstGeom>
          <a:noFill/>
        </p:spPr>
        <p:txBody>
          <a:bodyPr wrap="square" rtlCol="0">
            <a:spAutoFit/>
          </a:bodyPr>
          <a:lstStyle/>
          <a:p>
            <a:r>
              <a:rPr lang="en-US" sz="1500" b="1">
                <a:solidFill>
                  <a:srgbClr val="00B050"/>
                </a:solidFill>
              </a:rPr>
              <a:t>This is an excellect Guided Discovery activity that can be used when teaching about exponential equations.  It is in yoiur online packet.</a:t>
            </a:r>
          </a:p>
        </p:txBody>
      </p:sp>
      <p:sp>
        <p:nvSpPr>
          <p:cNvPr id="3" name="TextBox 2">
            <a:extLst>
              <a:ext uri="{FF2B5EF4-FFF2-40B4-BE49-F238E27FC236}">
                <a16:creationId xmlns:a16="http://schemas.microsoft.com/office/drawing/2014/main" id="{2A181C6D-6483-0F2E-9D61-16BA96E9E259}"/>
              </a:ext>
            </a:extLst>
          </p:cNvPr>
          <p:cNvSpPr txBox="1"/>
          <p:nvPr/>
        </p:nvSpPr>
        <p:spPr>
          <a:xfrm>
            <a:off x="7672193" y="5647386"/>
            <a:ext cx="328808" cy="300082"/>
          </a:xfrm>
          <a:prstGeom prst="rect">
            <a:avLst/>
          </a:prstGeom>
          <a:noFill/>
        </p:spPr>
        <p:txBody>
          <a:bodyPr wrap="square" rtlCol="0">
            <a:spAutoFit/>
          </a:bodyPr>
          <a:lstStyle/>
          <a:p>
            <a:r>
              <a:rPr lang="en-US" sz="1350"/>
              <a:t>*</a:t>
            </a:r>
          </a:p>
        </p:txBody>
      </p:sp>
    </p:spTree>
    <p:extLst>
      <p:ext uri="{BB962C8B-B14F-4D97-AF65-F5344CB8AC3E}">
        <p14:creationId xmlns:p14="http://schemas.microsoft.com/office/powerpoint/2010/main" val="21619299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BBAAB-996E-CB08-D743-BAA23F459E1E}"/>
              </a:ext>
            </a:extLst>
          </p:cNvPr>
          <p:cNvSpPr>
            <a:spLocks noGrp="1"/>
          </p:cNvSpPr>
          <p:nvPr>
            <p:ph type="title"/>
          </p:nvPr>
        </p:nvSpPr>
        <p:spPr/>
        <p:txBody>
          <a:bodyPr/>
          <a:lstStyle/>
          <a:p>
            <a:endParaRPr lang="en-US"/>
          </a:p>
        </p:txBody>
      </p:sp>
      <p:pic>
        <p:nvPicPr>
          <p:cNvPr id="5" name="Content Placeholder 4" descr="A screenshot of a computer&#10;&#10;Description automatically generated">
            <a:extLst>
              <a:ext uri="{FF2B5EF4-FFF2-40B4-BE49-F238E27FC236}">
                <a16:creationId xmlns:a16="http://schemas.microsoft.com/office/drawing/2014/main" id="{6288C86D-5A78-4114-7EDE-ABFA6C45F537}"/>
              </a:ext>
            </a:extLst>
          </p:cNvPr>
          <p:cNvPicPr>
            <a:picLocks noGrp="1" noChangeAspect="1"/>
          </p:cNvPicPr>
          <p:nvPr>
            <p:ph idx="1"/>
          </p:nvPr>
        </p:nvPicPr>
        <p:blipFill>
          <a:blip r:embed="rId2"/>
          <a:stretch>
            <a:fillRect/>
          </a:stretch>
        </p:blipFill>
        <p:spPr>
          <a:xfrm>
            <a:off x="-391848" y="274638"/>
            <a:ext cx="9721586" cy="7028083"/>
          </a:xfrm>
        </p:spPr>
      </p:pic>
    </p:spTree>
    <p:extLst>
      <p:ext uri="{BB962C8B-B14F-4D97-AF65-F5344CB8AC3E}">
        <p14:creationId xmlns:p14="http://schemas.microsoft.com/office/powerpoint/2010/main" val="29688623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AA4FE607-0B9D-FD4A-A169-4276FFB474DD}"/>
              </a:ext>
            </a:extLst>
          </p:cNvPr>
          <p:cNvPicPr>
            <a:picLocks noChangeAspect="1"/>
          </p:cNvPicPr>
          <p:nvPr/>
        </p:nvPicPr>
        <p:blipFill>
          <a:blip r:embed="rId2"/>
          <a:stretch>
            <a:fillRect/>
          </a:stretch>
        </p:blipFill>
        <p:spPr>
          <a:xfrm>
            <a:off x="405408" y="436425"/>
            <a:ext cx="1706166" cy="1323872"/>
          </a:xfrm>
          <a:prstGeom prst="rect">
            <a:avLst/>
          </a:prstGeom>
        </p:spPr>
      </p:pic>
      <p:sp>
        <p:nvSpPr>
          <p:cNvPr id="6" name="TextBox 5">
            <a:extLst>
              <a:ext uri="{FF2B5EF4-FFF2-40B4-BE49-F238E27FC236}">
                <a16:creationId xmlns:a16="http://schemas.microsoft.com/office/drawing/2014/main" id="{A4786D24-BB04-944C-8163-DD493F88EAA0}"/>
              </a:ext>
            </a:extLst>
          </p:cNvPr>
          <p:cNvSpPr txBox="1"/>
          <p:nvPr/>
        </p:nvSpPr>
        <p:spPr>
          <a:xfrm>
            <a:off x="2894313" y="636696"/>
            <a:ext cx="4942284" cy="923330"/>
          </a:xfrm>
          <a:prstGeom prst="rect">
            <a:avLst/>
          </a:prstGeom>
          <a:noFill/>
        </p:spPr>
        <p:txBody>
          <a:bodyPr wrap="square" rtlCol="0">
            <a:spAutoFit/>
          </a:bodyPr>
          <a:lstStyle/>
          <a:p>
            <a:pPr algn="ctr"/>
            <a:r>
              <a:rPr lang="en-US" sz="1350" b="1" dirty="0"/>
              <a:t>ALBERT EINSTEIN AND COMPOUND INTEREST</a:t>
            </a:r>
          </a:p>
          <a:p>
            <a:pPr algn="ctr"/>
            <a:r>
              <a:rPr lang="en-US" sz="1350" b="1" dirty="0"/>
              <a:t>A Guided Discovery Activity</a:t>
            </a:r>
          </a:p>
          <a:p>
            <a:pPr algn="ctr"/>
            <a:r>
              <a:rPr lang="en-US" sz="1350" b="1" dirty="0"/>
              <a:t>Excerpted with permission from </a:t>
            </a:r>
          </a:p>
          <a:p>
            <a:pPr algn="ctr"/>
            <a:r>
              <a:rPr lang="en-US" sz="1350" b="1" i="1" dirty="0"/>
              <a:t>Financial Algebra, </a:t>
            </a:r>
            <a:r>
              <a:rPr lang="en-US" sz="1350" b="1" i="1" dirty="0" err="1"/>
              <a:t>Gerver</a:t>
            </a:r>
            <a:r>
              <a:rPr lang="en-US" sz="1350" b="1" i="1" dirty="0"/>
              <a:t> and Sgroi, 2021, NGL/Cengage Learning  </a:t>
            </a:r>
            <a:endParaRPr lang="en-US" sz="1350" b="1" dirty="0"/>
          </a:p>
        </p:txBody>
      </p:sp>
      <p:sp>
        <p:nvSpPr>
          <p:cNvPr id="2" name="TextBox 1">
            <a:extLst>
              <a:ext uri="{FF2B5EF4-FFF2-40B4-BE49-F238E27FC236}">
                <a16:creationId xmlns:a16="http://schemas.microsoft.com/office/drawing/2014/main" id="{C67317B5-4A1C-2B47-AB54-D19BD007E67C}"/>
              </a:ext>
            </a:extLst>
          </p:cNvPr>
          <p:cNvSpPr txBox="1"/>
          <p:nvPr/>
        </p:nvSpPr>
        <p:spPr>
          <a:xfrm>
            <a:off x="405407" y="2202024"/>
            <a:ext cx="7852767" cy="2477601"/>
          </a:xfrm>
          <a:prstGeom prst="rect">
            <a:avLst/>
          </a:prstGeom>
          <a:noFill/>
        </p:spPr>
        <p:txBody>
          <a:bodyPr wrap="square" rtlCol="0">
            <a:spAutoFit/>
          </a:bodyPr>
          <a:lstStyle/>
          <a:p>
            <a:r>
              <a:rPr lang="en-US" sz="1600" dirty="0"/>
              <a:t>c) Suppose that you invest $20,000 at a 6% annual interest rate. Use your calculator to input different values for t in the compound interest formula. What whole number value of t will yield an amount closest to twice the initial deposit?</a:t>
            </a:r>
          </a:p>
          <a:p>
            <a:endParaRPr lang="en-US" sz="1600" dirty="0"/>
          </a:p>
          <a:p>
            <a:endParaRPr lang="en-US" sz="1600" dirty="0"/>
          </a:p>
          <a:p>
            <a:r>
              <a:rPr lang="en-US" sz="1600" dirty="0"/>
              <a:t>d) Albert Einstein noticed a very interesting pattern when an initial deposit doubles. In each of the three examples above, multiply the value of t that you found times the percentage amount. For example, in part a, multiply t by 1. What do you notice?</a:t>
            </a:r>
          </a:p>
          <a:p>
            <a:endParaRPr lang="en-US" sz="1350" dirty="0"/>
          </a:p>
          <a:p>
            <a:endParaRPr lang="en-US" sz="1350" dirty="0"/>
          </a:p>
        </p:txBody>
      </p:sp>
      <p:sp>
        <p:nvSpPr>
          <p:cNvPr id="3" name="TextBox 2">
            <a:extLst>
              <a:ext uri="{FF2B5EF4-FFF2-40B4-BE49-F238E27FC236}">
                <a16:creationId xmlns:a16="http://schemas.microsoft.com/office/drawing/2014/main" id="{80465AAC-0167-8065-55B1-DAFF97D84A4A}"/>
              </a:ext>
            </a:extLst>
          </p:cNvPr>
          <p:cNvSpPr txBox="1"/>
          <p:nvPr/>
        </p:nvSpPr>
        <p:spPr>
          <a:xfrm>
            <a:off x="7672193" y="5647386"/>
            <a:ext cx="328808" cy="300082"/>
          </a:xfrm>
          <a:prstGeom prst="rect">
            <a:avLst/>
          </a:prstGeom>
          <a:noFill/>
        </p:spPr>
        <p:txBody>
          <a:bodyPr wrap="square" rtlCol="0">
            <a:spAutoFit/>
          </a:bodyPr>
          <a:lstStyle/>
          <a:p>
            <a:r>
              <a:rPr lang="en-US" sz="1350"/>
              <a:t>*</a:t>
            </a:r>
          </a:p>
        </p:txBody>
      </p:sp>
    </p:spTree>
    <p:extLst>
      <p:ext uri="{BB962C8B-B14F-4D97-AF65-F5344CB8AC3E}">
        <p14:creationId xmlns:p14="http://schemas.microsoft.com/office/powerpoint/2010/main" val="37219120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AA4FE607-0B9D-FD4A-A169-4276FFB474DD}"/>
              </a:ext>
            </a:extLst>
          </p:cNvPr>
          <p:cNvPicPr>
            <a:picLocks noChangeAspect="1"/>
          </p:cNvPicPr>
          <p:nvPr/>
        </p:nvPicPr>
        <p:blipFill>
          <a:blip r:embed="rId2"/>
          <a:stretch>
            <a:fillRect/>
          </a:stretch>
        </p:blipFill>
        <p:spPr>
          <a:xfrm>
            <a:off x="405408" y="205016"/>
            <a:ext cx="1706166" cy="1323872"/>
          </a:xfrm>
          <a:prstGeom prst="rect">
            <a:avLst/>
          </a:prstGeom>
        </p:spPr>
      </p:pic>
      <p:sp>
        <p:nvSpPr>
          <p:cNvPr id="6" name="TextBox 5">
            <a:extLst>
              <a:ext uri="{FF2B5EF4-FFF2-40B4-BE49-F238E27FC236}">
                <a16:creationId xmlns:a16="http://schemas.microsoft.com/office/drawing/2014/main" id="{A4786D24-BB04-944C-8163-DD493F88EAA0}"/>
              </a:ext>
            </a:extLst>
          </p:cNvPr>
          <p:cNvSpPr txBox="1"/>
          <p:nvPr/>
        </p:nvSpPr>
        <p:spPr>
          <a:xfrm>
            <a:off x="2894313" y="205016"/>
            <a:ext cx="4942284" cy="923330"/>
          </a:xfrm>
          <a:prstGeom prst="rect">
            <a:avLst/>
          </a:prstGeom>
          <a:noFill/>
        </p:spPr>
        <p:txBody>
          <a:bodyPr wrap="square" rtlCol="0">
            <a:spAutoFit/>
          </a:bodyPr>
          <a:lstStyle/>
          <a:p>
            <a:pPr algn="ctr"/>
            <a:r>
              <a:rPr lang="en-US" sz="1350" b="1" dirty="0"/>
              <a:t>ALBERT EINSTEIN AND COMPOUND INTEREST</a:t>
            </a:r>
          </a:p>
          <a:p>
            <a:pPr algn="ctr"/>
            <a:r>
              <a:rPr lang="en-US" sz="1350" b="1" dirty="0"/>
              <a:t>A Guided Discovery Activity</a:t>
            </a:r>
          </a:p>
          <a:p>
            <a:pPr algn="ctr"/>
            <a:r>
              <a:rPr lang="en-US" sz="1350" b="1" dirty="0"/>
              <a:t>Excerpted with permission from </a:t>
            </a:r>
          </a:p>
          <a:p>
            <a:pPr algn="ctr"/>
            <a:r>
              <a:rPr lang="en-US" sz="1350" b="1" i="1" dirty="0"/>
              <a:t>Financial Algebra, </a:t>
            </a:r>
            <a:r>
              <a:rPr lang="en-US" sz="1350" b="1" i="1" dirty="0" err="1"/>
              <a:t>Gerver</a:t>
            </a:r>
            <a:r>
              <a:rPr lang="en-US" sz="1350" b="1" i="1" dirty="0"/>
              <a:t> and Sgroi, 2021, NGL/Cengage Learning  </a:t>
            </a:r>
            <a:endParaRPr lang="en-US" sz="1350" b="1" dirty="0"/>
          </a:p>
        </p:txBody>
      </p:sp>
      <p:sp>
        <p:nvSpPr>
          <p:cNvPr id="2" name="TextBox 1">
            <a:extLst>
              <a:ext uri="{FF2B5EF4-FFF2-40B4-BE49-F238E27FC236}">
                <a16:creationId xmlns:a16="http://schemas.microsoft.com/office/drawing/2014/main" id="{C67317B5-4A1C-2B47-AB54-D19BD007E67C}"/>
              </a:ext>
            </a:extLst>
          </p:cNvPr>
          <p:cNvSpPr txBox="1"/>
          <p:nvPr/>
        </p:nvSpPr>
        <p:spPr>
          <a:xfrm>
            <a:off x="1023743" y="2322622"/>
            <a:ext cx="6648450" cy="2931572"/>
          </a:xfrm>
          <a:prstGeom prst="rect">
            <a:avLst/>
          </a:prstGeom>
          <a:noFill/>
        </p:spPr>
        <p:txBody>
          <a:bodyPr wrap="square" rtlCol="0">
            <a:spAutoFit/>
          </a:bodyPr>
          <a:lstStyle/>
          <a:p>
            <a:r>
              <a:rPr lang="en-US" sz="1600" dirty="0"/>
              <a:t>e) Einstein called this the Rule of 72 because for any initial deposit and for any interest percentage, 72 ÷ (percentage) will give you the approximate number of years it will take for the initial deposit to double in value. Einstein also said, “If people really understood the Rule of 72 they would never put their money in banks.” </a:t>
            </a:r>
          </a:p>
          <a:p>
            <a:endParaRPr lang="en-US" sz="1600" dirty="0"/>
          </a:p>
          <a:p>
            <a:r>
              <a:rPr lang="en-US" sz="1600" dirty="0"/>
              <a:t>Suppose that a 10-year-old has $500 to invest. She puts it in her savings account that has a 1.75% annual interest rate. How old will she be when the money doubles? </a:t>
            </a:r>
          </a:p>
          <a:p>
            <a:endParaRPr lang="en-US" sz="1350" dirty="0"/>
          </a:p>
          <a:p>
            <a:endParaRPr lang="en-US" sz="1350" dirty="0"/>
          </a:p>
          <a:p>
            <a:endParaRPr lang="en-US" sz="1350" dirty="0"/>
          </a:p>
        </p:txBody>
      </p:sp>
      <p:sp>
        <p:nvSpPr>
          <p:cNvPr id="3" name="TextBox 2">
            <a:extLst>
              <a:ext uri="{FF2B5EF4-FFF2-40B4-BE49-F238E27FC236}">
                <a16:creationId xmlns:a16="http://schemas.microsoft.com/office/drawing/2014/main" id="{20C01160-52C6-EB45-B39C-06A1F110FD5A}"/>
              </a:ext>
            </a:extLst>
          </p:cNvPr>
          <p:cNvSpPr txBox="1"/>
          <p:nvPr/>
        </p:nvSpPr>
        <p:spPr>
          <a:xfrm>
            <a:off x="7672193" y="5647386"/>
            <a:ext cx="328808" cy="300082"/>
          </a:xfrm>
          <a:prstGeom prst="rect">
            <a:avLst/>
          </a:prstGeom>
          <a:noFill/>
        </p:spPr>
        <p:txBody>
          <a:bodyPr wrap="square" rtlCol="0">
            <a:spAutoFit/>
          </a:bodyPr>
          <a:lstStyle/>
          <a:p>
            <a:r>
              <a:rPr lang="en-US" sz="1350"/>
              <a:t>*</a:t>
            </a:r>
          </a:p>
        </p:txBody>
      </p:sp>
    </p:spTree>
    <p:extLst>
      <p:ext uri="{BB962C8B-B14F-4D97-AF65-F5344CB8AC3E}">
        <p14:creationId xmlns:p14="http://schemas.microsoft.com/office/powerpoint/2010/main" val="14915614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AA4FE607-0B9D-FD4A-A169-4276FFB474DD}"/>
              </a:ext>
            </a:extLst>
          </p:cNvPr>
          <p:cNvPicPr>
            <a:picLocks noChangeAspect="1"/>
          </p:cNvPicPr>
          <p:nvPr/>
        </p:nvPicPr>
        <p:blipFill>
          <a:blip r:embed="rId2"/>
          <a:stretch>
            <a:fillRect/>
          </a:stretch>
        </p:blipFill>
        <p:spPr>
          <a:xfrm>
            <a:off x="233362" y="243678"/>
            <a:ext cx="1706166" cy="1323872"/>
          </a:xfrm>
          <a:prstGeom prst="rect">
            <a:avLst/>
          </a:prstGeom>
        </p:spPr>
      </p:pic>
      <p:sp>
        <p:nvSpPr>
          <p:cNvPr id="6" name="TextBox 5">
            <a:extLst>
              <a:ext uri="{FF2B5EF4-FFF2-40B4-BE49-F238E27FC236}">
                <a16:creationId xmlns:a16="http://schemas.microsoft.com/office/drawing/2014/main" id="{A4786D24-BB04-944C-8163-DD493F88EAA0}"/>
              </a:ext>
            </a:extLst>
          </p:cNvPr>
          <p:cNvSpPr txBox="1"/>
          <p:nvPr/>
        </p:nvSpPr>
        <p:spPr>
          <a:xfrm>
            <a:off x="2801346" y="536884"/>
            <a:ext cx="4942284" cy="923330"/>
          </a:xfrm>
          <a:prstGeom prst="rect">
            <a:avLst/>
          </a:prstGeom>
          <a:noFill/>
        </p:spPr>
        <p:txBody>
          <a:bodyPr wrap="square" rtlCol="0">
            <a:spAutoFit/>
          </a:bodyPr>
          <a:lstStyle/>
          <a:p>
            <a:pPr algn="ctr"/>
            <a:r>
              <a:rPr lang="en-US" sz="1350" b="1" dirty="0"/>
              <a:t>ALBERT EINSTEIN AND COMPOUND INTEREST</a:t>
            </a:r>
          </a:p>
          <a:p>
            <a:pPr algn="ctr"/>
            <a:r>
              <a:rPr lang="en-US" sz="1350" b="1" dirty="0"/>
              <a:t>A Guided Discovery Activity</a:t>
            </a:r>
          </a:p>
          <a:p>
            <a:pPr algn="ctr"/>
            <a:r>
              <a:rPr lang="en-US" sz="1350" b="1" dirty="0"/>
              <a:t>Excerpted with permission from </a:t>
            </a:r>
          </a:p>
          <a:p>
            <a:pPr algn="ctr"/>
            <a:r>
              <a:rPr lang="en-US" sz="1350" b="1" i="1" dirty="0"/>
              <a:t>Financial Algebra, </a:t>
            </a:r>
            <a:r>
              <a:rPr lang="en-US" sz="1350" b="1" i="1" dirty="0" err="1"/>
              <a:t>Gerver</a:t>
            </a:r>
            <a:r>
              <a:rPr lang="en-US" sz="1350" b="1" i="1" dirty="0"/>
              <a:t> and Sgroi, 2021, NGL/Cengage Learning  </a:t>
            </a:r>
            <a:endParaRPr lang="en-US" sz="1350" b="1" dirty="0"/>
          </a:p>
        </p:txBody>
      </p:sp>
      <p:sp>
        <p:nvSpPr>
          <p:cNvPr id="2" name="TextBox 1">
            <a:extLst>
              <a:ext uri="{FF2B5EF4-FFF2-40B4-BE49-F238E27FC236}">
                <a16:creationId xmlns:a16="http://schemas.microsoft.com/office/drawing/2014/main" id="{C67317B5-4A1C-2B47-AB54-D19BD007E67C}"/>
              </a:ext>
            </a:extLst>
          </p:cNvPr>
          <p:cNvSpPr txBox="1"/>
          <p:nvPr/>
        </p:nvSpPr>
        <p:spPr>
          <a:xfrm>
            <a:off x="2596158" y="2477287"/>
            <a:ext cx="3313509" cy="2723823"/>
          </a:xfrm>
          <a:prstGeom prst="rect">
            <a:avLst/>
          </a:prstGeom>
          <a:noFill/>
        </p:spPr>
        <p:txBody>
          <a:bodyPr wrap="square" rtlCol="0">
            <a:spAutoFit/>
          </a:bodyPr>
          <a:lstStyle/>
          <a:p>
            <a:pPr marL="257175" indent="-257175">
              <a:buAutoNum type="alphaLcParenR"/>
            </a:pPr>
            <a:r>
              <a:rPr lang="en-US" sz="1600" dirty="0"/>
              <a:t>Approximately 70 years</a:t>
            </a:r>
          </a:p>
          <a:p>
            <a:pPr marL="257175" indent="-257175">
              <a:buAutoNum type="alphaLcParenR"/>
            </a:pPr>
            <a:endParaRPr lang="en-US" sz="1600" dirty="0"/>
          </a:p>
          <a:p>
            <a:pPr marL="257175" indent="-257175">
              <a:buAutoNum type="alphaLcParenR" startAt="2"/>
            </a:pPr>
            <a:r>
              <a:rPr lang="en-US" sz="1600" dirty="0"/>
              <a:t>Approximately 35 years</a:t>
            </a:r>
          </a:p>
          <a:p>
            <a:pPr marL="257175" indent="-257175">
              <a:buAutoNum type="alphaLcParenR" startAt="2"/>
            </a:pPr>
            <a:endParaRPr lang="en-US" sz="1600" dirty="0"/>
          </a:p>
          <a:p>
            <a:pPr marL="257175" indent="-257175">
              <a:buAutoNum type="alphaLcParenR" startAt="3"/>
            </a:pPr>
            <a:r>
              <a:rPr lang="en-US" sz="1600" dirty="0"/>
              <a:t>Approximately 12 years</a:t>
            </a:r>
          </a:p>
          <a:p>
            <a:pPr marL="257175" indent="-257175">
              <a:buAutoNum type="alphaLcParenR" startAt="3"/>
            </a:pPr>
            <a:endParaRPr lang="en-US" sz="1600" dirty="0"/>
          </a:p>
          <a:p>
            <a:pPr marL="257175" indent="-257175">
              <a:buAutoNum type="alphaLcParenR" startAt="4"/>
            </a:pPr>
            <a:r>
              <a:rPr lang="en-US" sz="1600" dirty="0"/>
              <a:t>You get a number close to 72.</a:t>
            </a:r>
          </a:p>
          <a:p>
            <a:pPr marL="257175" indent="-257175">
              <a:buAutoNum type="alphaLcParenR" startAt="4"/>
            </a:pPr>
            <a:endParaRPr lang="en-US" sz="1600" dirty="0"/>
          </a:p>
          <a:p>
            <a:r>
              <a:rPr lang="en-US" sz="1600" dirty="0"/>
              <a:t>e)   51 years old</a:t>
            </a:r>
          </a:p>
          <a:p>
            <a:endParaRPr lang="en-US" sz="1350" dirty="0"/>
          </a:p>
          <a:p>
            <a:endParaRPr lang="en-US" sz="1350" dirty="0"/>
          </a:p>
        </p:txBody>
      </p:sp>
      <p:sp>
        <p:nvSpPr>
          <p:cNvPr id="3" name="TextBox 2">
            <a:extLst>
              <a:ext uri="{FF2B5EF4-FFF2-40B4-BE49-F238E27FC236}">
                <a16:creationId xmlns:a16="http://schemas.microsoft.com/office/drawing/2014/main" id="{DEF1E3E3-7DC7-A2B6-5160-449A5521C3E0}"/>
              </a:ext>
            </a:extLst>
          </p:cNvPr>
          <p:cNvSpPr txBox="1"/>
          <p:nvPr/>
        </p:nvSpPr>
        <p:spPr>
          <a:xfrm>
            <a:off x="7672193" y="5647386"/>
            <a:ext cx="328808" cy="300082"/>
          </a:xfrm>
          <a:prstGeom prst="rect">
            <a:avLst/>
          </a:prstGeom>
          <a:noFill/>
        </p:spPr>
        <p:txBody>
          <a:bodyPr wrap="square" rtlCol="0">
            <a:spAutoFit/>
          </a:bodyPr>
          <a:lstStyle/>
          <a:p>
            <a:r>
              <a:rPr lang="en-US" sz="1350"/>
              <a:t>*</a:t>
            </a:r>
          </a:p>
        </p:txBody>
      </p:sp>
    </p:spTree>
    <p:extLst>
      <p:ext uri="{BB962C8B-B14F-4D97-AF65-F5344CB8AC3E}">
        <p14:creationId xmlns:p14="http://schemas.microsoft.com/office/powerpoint/2010/main" val="14325534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1360" y="171450"/>
            <a:ext cx="6172200" cy="857250"/>
          </a:xfrm>
        </p:spPr>
        <p:txBody>
          <a:bodyPr>
            <a:normAutofit/>
          </a:bodyPr>
          <a:lstStyle/>
          <a:p>
            <a:r>
              <a:rPr lang="en-US" b="1" dirty="0">
                <a:solidFill>
                  <a:srgbClr val="000090"/>
                </a:solidFill>
              </a:rPr>
              <a:t>Finding Guided Discovery Lessons</a:t>
            </a:r>
          </a:p>
        </p:txBody>
      </p:sp>
      <p:sp>
        <p:nvSpPr>
          <p:cNvPr id="3" name="Content Placeholder 2"/>
          <p:cNvSpPr>
            <a:spLocks noGrp="1"/>
          </p:cNvSpPr>
          <p:nvPr>
            <p:ph idx="1"/>
          </p:nvPr>
        </p:nvSpPr>
        <p:spPr>
          <a:xfrm>
            <a:off x="871538" y="1880297"/>
            <a:ext cx="3833382" cy="4320478"/>
          </a:xfrm>
          <a:ln w="12700" cmpd="sng">
            <a:solidFill>
              <a:schemeClr val="tx1"/>
            </a:solidFill>
          </a:ln>
        </p:spPr>
        <p:txBody>
          <a:bodyPr>
            <a:normAutofit fontScale="92500" lnSpcReduction="20000"/>
          </a:bodyPr>
          <a:lstStyle/>
          <a:p>
            <a:r>
              <a:rPr lang="en-US" sz="2475" b="1" i="1" dirty="0"/>
              <a:t>Discovering Geometry </a:t>
            </a:r>
            <a:r>
              <a:rPr lang="en-US" sz="2475" dirty="0"/>
              <a:t>by Michael Serra. </a:t>
            </a:r>
            <a:r>
              <a:rPr lang="en-US" sz="2475" b="1" i="1" dirty="0"/>
              <a:t>Discovering Algebra </a:t>
            </a:r>
            <a:r>
              <a:rPr lang="en-US" sz="2475" dirty="0"/>
              <a:t>by Murdock. Published by Kendall Hunt.</a:t>
            </a:r>
          </a:p>
          <a:p>
            <a:r>
              <a:rPr lang="en-US" sz="2475" dirty="0"/>
              <a:t>Out of print versions from Key Curriculum Press are available cheaply from used book sources.</a:t>
            </a:r>
          </a:p>
          <a:p>
            <a:r>
              <a:rPr lang="en-US" sz="2850" b="1" i="1" dirty="0">
                <a:solidFill>
                  <a:srgbClr val="FF0000"/>
                </a:solidFill>
              </a:rPr>
              <a:t>Do an Internet search for guided discovery lessons—articles and examples from teacher websites.</a:t>
            </a:r>
          </a:p>
          <a:p>
            <a:endParaRPr lang="en-US" sz="2850" dirty="0"/>
          </a:p>
        </p:txBody>
      </p:sp>
      <p:pic>
        <p:nvPicPr>
          <p:cNvPr id="4" name="Picture 3"/>
          <p:cNvPicPr>
            <a:picLocks noChangeAspect="1"/>
          </p:cNvPicPr>
          <p:nvPr/>
        </p:nvPicPr>
        <p:blipFill>
          <a:blip r:embed="rId3"/>
          <a:stretch>
            <a:fillRect/>
          </a:stretch>
        </p:blipFill>
        <p:spPr>
          <a:xfrm>
            <a:off x="4796251" y="1874861"/>
            <a:ext cx="3247612" cy="4321820"/>
          </a:xfrm>
          <a:prstGeom prst="rect">
            <a:avLst/>
          </a:prstGeom>
          <a:ln w="12700" cmpd="sng">
            <a:solidFill>
              <a:schemeClr val="tx1"/>
            </a:solidFill>
          </a:ln>
        </p:spPr>
      </p:pic>
    </p:spTree>
    <p:extLst>
      <p:ext uri="{BB962C8B-B14F-4D97-AF65-F5344CB8AC3E}">
        <p14:creationId xmlns:p14="http://schemas.microsoft.com/office/powerpoint/2010/main" val="1106295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A5EB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330C0-48B7-EC6C-756C-7BB75536A28B}"/>
              </a:ext>
            </a:extLst>
          </p:cNvPr>
          <p:cNvSpPr>
            <a:spLocks noGrp="1"/>
          </p:cNvSpPr>
          <p:nvPr>
            <p:ph type="title"/>
          </p:nvPr>
        </p:nvSpPr>
        <p:spPr>
          <a:xfrm>
            <a:off x="457200" y="-231548"/>
            <a:ext cx="8229600" cy="1143000"/>
          </a:xfrm>
        </p:spPr>
        <p:txBody>
          <a:bodyPr/>
          <a:lstStyle/>
          <a:p>
            <a:r>
              <a:rPr lang="en-US" b="1">
                <a:solidFill>
                  <a:schemeClr val="bg1"/>
                </a:solidFill>
              </a:rPr>
              <a:t>CHOCOLATE MATH</a:t>
            </a:r>
          </a:p>
        </p:txBody>
      </p:sp>
      <p:sp>
        <p:nvSpPr>
          <p:cNvPr id="4" name="TextBox 3">
            <a:extLst>
              <a:ext uri="{FF2B5EF4-FFF2-40B4-BE49-F238E27FC236}">
                <a16:creationId xmlns:a16="http://schemas.microsoft.com/office/drawing/2014/main" id="{BE8CFECA-8CC3-BE5A-2F03-CC39535F7AF6}"/>
              </a:ext>
            </a:extLst>
          </p:cNvPr>
          <p:cNvSpPr txBox="1"/>
          <p:nvPr/>
        </p:nvSpPr>
        <p:spPr>
          <a:xfrm>
            <a:off x="457199" y="911452"/>
            <a:ext cx="8474529" cy="5632311"/>
          </a:xfrm>
          <a:prstGeom prst="rect">
            <a:avLst/>
          </a:prstGeom>
          <a:noFill/>
        </p:spPr>
        <p:txBody>
          <a:bodyPr wrap="square" rtlCol="0">
            <a:spAutoFit/>
          </a:bodyPr>
          <a:lstStyle/>
          <a:p>
            <a:r>
              <a:rPr lang="en-US" sz="3600" b="1">
                <a:solidFill>
                  <a:schemeClr val="bg1"/>
                </a:solidFill>
              </a:rPr>
              <a:t>11a. If you already had your birthday this year, add 1773.</a:t>
            </a:r>
          </a:p>
          <a:p>
            <a:r>
              <a:rPr lang="en-US" sz="3600" b="1">
                <a:solidFill>
                  <a:schemeClr val="bg1"/>
                </a:solidFill>
              </a:rPr>
              <a:t>             </a:t>
            </a:r>
            <a:r>
              <a:rPr lang="en-US" sz="3600" b="1">
                <a:solidFill>
                  <a:srgbClr val="FFFF00"/>
                </a:solidFill>
              </a:rPr>
              <a:t>100C + 250 + 1773 = 100C + 2023</a:t>
            </a:r>
            <a:endParaRPr lang="en-US" sz="3600" b="1">
              <a:solidFill>
                <a:schemeClr val="bg1"/>
              </a:solidFill>
            </a:endParaRPr>
          </a:p>
          <a:p>
            <a:r>
              <a:rPr lang="en-US" sz="3600" b="1">
                <a:solidFill>
                  <a:schemeClr val="bg1"/>
                </a:solidFill>
              </a:rPr>
              <a:t>11b. If you haven’t had your birthday this year, add 1772.</a:t>
            </a:r>
          </a:p>
          <a:p>
            <a:r>
              <a:rPr lang="en-US" sz="3600" b="1">
                <a:solidFill>
                  <a:schemeClr val="bg1"/>
                </a:solidFill>
              </a:rPr>
              <a:t>             </a:t>
            </a:r>
            <a:r>
              <a:rPr lang="en-US" sz="3600" b="1">
                <a:solidFill>
                  <a:srgbClr val="FFFF00"/>
                </a:solidFill>
              </a:rPr>
              <a:t>100C + 250 + 1772 = 100C + 2022</a:t>
            </a:r>
            <a:endParaRPr lang="en-US" sz="3600" b="1">
              <a:solidFill>
                <a:schemeClr val="bg1"/>
              </a:solidFill>
            </a:endParaRPr>
          </a:p>
          <a:p>
            <a:pPr marL="457200" indent="-457200">
              <a:buAutoNum type="arabicPeriod" startAt="7"/>
            </a:pPr>
            <a:endParaRPr lang="en-US" sz="2400" b="1">
              <a:solidFill>
                <a:schemeClr val="bg1"/>
              </a:solidFill>
            </a:endParaRPr>
          </a:p>
          <a:p>
            <a:r>
              <a:rPr lang="en-US" sz="3600" b="1">
                <a:solidFill>
                  <a:schemeClr val="bg1"/>
                </a:solidFill>
              </a:rPr>
              <a:t>Subtract the 4-digit year you were born. In both cases, you get </a:t>
            </a:r>
            <a:r>
              <a:rPr lang="en-US" sz="3600" b="1">
                <a:solidFill>
                  <a:srgbClr val="FFFF00"/>
                </a:solidFill>
              </a:rPr>
              <a:t>100C + YOUR AGE</a:t>
            </a:r>
            <a:endParaRPr lang="en-US" sz="3600" b="1">
              <a:solidFill>
                <a:schemeClr val="bg1"/>
              </a:solidFill>
            </a:endParaRPr>
          </a:p>
          <a:p>
            <a:endParaRPr lang="en-US" sz="2400" b="1">
              <a:solidFill>
                <a:schemeClr val="bg1"/>
              </a:solidFill>
            </a:endParaRPr>
          </a:p>
          <a:p>
            <a:endParaRPr lang="en-US" sz="2400" b="1">
              <a:solidFill>
                <a:schemeClr val="bg1"/>
              </a:solidFill>
            </a:endParaRPr>
          </a:p>
        </p:txBody>
      </p:sp>
    </p:spTree>
    <p:extLst>
      <p:ext uri="{BB962C8B-B14F-4D97-AF65-F5344CB8AC3E}">
        <p14:creationId xmlns:p14="http://schemas.microsoft.com/office/powerpoint/2010/main" val="148167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9884" y="200203"/>
            <a:ext cx="6604232" cy="857250"/>
          </a:xfrm>
        </p:spPr>
        <p:txBody>
          <a:bodyPr>
            <a:normAutofit/>
          </a:bodyPr>
          <a:lstStyle/>
          <a:p>
            <a:r>
              <a:rPr lang="en-US" b="1" dirty="0" err="1">
                <a:solidFill>
                  <a:srgbClr val="0000FF"/>
                </a:solidFill>
              </a:rPr>
              <a:t>www.mathematicsvisionproject.org</a:t>
            </a:r>
            <a:endParaRPr lang="en-US" b="1" dirty="0">
              <a:solidFill>
                <a:srgbClr val="0000FF"/>
              </a:solidFill>
            </a:endParaRPr>
          </a:p>
        </p:txBody>
      </p:sp>
      <p:pic>
        <p:nvPicPr>
          <p:cNvPr id="5" name="Content Placeholder 4" descr="Graphical user interface, text, application, website&#10;&#10;Description automatically generated">
            <a:extLst>
              <a:ext uri="{FF2B5EF4-FFF2-40B4-BE49-F238E27FC236}">
                <a16:creationId xmlns:a16="http://schemas.microsoft.com/office/drawing/2014/main" id="{59CF352E-49EA-234B-AEE2-7F32A963F0EE}"/>
              </a:ext>
            </a:extLst>
          </p:cNvPr>
          <p:cNvPicPr>
            <a:picLocks noGrp="1" noChangeAspect="1"/>
          </p:cNvPicPr>
          <p:nvPr>
            <p:ph idx="1"/>
          </p:nvPr>
        </p:nvPicPr>
        <p:blipFill>
          <a:blip r:embed="rId3"/>
          <a:stretch>
            <a:fillRect/>
          </a:stretch>
        </p:blipFill>
        <p:spPr>
          <a:xfrm>
            <a:off x="1057275" y="1219010"/>
            <a:ext cx="7286385" cy="4932526"/>
          </a:xfrm>
        </p:spPr>
      </p:pic>
    </p:spTree>
    <p:extLst>
      <p:ext uri="{BB962C8B-B14F-4D97-AF65-F5344CB8AC3E}">
        <p14:creationId xmlns:p14="http://schemas.microsoft.com/office/powerpoint/2010/main" val="39441357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5D0A3E-AEDF-B84D-8B6F-1BFCF6C8C55D}"/>
              </a:ext>
            </a:extLst>
          </p:cNvPr>
          <p:cNvSpPr txBox="1"/>
          <p:nvPr/>
        </p:nvSpPr>
        <p:spPr>
          <a:xfrm>
            <a:off x="157163" y="303610"/>
            <a:ext cx="8729662" cy="400110"/>
          </a:xfrm>
          <a:prstGeom prst="rect">
            <a:avLst/>
          </a:prstGeom>
          <a:noFill/>
        </p:spPr>
        <p:txBody>
          <a:bodyPr wrap="square" rtlCol="0">
            <a:spAutoFit/>
          </a:bodyPr>
          <a:lstStyle/>
          <a:p>
            <a:r>
              <a:rPr lang="en-US" sz="2000" b="1" dirty="0">
                <a:solidFill>
                  <a:srgbClr val="FF0000"/>
                </a:solidFill>
              </a:rPr>
              <a:t>CONVERT TEXTBOOK MODEL PROBLEMS INTO GUIDED DICOVERY ACTIVITIES</a:t>
            </a:r>
          </a:p>
        </p:txBody>
      </p:sp>
      <p:pic>
        <p:nvPicPr>
          <p:cNvPr id="6" name="Picture 5" descr="Chart&#10;&#10;Description automatically generated">
            <a:extLst>
              <a:ext uri="{FF2B5EF4-FFF2-40B4-BE49-F238E27FC236}">
                <a16:creationId xmlns:a16="http://schemas.microsoft.com/office/drawing/2014/main" id="{53CDDEA6-F3DE-D64C-A22B-600AB90F3DFE}"/>
              </a:ext>
            </a:extLst>
          </p:cNvPr>
          <p:cNvPicPr>
            <a:picLocks noChangeAspect="1"/>
          </p:cNvPicPr>
          <p:nvPr/>
        </p:nvPicPr>
        <p:blipFill>
          <a:blip r:embed="rId2"/>
          <a:stretch>
            <a:fillRect/>
          </a:stretch>
        </p:blipFill>
        <p:spPr>
          <a:xfrm>
            <a:off x="2343150" y="721209"/>
            <a:ext cx="6393914" cy="5833181"/>
          </a:xfrm>
          <a:prstGeom prst="rect">
            <a:avLst/>
          </a:prstGeom>
        </p:spPr>
      </p:pic>
      <p:sp>
        <p:nvSpPr>
          <p:cNvPr id="7" name="TextBox 6">
            <a:extLst>
              <a:ext uri="{FF2B5EF4-FFF2-40B4-BE49-F238E27FC236}">
                <a16:creationId xmlns:a16="http://schemas.microsoft.com/office/drawing/2014/main" id="{B4A39E61-4119-B044-9851-08002C14ACD1}"/>
              </a:ext>
            </a:extLst>
          </p:cNvPr>
          <p:cNvSpPr txBox="1"/>
          <p:nvPr/>
        </p:nvSpPr>
        <p:spPr>
          <a:xfrm>
            <a:off x="100209" y="5647386"/>
            <a:ext cx="1703784" cy="1131079"/>
          </a:xfrm>
          <a:prstGeom prst="rect">
            <a:avLst/>
          </a:prstGeom>
          <a:noFill/>
          <a:ln>
            <a:solidFill>
              <a:schemeClr val="tx1"/>
            </a:solidFill>
          </a:ln>
        </p:spPr>
        <p:txBody>
          <a:bodyPr wrap="square" rtlCol="0">
            <a:spAutoFit/>
          </a:bodyPr>
          <a:lstStyle/>
          <a:p>
            <a:r>
              <a:rPr lang="en-US" sz="1350" b="1" i="1" dirty="0"/>
              <a:t>Financial Algebra, </a:t>
            </a:r>
            <a:r>
              <a:rPr lang="en-US" sz="1350" b="1" i="1" dirty="0" err="1"/>
              <a:t>Gerver</a:t>
            </a:r>
            <a:r>
              <a:rPr lang="en-US" sz="1350" b="1" i="1" dirty="0"/>
              <a:t> and Sgroi, 2021, NGL/Cengage Learning  </a:t>
            </a:r>
            <a:endParaRPr lang="en-US" sz="1350" b="1" dirty="0"/>
          </a:p>
          <a:p>
            <a:r>
              <a:rPr lang="en-US" sz="1350" dirty="0"/>
              <a:t>Used with Permission</a:t>
            </a:r>
          </a:p>
        </p:txBody>
      </p:sp>
      <p:sp>
        <p:nvSpPr>
          <p:cNvPr id="2" name="TextBox 1">
            <a:extLst>
              <a:ext uri="{FF2B5EF4-FFF2-40B4-BE49-F238E27FC236}">
                <a16:creationId xmlns:a16="http://schemas.microsoft.com/office/drawing/2014/main" id="{2D5AEC62-F07D-78FA-2FEF-B90D136DF5B0}"/>
              </a:ext>
            </a:extLst>
          </p:cNvPr>
          <p:cNvSpPr txBox="1"/>
          <p:nvPr/>
        </p:nvSpPr>
        <p:spPr>
          <a:xfrm>
            <a:off x="7672193" y="5647386"/>
            <a:ext cx="328808" cy="300082"/>
          </a:xfrm>
          <a:prstGeom prst="rect">
            <a:avLst/>
          </a:prstGeom>
          <a:noFill/>
        </p:spPr>
        <p:txBody>
          <a:bodyPr wrap="square" rtlCol="0">
            <a:spAutoFit/>
          </a:bodyPr>
          <a:lstStyle/>
          <a:p>
            <a:r>
              <a:rPr lang="en-US" sz="1350"/>
              <a:t>*</a:t>
            </a:r>
          </a:p>
        </p:txBody>
      </p:sp>
    </p:spTree>
    <p:extLst>
      <p:ext uri="{BB962C8B-B14F-4D97-AF65-F5344CB8AC3E}">
        <p14:creationId xmlns:p14="http://schemas.microsoft.com/office/powerpoint/2010/main" val="19029800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0F5548E-4353-3473-16BD-1CAA3BA3CE6B}"/>
              </a:ext>
            </a:extLst>
          </p:cNvPr>
          <p:cNvSpPr txBox="1"/>
          <p:nvPr/>
        </p:nvSpPr>
        <p:spPr>
          <a:xfrm>
            <a:off x="7672193" y="5647386"/>
            <a:ext cx="328808" cy="300082"/>
          </a:xfrm>
          <a:prstGeom prst="rect">
            <a:avLst/>
          </a:prstGeom>
          <a:noFill/>
        </p:spPr>
        <p:txBody>
          <a:bodyPr wrap="square" rtlCol="0">
            <a:spAutoFit/>
          </a:bodyPr>
          <a:lstStyle/>
          <a:p>
            <a:r>
              <a:rPr lang="en-US" sz="1350"/>
              <a:t>*</a:t>
            </a:r>
          </a:p>
        </p:txBody>
      </p:sp>
      <p:pic>
        <p:nvPicPr>
          <p:cNvPr id="13" name="Picture 12" descr="A screenshot of a math test&#10;&#10;Description automatically generated with medium confidence">
            <a:extLst>
              <a:ext uri="{FF2B5EF4-FFF2-40B4-BE49-F238E27FC236}">
                <a16:creationId xmlns:a16="http://schemas.microsoft.com/office/drawing/2014/main" id="{A77578BA-3176-25AE-9C81-551942C1E740}"/>
              </a:ext>
            </a:extLst>
          </p:cNvPr>
          <p:cNvPicPr>
            <a:picLocks noChangeAspect="1"/>
          </p:cNvPicPr>
          <p:nvPr/>
        </p:nvPicPr>
        <p:blipFill>
          <a:blip r:embed="rId3"/>
          <a:stretch>
            <a:fillRect/>
          </a:stretch>
        </p:blipFill>
        <p:spPr>
          <a:xfrm>
            <a:off x="141257" y="500063"/>
            <a:ext cx="9142461" cy="6043612"/>
          </a:xfrm>
          <a:prstGeom prst="rect">
            <a:avLst/>
          </a:prstGeom>
        </p:spPr>
      </p:pic>
    </p:spTree>
    <p:extLst>
      <p:ext uri="{BB962C8B-B14F-4D97-AF65-F5344CB8AC3E}">
        <p14:creationId xmlns:p14="http://schemas.microsoft.com/office/powerpoint/2010/main" val="7565571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creenshot of a math problem&#10;&#10;Description automatically generated with medium confidence">
            <a:extLst>
              <a:ext uri="{FF2B5EF4-FFF2-40B4-BE49-F238E27FC236}">
                <a16:creationId xmlns:a16="http://schemas.microsoft.com/office/drawing/2014/main" id="{DC346FD8-6A44-6DE4-9E18-EFBC062A3CFE}"/>
              </a:ext>
            </a:extLst>
          </p:cNvPr>
          <p:cNvPicPr>
            <a:picLocks noChangeAspect="1"/>
          </p:cNvPicPr>
          <p:nvPr/>
        </p:nvPicPr>
        <p:blipFill>
          <a:blip r:embed="rId3"/>
          <a:stretch>
            <a:fillRect/>
          </a:stretch>
        </p:blipFill>
        <p:spPr>
          <a:xfrm>
            <a:off x="371475" y="311217"/>
            <a:ext cx="8401050" cy="5916006"/>
          </a:xfrm>
          <a:prstGeom prst="rect">
            <a:avLst/>
          </a:prstGeom>
        </p:spPr>
      </p:pic>
    </p:spTree>
    <p:extLst>
      <p:ext uri="{BB962C8B-B14F-4D97-AF65-F5344CB8AC3E}">
        <p14:creationId xmlns:p14="http://schemas.microsoft.com/office/powerpoint/2010/main" val="8507541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white paper with red text and numbers&#10;&#10;Description automatically generated">
            <a:extLst>
              <a:ext uri="{FF2B5EF4-FFF2-40B4-BE49-F238E27FC236}">
                <a16:creationId xmlns:a16="http://schemas.microsoft.com/office/drawing/2014/main" id="{04B05328-8D79-8041-926A-AC8E0C08DAD2}"/>
              </a:ext>
            </a:extLst>
          </p:cNvPr>
          <p:cNvPicPr>
            <a:picLocks noChangeAspect="1"/>
          </p:cNvPicPr>
          <p:nvPr/>
        </p:nvPicPr>
        <p:blipFill>
          <a:blip r:embed="rId3"/>
          <a:stretch>
            <a:fillRect/>
          </a:stretch>
        </p:blipFill>
        <p:spPr>
          <a:xfrm>
            <a:off x="0" y="757237"/>
            <a:ext cx="9246304" cy="5343525"/>
          </a:xfrm>
          <a:prstGeom prst="rect">
            <a:avLst/>
          </a:prstGeom>
        </p:spPr>
      </p:pic>
    </p:spTree>
    <p:extLst>
      <p:ext uri="{BB962C8B-B14F-4D97-AF65-F5344CB8AC3E}">
        <p14:creationId xmlns:p14="http://schemas.microsoft.com/office/powerpoint/2010/main" val="24687148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of a line and a graph of a line&#10;&#10;Description automatically generated">
            <a:extLst>
              <a:ext uri="{FF2B5EF4-FFF2-40B4-BE49-F238E27FC236}">
                <a16:creationId xmlns:a16="http://schemas.microsoft.com/office/drawing/2014/main" id="{A3C419D4-1C03-1EC7-3BDC-7769367774A8}"/>
              </a:ext>
            </a:extLst>
          </p:cNvPr>
          <p:cNvPicPr>
            <a:picLocks noChangeAspect="1"/>
          </p:cNvPicPr>
          <p:nvPr/>
        </p:nvPicPr>
        <p:blipFill>
          <a:blip r:embed="rId3"/>
          <a:stretch>
            <a:fillRect/>
          </a:stretch>
        </p:blipFill>
        <p:spPr>
          <a:xfrm>
            <a:off x="299225" y="442913"/>
            <a:ext cx="8525107" cy="5957887"/>
          </a:xfrm>
          <a:prstGeom prst="rect">
            <a:avLst/>
          </a:prstGeom>
        </p:spPr>
      </p:pic>
    </p:spTree>
    <p:extLst>
      <p:ext uri="{BB962C8B-B14F-4D97-AF65-F5344CB8AC3E}">
        <p14:creationId xmlns:p14="http://schemas.microsoft.com/office/powerpoint/2010/main" val="33376974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9535" y="324614"/>
            <a:ext cx="6857999" cy="857250"/>
          </a:xfrm>
        </p:spPr>
        <p:txBody>
          <a:bodyPr>
            <a:normAutofit fontScale="90000"/>
          </a:bodyPr>
          <a:lstStyle/>
          <a:p>
            <a:r>
              <a:rPr lang="en-US" sz="5475" b="1" dirty="0">
                <a:solidFill>
                  <a:srgbClr val="FF0000"/>
                </a:solidFill>
              </a:rPr>
              <a:t>W.O.W. ! </a:t>
            </a:r>
            <a:r>
              <a:rPr lang="en-US" sz="5400" b="1" dirty="0"/>
              <a:t>   </a:t>
            </a:r>
            <a:r>
              <a:rPr lang="en-US" sz="5475" b="1" dirty="0" err="1">
                <a:solidFill>
                  <a:srgbClr val="FF0000"/>
                </a:solidFill>
              </a:rPr>
              <a:t>W</a:t>
            </a:r>
            <a:r>
              <a:rPr lang="en-US" b="1" dirty="0" err="1">
                <a:solidFill>
                  <a:srgbClr val="0070C0"/>
                </a:solidFill>
              </a:rPr>
              <a:t>ith</a:t>
            </a:r>
            <a:r>
              <a:rPr lang="en-US" sz="5475" b="1" dirty="0" err="1">
                <a:solidFill>
                  <a:srgbClr val="FF0000"/>
                </a:solidFill>
              </a:rPr>
              <a:t>O</a:t>
            </a:r>
            <a:r>
              <a:rPr lang="en-US" b="1" dirty="0" err="1">
                <a:solidFill>
                  <a:srgbClr val="0070C0"/>
                </a:solidFill>
              </a:rPr>
              <a:t>ut</a:t>
            </a:r>
            <a:r>
              <a:rPr lang="en-US" b="1" dirty="0">
                <a:solidFill>
                  <a:srgbClr val="0070C0"/>
                </a:solidFill>
              </a:rPr>
              <a:t> </a:t>
            </a:r>
            <a:r>
              <a:rPr lang="en-US" sz="5475" b="1" dirty="0">
                <a:solidFill>
                  <a:srgbClr val="FF0000"/>
                </a:solidFill>
              </a:rPr>
              <a:t>W</a:t>
            </a:r>
            <a:r>
              <a:rPr lang="en-US" b="1" dirty="0">
                <a:solidFill>
                  <a:srgbClr val="0070C0"/>
                </a:solidFill>
              </a:rPr>
              <a:t>ords!</a:t>
            </a:r>
          </a:p>
        </p:txBody>
      </p:sp>
      <p:sp>
        <p:nvSpPr>
          <p:cNvPr id="3" name="Content Placeholder 2"/>
          <p:cNvSpPr>
            <a:spLocks noGrp="1"/>
          </p:cNvSpPr>
          <p:nvPr>
            <p:ph idx="1"/>
          </p:nvPr>
        </p:nvSpPr>
        <p:spPr>
          <a:xfrm>
            <a:off x="785813" y="1638905"/>
            <a:ext cx="7800975" cy="4288643"/>
          </a:xfrm>
        </p:spPr>
        <p:txBody>
          <a:bodyPr>
            <a:noAutofit/>
          </a:bodyPr>
          <a:lstStyle/>
          <a:p>
            <a:pPr marL="0" indent="0">
              <a:spcBef>
                <a:spcPts val="0"/>
              </a:spcBef>
              <a:buNone/>
            </a:pPr>
            <a:r>
              <a:rPr lang="en-US" sz="3300" b="1" dirty="0">
                <a:solidFill>
                  <a:srgbClr val="0000FF"/>
                </a:solidFill>
              </a:rPr>
              <a:t>Extra Credit/Alternative Assessment or a Guided Discovery lesson you can write on your own.</a:t>
            </a:r>
          </a:p>
          <a:p>
            <a:pPr marL="0" indent="0">
              <a:spcBef>
                <a:spcPts val="0"/>
              </a:spcBef>
              <a:buNone/>
            </a:pPr>
            <a:r>
              <a:rPr lang="en-US" sz="3600" b="1" dirty="0"/>
              <a:t>The students do not work from guided questions—they are working with nothing but a picture or table and what they want to show. </a:t>
            </a:r>
          </a:p>
        </p:txBody>
      </p:sp>
    </p:spTree>
    <p:extLst>
      <p:ext uri="{BB962C8B-B14F-4D97-AF65-F5344CB8AC3E}">
        <p14:creationId xmlns:p14="http://schemas.microsoft.com/office/powerpoint/2010/main" val="4712657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736" y="314796"/>
            <a:ext cx="6714192" cy="857250"/>
          </a:xfrm>
        </p:spPr>
        <p:txBody>
          <a:bodyPr>
            <a:noAutofit/>
          </a:bodyPr>
          <a:lstStyle/>
          <a:p>
            <a:r>
              <a:rPr lang="en-US" sz="2700" b="1" dirty="0" err="1">
                <a:solidFill>
                  <a:srgbClr val="0000FF"/>
                </a:solidFill>
              </a:rPr>
              <a:t>WithOut</a:t>
            </a:r>
            <a:r>
              <a:rPr lang="en-US" sz="2700" b="1" dirty="0">
                <a:solidFill>
                  <a:srgbClr val="0000FF"/>
                </a:solidFill>
              </a:rPr>
              <a:t> Words: Give Quadratics and Have Students Make Conjecture Based on Table</a:t>
            </a:r>
          </a:p>
        </p:txBody>
      </p:sp>
      <p:graphicFrame>
        <p:nvGraphicFramePr>
          <p:cNvPr id="5" name="Content Placeholder 3"/>
          <p:cNvGraphicFramePr>
            <a:graphicFrameLocks/>
          </p:cNvGraphicFramePr>
          <p:nvPr>
            <p:extLst>
              <p:ext uri="{D42A27DB-BD31-4B8C-83A1-F6EECF244321}">
                <p14:modId xmlns:p14="http://schemas.microsoft.com/office/powerpoint/2010/main" val="3142255292"/>
              </p:ext>
            </p:extLst>
          </p:nvPr>
        </p:nvGraphicFramePr>
        <p:xfrm>
          <a:off x="871539" y="1843918"/>
          <a:ext cx="7629524" cy="4499735"/>
        </p:xfrm>
        <a:graphic>
          <a:graphicData uri="http://schemas.openxmlformats.org/drawingml/2006/table">
            <a:tbl>
              <a:tblPr firstRow="1" bandRow="1">
                <a:tableStyleId>{5C22544A-7EE6-4342-B048-85BDC9FD1C3A}</a:tableStyleId>
              </a:tblPr>
              <a:tblGrid>
                <a:gridCol w="2225498">
                  <a:extLst>
                    <a:ext uri="{9D8B030D-6E8A-4147-A177-3AD203B41FA5}">
                      <a16:colId xmlns:a16="http://schemas.microsoft.com/office/drawing/2014/main" val="20000"/>
                    </a:ext>
                  </a:extLst>
                </a:gridCol>
                <a:gridCol w="378481">
                  <a:extLst>
                    <a:ext uri="{9D8B030D-6E8A-4147-A177-3AD203B41FA5}">
                      <a16:colId xmlns:a16="http://schemas.microsoft.com/office/drawing/2014/main" val="20001"/>
                    </a:ext>
                  </a:extLst>
                </a:gridCol>
                <a:gridCol w="350444">
                  <a:extLst>
                    <a:ext uri="{9D8B030D-6E8A-4147-A177-3AD203B41FA5}">
                      <a16:colId xmlns:a16="http://schemas.microsoft.com/office/drawing/2014/main" val="20002"/>
                    </a:ext>
                  </a:extLst>
                </a:gridCol>
                <a:gridCol w="436478">
                  <a:extLst>
                    <a:ext uri="{9D8B030D-6E8A-4147-A177-3AD203B41FA5}">
                      <a16:colId xmlns:a16="http://schemas.microsoft.com/office/drawing/2014/main" val="20003"/>
                    </a:ext>
                  </a:extLst>
                </a:gridCol>
                <a:gridCol w="847725">
                  <a:extLst>
                    <a:ext uri="{9D8B030D-6E8A-4147-A177-3AD203B41FA5}">
                      <a16:colId xmlns:a16="http://schemas.microsoft.com/office/drawing/2014/main" val="20004"/>
                    </a:ext>
                  </a:extLst>
                </a:gridCol>
                <a:gridCol w="847725">
                  <a:extLst>
                    <a:ext uri="{9D8B030D-6E8A-4147-A177-3AD203B41FA5}">
                      <a16:colId xmlns:a16="http://schemas.microsoft.com/office/drawing/2014/main" val="20005"/>
                    </a:ext>
                  </a:extLst>
                </a:gridCol>
                <a:gridCol w="847725">
                  <a:extLst>
                    <a:ext uri="{9D8B030D-6E8A-4147-A177-3AD203B41FA5}">
                      <a16:colId xmlns:a16="http://schemas.microsoft.com/office/drawing/2014/main" val="20006"/>
                    </a:ext>
                  </a:extLst>
                </a:gridCol>
                <a:gridCol w="973359">
                  <a:extLst>
                    <a:ext uri="{9D8B030D-6E8A-4147-A177-3AD203B41FA5}">
                      <a16:colId xmlns:a16="http://schemas.microsoft.com/office/drawing/2014/main" val="20007"/>
                    </a:ext>
                  </a:extLst>
                </a:gridCol>
                <a:gridCol w="722089">
                  <a:extLst>
                    <a:ext uri="{9D8B030D-6E8A-4147-A177-3AD203B41FA5}">
                      <a16:colId xmlns:a16="http://schemas.microsoft.com/office/drawing/2014/main" val="20008"/>
                    </a:ext>
                  </a:extLst>
                </a:gridCol>
              </a:tblGrid>
              <a:tr h="967685">
                <a:tc>
                  <a:txBody>
                    <a:bodyPr/>
                    <a:lstStyle/>
                    <a:p>
                      <a:pPr algn="ctr"/>
                      <a:r>
                        <a:rPr lang="en-US" sz="1400" dirty="0"/>
                        <a:t>Quadratic Equation</a:t>
                      </a:r>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sz="1400" dirty="0"/>
                        <a:t>a</a:t>
                      </a:r>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sz="1400" dirty="0"/>
                        <a:t>b</a:t>
                      </a:r>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sz="1400" dirty="0"/>
                        <a:t>c</a:t>
                      </a:r>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sz="1400" dirty="0"/>
                        <a:t>Roots</a:t>
                      </a:r>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sz="1400" dirty="0"/>
                        <a:t>Sum of the Roots</a:t>
                      </a:r>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sz="1400" dirty="0"/>
                        <a:t>-b/a</a:t>
                      </a:r>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sz="1400" dirty="0"/>
                        <a:t>Product of the Roots</a:t>
                      </a:r>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sz="1400" dirty="0"/>
                        <a:t>c/a</a:t>
                      </a:r>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extLst>
                  <a:ext uri="{0D108BD9-81ED-4DB2-BD59-A6C34878D82A}">
                    <a16:rowId xmlns:a16="http://schemas.microsoft.com/office/drawing/2014/main" val="10000"/>
                  </a:ext>
                </a:extLst>
              </a:tr>
              <a:tr h="392450">
                <a:tc>
                  <a:txBody>
                    <a:bodyPr/>
                    <a:lstStyle/>
                    <a:p>
                      <a:r>
                        <a:rPr lang="en-US" sz="1400" baseline="0" dirty="0"/>
                        <a:t>x</a:t>
                      </a:r>
                      <a:r>
                        <a:rPr lang="en-US" sz="1400" baseline="30000" dirty="0"/>
                        <a:t>2</a:t>
                      </a:r>
                      <a:r>
                        <a:rPr lang="en-US" sz="1400" baseline="0" dirty="0"/>
                        <a:t> - 5x + 6 = 0</a:t>
                      </a:r>
                      <a:endParaRPr lang="en-US" sz="1400" dirty="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extLst>
                  <a:ext uri="{0D108BD9-81ED-4DB2-BD59-A6C34878D82A}">
                    <a16:rowId xmlns:a16="http://schemas.microsoft.com/office/drawing/2014/main" val="10001"/>
                  </a:ext>
                </a:extLst>
              </a:tr>
              <a:tr h="39245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aseline="0" dirty="0"/>
                        <a:t>x</a:t>
                      </a:r>
                      <a:r>
                        <a:rPr lang="en-US" sz="1400" baseline="30000" dirty="0"/>
                        <a:t>2</a:t>
                      </a:r>
                      <a:r>
                        <a:rPr lang="en-US" sz="1400" baseline="0" dirty="0"/>
                        <a:t> - 8x + 15 = 0</a:t>
                      </a:r>
                      <a:endParaRPr lang="en-US" sz="1400" dirty="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dirty="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extLst>
                  <a:ext uri="{0D108BD9-81ED-4DB2-BD59-A6C34878D82A}">
                    <a16:rowId xmlns:a16="http://schemas.microsoft.com/office/drawing/2014/main" val="10002"/>
                  </a:ext>
                </a:extLst>
              </a:tr>
              <a:tr h="39245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aseline="0" dirty="0"/>
                        <a:t>x</a:t>
                      </a:r>
                      <a:r>
                        <a:rPr lang="en-US" sz="1400" baseline="30000" dirty="0"/>
                        <a:t>2</a:t>
                      </a:r>
                      <a:r>
                        <a:rPr lang="en-US" sz="1400" baseline="0" dirty="0"/>
                        <a:t> + 7x + 12 = 0</a:t>
                      </a:r>
                      <a:endParaRPr lang="en-US" sz="1400" dirty="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extLst>
                  <a:ext uri="{0D108BD9-81ED-4DB2-BD59-A6C34878D82A}">
                    <a16:rowId xmlns:a16="http://schemas.microsoft.com/office/drawing/2014/main" val="10003"/>
                  </a:ext>
                </a:extLst>
              </a:tr>
              <a:tr h="39245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aseline="0" dirty="0"/>
                        <a:t>x</a:t>
                      </a:r>
                      <a:r>
                        <a:rPr lang="en-US" sz="1400" baseline="30000" dirty="0"/>
                        <a:t>2</a:t>
                      </a:r>
                      <a:r>
                        <a:rPr lang="en-US" sz="1400" baseline="0" dirty="0"/>
                        <a:t> - 7x - 8 = 0</a:t>
                      </a:r>
                      <a:endParaRPr lang="en-US" sz="1400" dirty="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extLst>
                  <a:ext uri="{0D108BD9-81ED-4DB2-BD59-A6C34878D82A}">
                    <a16:rowId xmlns:a16="http://schemas.microsoft.com/office/drawing/2014/main" val="10004"/>
                  </a:ext>
                </a:extLst>
              </a:tr>
              <a:tr h="39245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aseline="0" dirty="0"/>
                        <a:t>X</a:t>
                      </a:r>
                      <a:r>
                        <a:rPr lang="en-US" sz="1400" baseline="30000" dirty="0"/>
                        <a:t>2</a:t>
                      </a:r>
                      <a:r>
                        <a:rPr lang="en-US" sz="1400" baseline="0" dirty="0"/>
                        <a:t> - 6x + 8 = 0</a:t>
                      </a:r>
                      <a:endParaRPr lang="en-US" sz="1400" dirty="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extLst>
                  <a:ext uri="{0D108BD9-81ED-4DB2-BD59-A6C34878D82A}">
                    <a16:rowId xmlns:a16="http://schemas.microsoft.com/office/drawing/2014/main" val="10005"/>
                  </a:ext>
                </a:extLst>
              </a:tr>
              <a:tr h="39245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aseline="0" dirty="0"/>
                        <a:t>x</a:t>
                      </a:r>
                      <a:r>
                        <a:rPr lang="en-US" sz="1400" baseline="30000" dirty="0"/>
                        <a:t>2</a:t>
                      </a:r>
                      <a:r>
                        <a:rPr lang="en-US" sz="1400" baseline="0" dirty="0"/>
                        <a:t> + 10x + 25 = 0</a:t>
                      </a:r>
                      <a:endParaRPr lang="en-US" sz="1400" dirty="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extLst>
                  <a:ext uri="{0D108BD9-81ED-4DB2-BD59-A6C34878D82A}">
                    <a16:rowId xmlns:a16="http://schemas.microsoft.com/office/drawing/2014/main" val="10006"/>
                  </a:ext>
                </a:extLst>
              </a:tr>
              <a:tr h="39245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aseline="0" dirty="0"/>
                        <a:t>x</a:t>
                      </a:r>
                      <a:r>
                        <a:rPr lang="en-US" sz="1400" baseline="30000" dirty="0"/>
                        <a:t>2</a:t>
                      </a:r>
                      <a:r>
                        <a:rPr lang="en-US" sz="1400" baseline="0" dirty="0"/>
                        <a:t> - 49 = 0</a:t>
                      </a:r>
                      <a:endParaRPr lang="en-US" sz="1400" dirty="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extLst>
                  <a:ext uri="{0D108BD9-81ED-4DB2-BD59-A6C34878D82A}">
                    <a16:rowId xmlns:a16="http://schemas.microsoft.com/office/drawing/2014/main" val="10007"/>
                  </a:ext>
                </a:extLst>
              </a:tr>
              <a:tr h="39245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aseline="0" dirty="0"/>
                        <a:t>x</a:t>
                      </a:r>
                      <a:r>
                        <a:rPr lang="en-US" sz="1400" baseline="30000" dirty="0"/>
                        <a:t>2</a:t>
                      </a:r>
                      <a:r>
                        <a:rPr lang="en-US" sz="1400" baseline="0" dirty="0"/>
                        <a:t> + 5x +6 = 0</a:t>
                      </a:r>
                      <a:endParaRPr lang="en-US" sz="1400" dirty="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extLst>
                  <a:ext uri="{0D108BD9-81ED-4DB2-BD59-A6C34878D82A}">
                    <a16:rowId xmlns:a16="http://schemas.microsoft.com/office/drawing/2014/main" val="10008"/>
                  </a:ext>
                </a:extLst>
              </a:tr>
              <a:tr h="39245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aseline="0" dirty="0"/>
                        <a:t>x</a:t>
                      </a:r>
                      <a:r>
                        <a:rPr lang="en-US" sz="1400" baseline="30000" dirty="0"/>
                        <a:t>2</a:t>
                      </a:r>
                      <a:r>
                        <a:rPr lang="en-US" sz="1400" baseline="0" dirty="0"/>
                        <a:t> + 2x - 3 = 0</a:t>
                      </a:r>
                      <a:endParaRPr lang="en-US" sz="1400" dirty="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dirty="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3792872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736" y="314796"/>
            <a:ext cx="6714192" cy="857250"/>
          </a:xfrm>
        </p:spPr>
        <p:txBody>
          <a:bodyPr>
            <a:noAutofit/>
          </a:bodyPr>
          <a:lstStyle/>
          <a:p>
            <a:r>
              <a:rPr lang="en-US" sz="2700" b="1" dirty="0" err="1">
                <a:solidFill>
                  <a:srgbClr val="0000FF"/>
                </a:solidFill>
              </a:rPr>
              <a:t>WithOut</a:t>
            </a:r>
            <a:r>
              <a:rPr lang="en-US" sz="2700" b="1" dirty="0">
                <a:solidFill>
                  <a:srgbClr val="0000FF"/>
                </a:solidFill>
              </a:rPr>
              <a:t> Words: Give Quadratics and Have Students Make Conjecture Based on Table</a:t>
            </a:r>
          </a:p>
        </p:txBody>
      </p:sp>
      <p:graphicFrame>
        <p:nvGraphicFramePr>
          <p:cNvPr id="5" name="Content Placeholder 3"/>
          <p:cNvGraphicFramePr>
            <a:graphicFrameLocks/>
          </p:cNvGraphicFramePr>
          <p:nvPr/>
        </p:nvGraphicFramePr>
        <p:xfrm>
          <a:off x="871539" y="1843918"/>
          <a:ext cx="7629524" cy="4499735"/>
        </p:xfrm>
        <a:graphic>
          <a:graphicData uri="http://schemas.openxmlformats.org/drawingml/2006/table">
            <a:tbl>
              <a:tblPr firstRow="1" bandRow="1">
                <a:tableStyleId>{5C22544A-7EE6-4342-B048-85BDC9FD1C3A}</a:tableStyleId>
              </a:tblPr>
              <a:tblGrid>
                <a:gridCol w="2225498">
                  <a:extLst>
                    <a:ext uri="{9D8B030D-6E8A-4147-A177-3AD203B41FA5}">
                      <a16:colId xmlns:a16="http://schemas.microsoft.com/office/drawing/2014/main" val="20000"/>
                    </a:ext>
                  </a:extLst>
                </a:gridCol>
                <a:gridCol w="378481">
                  <a:extLst>
                    <a:ext uri="{9D8B030D-6E8A-4147-A177-3AD203B41FA5}">
                      <a16:colId xmlns:a16="http://schemas.microsoft.com/office/drawing/2014/main" val="20001"/>
                    </a:ext>
                  </a:extLst>
                </a:gridCol>
                <a:gridCol w="350444">
                  <a:extLst>
                    <a:ext uri="{9D8B030D-6E8A-4147-A177-3AD203B41FA5}">
                      <a16:colId xmlns:a16="http://schemas.microsoft.com/office/drawing/2014/main" val="20002"/>
                    </a:ext>
                  </a:extLst>
                </a:gridCol>
                <a:gridCol w="436478">
                  <a:extLst>
                    <a:ext uri="{9D8B030D-6E8A-4147-A177-3AD203B41FA5}">
                      <a16:colId xmlns:a16="http://schemas.microsoft.com/office/drawing/2014/main" val="20003"/>
                    </a:ext>
                  </a:extLst>
                </a:gridCol>
                <a:gridCol w="847725">
                  <a:extLst>
                    <a:ext uri="{9D8B030D-6E8A-4147-A177-3AD203B41FA5}">
                      <a16:colId xmlns:a16="http://schemas.microsoft.com/office/drawing/2014/main" val="20004"/>
                    </a:ext>
                  </a:extLst>
                </a:gridCol>
                <a:gridCol w="847725">
                  <a:extLst>
                    <a:ext uri="{9D8B030D-6E8A-4147-A177-3AD203B41FA5}">
                      <a16:colId xmlns:a16="http://schemas.microsoft.com/office/drawing/2014/main" val="20005"/>
                    </a:ext>
                  </a:extLst>
                </a:gridCol>
                <a:gridCol w="847725">
                  <a:extLst>
                    <a:ext uri="{9D8B030D-6E8A-4147-A177-3AD203B41FA5}">
                      <a16:colId xmlns:a16="http://schemas.microsoft.com/office/drawing/2014/main" val="20006"/>
                    </a:ext>
                  </a:extLst>
                </a:gridCol>
                <a:gridCol w="973359">
                  <a:extLst>
                    <a:ext uri="{9D8B030D-6E8A-4147-A177-3AD203B41FA5}">
                      <a16:colId xmlns:a16="http://schemas.microsoft.com/office/drawing/2014/main" val="20007"/>
                    </a:ext>
                  </a:extLst>
                </a:gridCol>
                <a:gridCol w="722089">
                  <a:extLst>
                    <a:ext uri="{9D8B030D-6E8A-4147-A177-3AD203B41FA5}">
                      <a16:colId xmlns:a16="http://schemas.microsoft.com/office/drawing/2014/main" val="20008"/>
                    </a:ext>
                  </a:extLst>
                </a:gridCol>
              </a:tblGrid>
              <a:tr h="967685">
                <a:tc>
                  <a:txBody>
                    <a:bodyPr/>
                    <a:lstStyle/>
                    <a:p>
                      <a:pPr algn="ctr"/>
                      <a:r>
                        <a:rPr lang="en-US" sz="1400" dirty="0"/>
                        <a:t>Quadratic Equation</a:t>
                      </a:r>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sz="1400" dirty="0"/>
                        <a:t>a</a:t>
                      </a:r>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sz="1400" dirty="0"/>
                        <a:t>b</a:t>
                      </a:r>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sz="1400" dirty="0"/>
                        <a:t>c</a:t>
                      </a:r>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sz="1400" dirty="0"/>
                        <a:t>Roots</a:t>
                      </a:r>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sz="1400" dirty="0"/>
                        <a:t>Sum of the Roots</a:t>
                      </a:r>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sz="1400" dirty="0"/>
                        <a:t>-b/a</a:t>
                      </a:r>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sz="1400" dirty="0"/>
                        <a:t>Product of the Roots</a:t>
                      </a:r>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sz="1400" dirty="0"/>
                        <a:t>c/a</a:t>
                      </a:r>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extLst>
                  <a:ext uri="{0D108BD9-81ED-4DB2-BD59-A6C34878D82A}">
                    <a16:rowId xmlns:a16="http://schemas.microsoft.com/office/drawing/2014/main" val="10000"/>
                  </a:ext>
                </a:extLst>
              </a:tr>
              <a:tr h="392450">
                <a:tc>
                  <a:txBody>
                    <a:bodyPr/>
                    <a:lstStyle/>
                    <a:p>
                      <a:r>
                        <a:rPr lang="en-US" sz="1400" baseline="0" dirty="0"/>
                        <a:t>x</a:t>
                      </a:r>
                      <a:r>
                        <a:rPr lang="en-US" sz="1400" baseline="30000" dirty="0"/>
                        <a:t>2</a:t>
                      </a:r>
                      <a:r>
                        <a:rPr lang="en-US" sz="1400" baseline="0" dirty="0"/>
                        <a:t> - 5x + 6 = 0</a:t>
                      </a:r>
                      <a:endParaRPr lang="en-US" sz="1400" dirty="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extLst>
                  <a:ext uri="{0D108BD9-81ED-4DB2-BD59-A6C34878D82A}">
                    <a16:rowId xmlns:a16="http://schemas.microsoft.com/office/drawing/2014/main" val="10001"/>
                  </a:ext>
                </a:extLst>
              </a:tr>
              <a:tr h="39245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aseline="0" dirty="0"/>
                        <a:t>x</a:t>
                      </a:r>
                      <a:r>
                        <a:rPr lang="en-US" sz="1400" baseline="30000" dirty="0"/>
                        <a:t>2</a:t>
                      </a:r>
                      <a:r>
                        <a:rPr lang="en-US" sz="1400" baseline="0" dirty="0"/>
                        <a:t> - 8x + 15 = 0</a:t>
                      </a:r>
                      <a:endParaRPr lang="en-US" sz="1400" dirty="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dirty="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extLst>
                  <a:ext uri="{0D108BD9-81ED-4DB2-BD59-A6C34878D82A}">
                    <a16:rowId xmlns:a16="http://schemas.microsoft.com/office/drawing/2014/main" val="10002"/>
                  </a:ext>
                </a:extLst>
              </a:tr>
              <a:tr h="39245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aseline="0" dirty="0"/>
                        <a:t>x</a:t>
                      </a:r>
                      <a:r>
                        <a:rPr lang="en-US" sz="1400" baseline="30000" dirty="0"/>
                        <a:t>2</a:t>
                      </a:r>
                      <a:r>
                        <a:rPr lang="en-US" sz="1400" baseline="0" dirty="0"/>
                        <a:t> + 7x + 12 = 0</a:t>
                      </a:r>
                      <a:endParaRPr lang="en-US" sz="1400" dirty="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extLst>
                  <a:ext uri="{0D108BD9-81ED-4DB2-BD59-A6C34878D82A}">
                    <a16:rowId xmlns:a16="http://schemas.microsoft.com/office/drawing/2014/main" val="10003"/>
                  </a:ext>
                </a:extLst>
              </a:tr>
              <a:tr h="39245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aseline="0" dirty="0"/>
                        <a:t>x</a:t>
                      </a:r>
                      <a:r>
                        <a:rPr lang="en-US" sz="1400" baseline="30000" dirty="0"/>
                        <a:t>2</a:t>
                      </a:r>
                      <a:r>
                        <a:rPr lang="en-US" sz="1400" baseline="0" dirty="0"/>
                        <a:t> - 7x - 8 = 0</a:t>
                      </a:r>
                      <a:endParaRPr lang="en-US" sz="1400" dirty="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extLst>
                  <a:ext uri="{0D108BD9-81ED-4DB2-BD59-A6C34878D82A}">
                    <a16:rowId xmlns:a16="http://schemas.microsoft.com/office/drawing/2014/main" val="10004"/>
                  </a:ext>
                </a:extLst>
              </a:tr>
              <a:tr h="39245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aseline="0" dirty="0"/>
                        <a:t>X</a:t>
                      </a:r>
                      <a:r>
                        <a:rPr lang="en-US" sz="1400" baseline="30000" dirty="0"/>
                        <a:t>2</a:t>
                      </a:r>
                      <a:r>
                        <a:rPr lang="en-US" sz="1400" baseline="0" dirty="0"/>
                        <a:t> - 6x + 8 = 0</a:t>
                      </a:r>
                      <a:endParaRPr lang="en-US" sz="1400" dirty="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extLst>
                  <a:ext uri="{0D108BD9-81ED-4DB2-BD59-A6C34878D82A}">
                    <a16:rowId xmlns:a16="http://schemas.microsoft.com/office/drawing/2014/main" val="10005"/>
                  </a:ext>
                </a:extLst>
              </a:tr>
              <a:tr h="39245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aseline="0" dirty="0"/>
                        <a:t>x</a:t>
                      </a:r>
                      <a:r>
                        <a:rPr lang="en-US" sz="1400" baseline="30000" dirty="0"/>
                        <a:t>2</a:t>
                      </a:r>
                      <a:r>
                        <a:rPr lang="en-US" sz="1400" baseline="0" dirty="0"/>
                        <a:t> + 10x + 25 = 0</a:t>
                      </a:r>
                      <a:endParaRPr lang="en-US" sz="1400" dirty="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extLst>
                  <a:ext uri="{0D108BD9-81ED-4DB2-BD59-A6C34878D82A}">
                    <a16:rowId xmlns:a16="http://schemas.microsoft.com/office/drawing/2014/main" val="10006"/>
                  </a:ext>
                </a:extLst>
              </a:tr>
              <a:tr h="39245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aseline="0" dirty="0"/>
                        <a:t>x</a:t>
                      </a:r>
                      <a:r>
                        <a:rPr lang="en-US" sz="1400" baseline="30000" dirty="0"/>
                        <a:t>2</a:t>
                      </a:r>
                      <a:r>
                        <a:rPr lang="en-US" sz="1400" baseline="0" dirty="0"/>
                        <a:t> - 49 = 0</a:t>
                      </a:r>
                      <a:endParaRPr lang="en-US" sz="1400" dirty="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extLst>
                  <a:ext uri="{0D108BD9-81ED-4DB2-BD59-A6C34878D82A}">
                    <a16:rowId xmlns:a16="http://schemas.microsoft.com/office/drawing/2014/main" val="10007"/>
                  </a:ext>
                </a:extLst>
              </a:tr>
              <a:tr h="39245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aseline="0" dirty="0"/>
                        <a:t>x</a:t>
                      </a:r>
                      <a:r>
                        <a:rPr lang="en-US" sz="1400" baseline="30000" dirty="0"/>
                        <a:t>2</a:t>
                      </a:r>
                      <a:r>
                        <a:rPr lang="en-US" sz="1400" baseline="0" dirty="0"/>
                        <a:t> + 5x +6 = 0</a:t>
                      </a:r>
                      <a:endParaRPr lang="en-US" sz="1400" dirty="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extLst>
                  <a:ext uri="{0D108BD9-81ED-4DB2-BD59-A6C34878D82A}">
                    <a16:rowId xmlns:a16="http://schemas.microsoft.com/office/drawing/2014/main" val="10008"/>
                  </a:ext>
                </a:extLst>
              </a:tr>
              <a:tr h="39245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aseline="0" dirty="0"/>
                        <a:t>x</a:t>
                      </a:r>
                      <a:r>
                        <a:rPr lang="en-US" sz="1400" baseline="30000" dirty="0"/>
                        <a:t>2</a:t>
                      </a:r>
                      <a:r>
                        <a:rPr lang="en-US" sz="1400" baseline="0" dirty="0"/>
                        <a:t> + 2x - 3 = 0</a:t>
                      </a:r>
                      <a:endParaRPr lang="en-US" sz="1400" dirty="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sz="1400" dirty="0"/>
                    </a:p>
                  </a:txBody>
                  <a:tcPr marL="68580" marR="68580" marT="34290" marB="3429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pic>
        <p:nvPicPr>
          <p:cNvPr id="3" name="Picture 2" descr="A table with numbers and symbols&#10;&#10;Description automatically generated">
            <a:extLst>
              <a:ext uri="{FF2B5EF4-FFF2-40B4-BE49-F238E27FC236}">
                <a16:creationId xmlns:a16="http://schemas.microsoft.com/office/drawing/2014/main" id="{AEC4ACC1-9D1D-8CB6-5BE7-5856F1C51E0A}"/>
              </a:ext>
            </a:extLst>
          </p:cNvPr>
          <p:cNvPicPr>
            <a:picLocks noChangeAspect="1"/>
          </p:cNvPicPr>
          <p:nvPr/>
        </p:nvPicPr>
        <p:blipFill>
          <a:blip r:embed="rId3"/>
          <a:stretch>
            <a:fillRect/>
          </a:stretch>
        </p:blipFill>
        <p:spPr>
          <a:xfrm>
            <a:off x="642937" y="1843918"/>
            <a:ext cx="8415337" cy="4898989"/>
          </a:xfrm>
          <a:prstGeom prst="rect">
            <a:avLst/>
          </a:prstGeom>
        </p:spPr>
      </p:pic>
    </p:spTree>
    <p:extLst>
      <p:ext uri="{BB962C8B-B14F-4D97-AF65-F5344CB8AC3E}">
        <p14:creationId xmlns:p14="http://schemas.microsoft.com/office/powerpoint/2010/main" val="11708675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BED9E-867F-4D40-A6BF-CD537F3B6C6A}"/>
              </a:ext>
            </a:extLst>
          </p:cNvPr>
          <p:cNvSpPr>
            <a:spLocks noGrp="1"/>
          </p:cNvSpPr>
          <p:nvPr>
            <p:ph type="title"/>
          </p:nvPr>
        </p:nvSpPr>
        <p:spPr>
          <a:xfrm>
            <a:off x="1348740" y="1117113"/>
            <a:ext cx="6172200" cy="4369288"/>
          </a:xfrm>
        </p:spPr>
        <p:txBody>
          <a:bodyPr>
            <a:noAutofit/>
          </a:bodyPr>
          <a:lstStyle/>
          <a:p>
            <a:pPr algn="l"/>
            <a:r>
              <a:rPr lang="en-US" sz="5400" b="1" i="1" dirty="0">
                <a:latin typeface="Arial Narrow" panose="020B0604020202020204" pitchFamily="34" charset="0"/>
                <a:cs typeface="Arial Narrow" panose="020B0604020202020204" pitchFamily="34" charset="0"/>
              </a:rPr>
              <a:t>Make sure students don’t “jump the gun” noticing patterns, and they see why proofs are necessary…</a:t>
            </a:r>
          </a:p>
        </p:txBody>
      </p:sp>
    </p:spTree>
    <p:extLst>
      <p:ext uri="{BB962C8B-B14F-4D97-AF65-F5344CB8AC3E}">
        <p14:creationId xmlns:p14="http://schemas.microsoft.com/office/powerpoint/2010/main" val="3294235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A5EB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330C0-48B7-EC6C-756C-7BB75536A28B}"/>
              </a:ext>
            </a:extLst>
          </p:cNvPr>
          <p:cNvSpPr>
            <a:spLocks noGrp="1"/>
          </p:cNvSpPr>
          <p:nvPr>
            <p:ph type="title"/>
          </p:nvPr>
        </p:nvSpPr>
        <p:spPr>
          <a:xfrm>
            <a:off x="457200" y="-231548"/>
            <a:ext cx="8229600" cy="1143000"/>
          </a:xfrm>
        </p:spPr>
        <p:txBody>
          <a:bodyPr/>
          <a:lstStyle/>
          <a:p>
            <a:r>
              <a:rPr lang="en-US" b="1">
                <a:solidFill>
                  <a:schemeClr val="bg1"/>
                </a:solidFill>
              </a:rPr>
              <a:t>CHOCOLATE MATH</a:t>
            </a:r>
          </a:p>
        </p:txBody>
      </p:sp>
      <p:sp>
        <p:nvSpPr>
          <p:cNvPr id="4" name="TextBox 3">
            <a:extLst>
              <a:ext uri="{FF2B5EF4-FFF2-40B4-BE49-F238E27FC236}">
                <a16:creationId xmlns:a16="http://schemas.microsoft.com/office/drawing/2014/main" id="{BE8CFECA-8CC3-BE5A-2F03-CC39535F7AF6}"/>
              </a:ext>
            </a:extLst>
          </p:cNvPr>
          <p:cNvSpPr txBox="1"/>
          <p:nvPr/>
        </p:nvSpPr>
        <p:spPr>
          <a:xfrm>
            <a:off x="457199" y="911452"/>
            <a:ext cx="8474529" cy="5539978"/>
          </a:xfrm>
          <a:prstGeom prst="rect">
            <a:avLst/>
          </a:prstGeom>
          <a:noFill/>
        </p:spPr>
        <p:txBody>
          <a:bodyPr wrap="square" rtlCol="0">
            <a:spAutoFit/>
          </a:bodyPr>
          <a:lstStyle/>
          <a:p>
            <a:r>
              <a:rPr lang="en-US" sz="3600" b="1">
                <a:solidFill>
                  <a:srgbClr val="FFFF00"/>
                </a:solidFill>
              </a:rPr>
              <a:t>100C + YOUR AGE</a:t>
            </a:r>
          </a:p>
          <a:p>
            <a:pPr marL="457200" indent="-457200">
              <a:buAutoNum type="arabicPeriod" startAt="7"/>
            </a:pPr>
            <a:endParaRPr lang="en-US" sz="3600" b="1">
              <a:solidFill>
                <a:srgbClr val="FFFF00"/>
              </a:solidFill>
            </a:endParaRPr>
          </a:p>
          <a:p>
            <a:r>
              <a:rPr lang="en-US" sz="3600" b="1">
                <a:solidFill>
                  <a:schemeClr val="bg1"/>
                </a:solidFill>
              </a:rPr>
              <a:t>Suppose your 2-digit age is  AB, then the expression is </a:t>
            </a:r>
            <a:r>
              <a:rPr lang="en-US" sz="3600" b="1">
                <a:solidFill>
                  <a:srgbClr val="FFFF00"/>
                </a:solidFill>
              </a:rPr>
              <a:t>100C  + AB. </a:t>
            </a:r>
          </a:p>
          <a:p>
            <a:endParaRPr lang="en-US" sz="3600" b="1">
              <a:solidFill>
                <a:srgbClr val="FFFF00"/>
              </a:solidFill>
            </a:endParaRPr>
          </a:p>
          <a:p>
            <a:r>
              <a:rPr lang="en-US" sz="3600" b="1">
                <a:solidFill>
                  <a:srgbClr val="FFFF00"/>
                </a:solidFill>
              </a:rPr>
              <a:t>100C + AB is the 3-digit number CAB.</a:t>
            </a:r>
          </a:p>
          <a:p>
            <a:r>
              <a:rPr lang="en-US" sz="3600" b="1">
                <a:solidFill>
                  <a:srgbClr val="FFFF00"/>
                </a:solidFill>
              </a:rPr>
              <a:t>                                </a:t>
            </a:r>
            <a:r>
              <a:rPr lang="en-US" sz="5400" b="1">
                <a:solidFill>
                  <a:srgbClr val="FFFF00"/>
                </a:solidFill>
              </a:rPr>
              <a:t>CAB</a:t>
            </a:r>
          </a:p>
          <a:p>
            <a:r>
              <a:rPr lang="en-US" sz="3600" b="1">
                <a:solidFill>
                  <a:schemeClr val="bg1"/>
                </a:solidFill>
              </a:rPr>
              <a:t>chocolate number   your age</a:t>
            </a:r>
          </a:p>
          <a:p>
            <a:endParaRPr lang="en-US" sz="2400" b="1">
              <a:solidFill>
                <a:schemeClr val="bg1"/>
              </a:solidFill>
            </a:endParaRPr>
          </a:p>
          <a:p>
            <a:endParaRPr lang="en-US" sz="2400" b="1">
              <a:solidFill>
                <a:schemeClr val="bg1"/>
              </a:solidFill>
            </a:endParaRPr>
          </a:p>
        </p:txBody>
      </p:sp>
      <p:cxnSp>
        <p:nvCxnSpPr>
          <p:cNvPr id="5" name="Straight Connector 4">
            <a:extLst>
              <a:ext uri="{FF2B5EF4-FFF2-40B4-BE49-F238E27FC236}">
                <a16:creationId xmlns:a16="http://schemas.microsoft.com/office/drawing/2014/main" id="{3C9AEFBE-06B2-0849-529D-2C6BE3637D9E}"/>
              </a:ext>
            </a:extLst>
          </p:cNvPr>
          <p:cNvCxnSpPr/>
          <p:nvPr/>
        </p:nvCxnSpPr>
        <p:spPr>
          <a:xfrm>
            <a:off x="4196443" y="4735286"/>
            <a:ext cx="0" cy="1306285"/>
          </a:xfrm>
          <a:prstGeom prst="line">
            <a:avLst/>
          </a:prstGeom>
          <a:ln w="53975">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18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p:cNvSpPr>
          <p:nvPr>
            <p:ph type="title"/>
          </p:nvPr>
        </p:nvSpPr>
        <p:spPr>
          <a:xfrm>
            <a:off x="5271314" y="700089"/>
            <a:ext cx="3324225" cy="4445794"/>
          </a:xfrm>
        </p:spPr>
        <p:txBody>
          <a:bodyPr>
            <a:normAutofit/>
          </a:bodyPr>
          <a:lstStyle/>
          <a:p>
            <a:pPr algn="r" eaLnBrk="1" hangingPunct="1"/>
            <a:r>
              <a:rPr lang="en-US" sz="4050" b="1" dirty="0">
                <a:solidFill>
                  <a:schemeClr val="hlink"/>
                </a:solidFill>
                <a:latin typeface="Calibri" charset="0"/>
              </a:rPr>
              <a:t>Students See the Need for Proof When Apparently Solid Patterns Break Down!</a:t>
            </a:r>
          </a:p>
        </p:txBody>
      </p:sp>
      <p:sp>
        <p:nvSpPr>
          <p:cNvPr id="26626" name="Rectangle 3"/>
          <p:cNvSpPr>
            <a:spLocks noGrp="1"/>
          </p:cNvSpPr>
          <p:nvPr>
            <p:ph idx="1"/>
          </p:nvPr>
        </p:nvSpPr>
        <p:spPr>
          <a:xfrm>
            <a:off x="271463" y="1143001"/>
            <a:ext cx="4529137" cy="4445794"/>
          </a:xfrm>
        </p:spPr>
        <p:txBody>
          <a:bodyPr/>
          <a:lstStyle/>
          <a:p>
            <a:pPr eaLnBrk="1" hangingPunct="1">
              <a:buFont typeface="Arial" charset="0"/>
              <a:buNone/>
            </a:pPr>
            <a:r>
              <a:rPr lang="en-US" sz="4050" b="1" dirty="0">
                <a:latin typeface="Calibri" charset="0"/>
              </a:rPr>
              <a:t>(20 + 25)</a:t>
            </a:r>
            <a:r>
              <a:rPr lang="en-US" sz="4050" b="1" baseline="30000" dirty="0">
                <a:latin typeface="Calibri" charset="0"/>
              </a:rPr>
              <a:t>2</a:t>
            </a:r>
            <a:r>
              <a:rPr lang="en-US" sz="4050" b="1" dirty="0">
                <a:latin typeface="Calibri" charset="0"/>
              </a:rPr>
              <a:t> = 2025</a:t>
            </a:r>
          </a:p>
          <a:p>
            <a:pPr eaLnBrk="1" hangingPunct="1">
              <a:buFont typeface="Arial" charset="0"/>
              <a:buNone/>
            </a:pPr>
            <a:endParaRPr lang="en-US" sz="4050" b="1" dirty="0">
              <a:latin typeface="Calibri" charset="0"/>
            </a:endParaRPr>
          </a:p>
          <a:p>
            <a:pPr eaLnBrk="1" hangingPunct="1">
              <a:buFont typeface="Arial" charset="0"/>
              <a:buNone/>
            </a:pPr>
            <a:r>
              <a:rPr lang="en-US" sz="4050" b="1" dirty="0">
                <a:latin typeface="Calibri" charset="0"/>
              </a:rPr>
              <a:t>(30 + 25)</a:t>
            </a:r>
            <a:r>
              <a:rPr lang="en-US" sz="4050" b="1" baseline="30000" dirty="0">
                <a:latin typeface="Calibri" charset="0"/>
              </a:rPr>
              <a:t>2</a:t>
            </a:r>
            <a:r>
              <a:rPr lang="en-US" sz="4050" b="1" dirty="0">
                <a:latin typeface="Calibri" charset="0"/>
              </a:rPr>
              <a:t> = 3025</a:t>
            </a:r>
          </a:p>
          <a:p>
            <a:pPr eaLnBrk="1" hangingPunct="1">
              <a:buFont typeface="Arial" charset="0"/>
              <a:buNone/>
            </a:pPr>
            <a:endParaRPr lang="en-US" sz="4050" b="1" dirty="0">
              <a:latin typeface="Calibri" charset="0"/>
            </a:endParaRPr>
          </a:p>
          <a:p>
            <a:pPr eaLnBrk="1" hangingPunct="1">
              <a:buFont typeface="Arial" charset="0"/>
              <a:buNone/>
            </a:pPr>
            <a:r>
              <a:rPr lang="en-US" sz="4050" b="1" dirty="0">
                <a:latin typeface="Calibri" charset="0"/>
              </a:rPr>
              <a:t>(40 + 25)</a:t>
            </a:r>
            <a:r>
              <a:rPr lang="en-US" sz="4050" b="1" baseline="30000" dirty="0">
                <a:latin typeface="Calibri" charset="0"/>
              </a:rPr>
              <a:t>2</a:t>
            </a:r>
            <a:r>
              <a:rPr lang="en-US" sz="4050" b="1" dirty="0">
                <a:latin typeface="Calibri" charset="0"/>
              </a:rPr>
              <a:t> =  4225</a:t>
            </a:r>
            <a:endParaRPr lang="en-US" sz="4050" dirty="0">
              <a:latin typeface="Calibri" charset="0"/>
            </a:endParaRPr>
          </a:p>
        </p:txBody>
      </p:sp>
    </p:spTree>
    <p:extLst>
      <p:ext uri="{BB962C8B-B14F-4D97-AF65-F5344CB8AC3E}">
        <p14:creationId xmlns:p14="http://schemas.microsoft.com/office/powerpoint/2010/main" val="33828062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626">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626">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3"/>
          <p:cNvSpPr>
            <a:spLocks noGrp="1"/>
          </p:cNvSpPr>
          <p:nvPr>
            <p:ph type="title" idx="4294967295"/>
          </p:nvPr>
        </p:nvSpPr>
        <p:spPr>
          <a:xfrm>
            <a:off x="1181099" y="457995"/>
            <a:ext cx="6858000" cy="649287"/>
          </a:xfrm>
        </p:spPr>
        <p:txBody>
          <a:bodyPr>
            <a:noAutofit/>
          </a:bodyPr>
          <a:lstStyle/>
          <a:p>
            <a:pPr eaLnBrk="1" hangingPunct="1"/>
            <a:r>
              <a:rPr lang="en-US" sz="2700" b="1" dirty="0">
                <a:solidFill>
                  <a:srgbClr val="660066"/>
                </a:solidFill>
                <a:latin typeface="Arial Narrow"/>
                <a:cs typeface="Arial Narrow"/>
              </a:rPr>
              <a:t>Sometimes Mathematics is Not So Predictable!!!</a:t>
            </a:r>
          </a:p>
        </p:txBody>
      </p:sp>
      <p:pic>
        <p:nvPicPr>
          <p:cNvPr id="19460" name="Picture 37" descr="::Desktop:Screen shot 2010-10-19 at 9.48.31 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0886" y="1267332"/>
            <a:ext cx="1938337" cy="1770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1" name="Picture 38" descr="::Desktop:Screen shot 2010-10-19 at 9.58.32 P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9297" y="1275160"/>
            <a:ext cx="1890155" cy="16347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2" name="Picture 39" descr="::Desktop:Screen shot 2010-10-19 at 10.05.36 P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4733" y="1319556"/>
            <a:ext cx="1796934" cy="172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3" name="Picture 40" descr="::Desktop:Screen shot 2010-10-19 at 10.23.23 PM.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7442" y="2753246"/>
            <a:ext cx="1796934" cy="1491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4" name="Picture 41" descr="::Desktop:Screen shot 2010-10-19 at 10.38.09 PM.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4014" y="2725340"/>
            <a:ext cx="1930876" cy="16347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32775" name="Object 2"/>
          <p:cNvGraphicFramePr>
            <a:graphicFrameLocks noChangeAspect="1"/>
          </p:cNvGraphicFramePr>
          <p:nvPr>
            <p:extLst>
              <p:ext uri="{D42A27DB-BD31-4B8C-83A1-F6EECF244321}">
                <p14:modId xmlns:p14="http://schemas.microsoft.com/office/powerpoint/2010/main" val="2196721123"/>
              </p:ext>
            </p:extLst>
          </p:nvPr>
        </p:nvGraphicFramePr>
        <p:xfrm>
          <a:off x="1690092" y="4404123"/>
          <a:ext cx="5840015" cy="1634729"/>
        </p:xfrm>
        <a:graphic>
          <a:graphicData uri="http://schemas.openxmlformats.org/presentationml/2006/ole">
            <mc:AlternateContent xmlns:mc="http://schemas.openxmlformats.org/markup-compatibility/2006">
              <mc:Choice xmlns:v="urn:schemas-microsoft-com:vml" Requires="v">
                <p:oleObj name="Document" r:id="rId8" imgW="17566552" imgH="4915586" progId="Word.Document.12">
                  <p:link updateAutomatic="1"/>
                </p:oleObj>
              </mc:Choice>
              <mc:Fallback>
                <p:oleObj name="Document" r:id="rId8" imgW="17566552" imgH="4915586" progId="Word.Document.12">
                  <p:link updateAutomatic="1"/>
                  <p:pic>
                    <p:nvPicPr>
                      <p:cNvPr id="32775"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90092" y="4404123"/>
                        <a:ext cx="5840015" cy="1634729"/>
                      </a:xfrm>
                      <a:prstGeom prst="rect">
                        <a:avLst/>
                      </a:prstGeom>
                      <a:noFill/>
                      <a:ln>
                        <a:noFill/>
                      </a:ln>
                    </p:spPr>
                  </p:pic>
                </p:oleObj>
              </mc:Fallback>
            </mc:AlternateContent>
          </a:graphicData>
        </a:graphic>
      </p:graphicFrame>
      <p:sp>
        <p:nvSpPr>
          <p:cNvPr id="19465" name="Rectangle 9"/>
          <p:cNvSpPr>
            <a:spLocks noChangeArrowheads="1"/>
          </p:cNvSpPr>
          <p:nvPr/>
        </p:nvSpPr>
        <p:spPr bwMode="auto">
          <a:xfrm>
            <a:off x="3124201" y="4612482"/>
            <a:ext cx="207169" cy="14168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defRPr/>
            </a:pPr>
            <a:r>
              <a:rPr lang="en-US" sz="1350">
                <a:solidFill>
                  <a:prstClr val="black"/>
                </a:solidFill>
                <a:latin typeface="Calibri" panose="020F0502020204030204"/>
              </a:rPr>
              <a:t>1</a:t>
            </a:r>
          </a:p>
        </p:txBody>
      </p:sp>
      <p:sp>
        <p:nvSpPr>
          <p:cNvPr id="19467" name="Rectangle 11"/>
          <p:cNvSpPr>
            <a:spLocks noChangeArrowheads="1"/>
          </p:cNvSpPr>
          <p:nvPr/>
        </p:nvSpPr>
        <p:spPr bwMode="auto">
          <a:xfrm>
            <a:off x="3142061" y="4812507"/>
            <a:ext cx="207169" cy="14168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defRPr/>
            </a:pPr>
            <a:r>
              <a:rPr lang="en-US" sz="1350">
                <a:solidFill>
                  <a:prstClr val="black"/>
                </a:solidFill>
                <a:latin typeface="Calibri" panose="020F0502020204030204"/>
              </a:rPr>
              <a:t>2</a:t>
            </a:r>
          </a:p>
        </p:txBody>
      </p:sp>
      <p:sp>
        <p:nvSpPr>
          <p:cNvPr id="19468" name="Rectangle 12"/>
          <p:cNvSpPr>
            <a:spLocks noChangeArrowheads="1"/>
          </p:cNvSpPr>
          <p:nvPr/>
        </p:nvSpPr>
        <p:spPr bwMode="auto">
          <a:xfrm>
            <a:off x="3138489" y="4980385"/>
            <a:ext cx="207169" cy="14168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defRPr/>
            </a:pPr>
            <a:r>
              <a:rPr lang="en-US" sz="1350">
                <a:solidFill>
                  <a:prstClr val="black"/>
                </a:solidFill>
                <a:latin typeface="Calibri" panose="020F0502020204030204"/>
              </a:rPr>
              <a:t>3</a:t>
            </a:r>
          </a:p>
        </p:txBody>
      </p:sp>
      <p:sp>
        <p:nvSpPr>
          <p:cNvPr id="19469" name="Rectangle 13"/>
          <p:cNvSpPr>
            <a:spLocks noChangeArrowheads="1"/>
          </p:cNvSpPr>
          <p:nvPr/>
        </p:nvSpPr>
        <p:spPr bwMode="auto">
          <a:xfrm>
            <a:off x="3156348" y="5158979"/>
            <a:ext cx="207169" cy="14168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defRPr/>
            </a:pPr>
            <a:r>
              <a:rPr lang="en-US" sz="1350">
                <a:solidFill>
                  <a:prstClr val="black"/>
                </a:solidFill>
                <a:latin typeface="Calibri" panose="020F0502020204030204"/>
              </a:rPr>
              <a:t>4</a:t>
            </a:r>
          </a:p>
        </p:txBody>
      </p:sp>
      <p:sp>
        <p:nvSpPr>
          <p:cNvPr id="19470" name="Rectangle 14"/>
          <p:cNvSpPr>
            <a:spLocks noChangeArrowheads="1"/>
          </p:cNvSpPr>
          <p:nvPr/>
        </p:nvSpPr>
        <p:spPr bwMode="auto">
          <a:xfrm>
            <a:off x="3152776" y="5348289"/>
            <a:ext cx="207169" cy="14168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defRPr/>
            </a:pPr>
            <a:r>
              <a:rPr lang="en-US" sz="1350">
                <a:solidFill>
                  <a:prstClr val="black"/>
                </a:solidFill>
                <a:latin typeface="Calibri" panose="020F0502020204030204"/>
              </a:rPr>
              <a:t>5</a:t>
            </a:r>
          </a:p>
        </p:txBody>
      </p:sp>
      <p:sp>
        <p:nvSpPr>
          <p:cNvPr id="19471" name="Rectangle 15"/>
          <p:cNvSpPr>
            <a:spLocks noChangeArrowheads="1"/>
          </p:cNvSpPr>
          <p:nvPr/>
        </p:nvSpPr>
        <p:spPr bwMode="auto">
          <a:xfrm>
            <a:off x="3149205" y="5537597"/>
            <a:ext cx="207169" cy="14168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defRPr/>
            </a:pPr>
            <a:endParaRPr lang="en-US" sz="1350">
              <a:solidFill>
                <a:prstClr val="black"/>
              </a:solidFill>
              <a:latin typeface="Calibri" panose="020F0502020204030204"/>
            </a:endParaRPr>
          </a:p>
        </p:txBody>
      </p:sp>
      <p:sp>
        <p:nvSpPr>
          <p:cNvPr id="32782" name="Rectangle 16"/>
          <p:cNvSpPr>
            <a:spLocks noChangeArrowheads="1"/>
          </p:cNvSpPr>
          <p:nvPr/>
        </p:nvSpPr>
        <p:spPr bwMode="auto">
          <a:xfrm>
            <a:off x="3167064" y="5705476"/>
            <a:ext cx="207169" cy="14168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defRPr/>
            </a:pPr>
            <a:endParaRPr lang="en-US" sz="1350">
              <a:solidFill>
                <a:prstClr val="black"/>
              </a:solidFill>
              <a:latin typeface="Calibri" panose="020F0502020204030204"/>
            </a:endParaRPr>
          </a:p>
        </p:txBody>
      </p:sp>
      <p:sp>
        <p:nvSpPr>
          <p:cNvPr id="19473" name="Rectangle 17"/>
          <p:cNvSpPr>
            <a:spLocks noChangeArrowheads="1"/>
          </p:cNvSpPr>
          <p:nvPr/>
        </p:nvSpPr>
        <p:spPr bwMode="auto">
          <a:xfrm>
            <a:off x="5917407" y="5701904"/>
            <a:ext cx="207169" cy="14168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defRPr/>
            </a:pPr>
            <a:endParaRPr lang="en-US" sz="1350">
              <a:solidFill>
                <a:prstClr val="black"/>
              </a:solidFill>
              <a:latin typeface="Calibri" panose="020F0502020204030204"/>
            </a:endParaRPr>
          </a:p>
        </p:txBody>
      </p:sp>
      <p:sp>
        <p:nvSpPr>
          <p:cNvPr id="19474" name="Rectangle 18"/>
          <p:cNvSpPr>
            <a:spLocks noChangeArrowheads="1"/>
          </p:cNvSpPr>
          <p:nvPr/>
        </p:nvSpPr>
        <p:spPr bwMode="auto">
          <a:xfrm>
            <a:off x="5935267" y="5537597"/>
            <a:ext cx="207169" cy="14168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defRPr/>
            </a:pPr>
            <a:endParaRPr lang="en-US" sz="1350">
              <a:solidFill>
                <a:prstClr val="black"/>
              </a:solidFill>
              <a:latin typeface="Calibri" panose="020F0502020204030204"/>
            </a:endParaRPr>
          </a:p>
        </p:txBody>
      </p:sp>
      <p:sp>
        <p:nvSpPr>
          <p:cNvPr id="19475" name="Rectangle 19"/>
          <p:cNvSpPr>
            <a:spLocks noChangeArrowheads="1"/>
          </p:cNvSpPr>
          <p:nvPr/>
        </p:nvSpPr>
        <p:spPr bwMode="auto">
          <a:xfrm>
            <a:off x="5931695" y="5351860"/>
            <a:ext cx="207169" cy="14168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defRPr/>
            </a:pPr>
            <a:endParaRPr lang="en-US" sz="1350">
              <a:solidFill>
                <a:prstClr val="black"/>
              </a:solidFill>
              <a:latin typeface="Calibri" panose="020F0502020204030204"/>
            </a:endParaRPr>
          </a:p>
        </p:txBody>
      </p:sp>
      <p:sp>
        <p:nvSpPr>
          <p:cNvPr id="19476" name="Rectangle 20"/>
          <p:cNvSpPr>
            <a:spLocks noChangeArrowheads="1"/>
          </p:cNvSpPr>
          <p:nvPr/>
        </p:nvSpPr>
        <p:spPr bwMode="auto">
          <a:xfrm>
            <a:off x="5960270" y="5166122"/>
            <a:ext cx="207169" cy="14168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defRPr/>
            </a:pPr>
            <a:endParaRPr lang="en-US" sz="1350">
              <a:solidFill>
                <a:prstClr val="black"/>
              </a:solidFill>
              <a:latin typeface="Calibri" panose="020F0502020204030204"/>
            </a:endParaRPr>
          </a:p>
        </p:txBody>
      </p:sp>
      <p:sp>
        <p:nvSpPr>
          <p:cNvPr id="19477" name="Rectangle 21"/>
          <p:cNvSpPr>
            <a:spLocks noChangeArrowheads="1"/>
          </p:cNvSpPr>
          <p:nvPr/>
        </p:nvSpPr>
        <p:spPr bwMode="auto">
          <a:xfrm>
            <a:off x="5935267" y="4980385"/>
            <a:ext cx="207169" cy="14168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defRPr/>
            </a:pPr>
            <a:endParaRPr lang="en-US" sz="1350">
              <a:solidFill>
                <a:prstClr val="black"/>
              </a:solidFill>
              <a:latin typeface="Calibri" panose="020F0502020204030204"/>
            </a:endParaRPr>
          </a:p>
        </p:txBody>
      </p:sp>
      <p:sp>
        <p:nvSpPr>
          <p:cNvPr id="19478" name="Rectangle 22"/>
          <p:cNvSpPr>
            <a:spLocks noChangeArrowheads="1"/>
          </p:cNvSpPr>
          <p:nvPr/>
        </p:nvSpPr>
        <p:spPr bwMode="auto">
          <a:xfrm>
            <a:off x="5963842" y="4816079"/>
            <a:ext cx="207169" cy="14168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defRPr/>
            </a:pPr>
            <a:endParaRPr lang="en-US" sz="1350">
              <a:solidFill>
                <a:prstClr val="black"/>
              </a:solidFill>
              <a:latin typeface="Calibri" panose="020F0502020204030204"/>
            </a:endParaRPr>
          </a:p>
        </p:txBody>
      </p:sp>
      <p:sp>
        <p:nvSpPr>
          <p:cNvPr id="19479" name="Rectangle 23"/>
          <p:cNvSpPr>
            <a:spLocks noChangeArrowheads="1"/>
          </p:cNvSpPr>
          <p:nvPr/>
        </p:nvSpPr>
        <p:spPr bwMode="auto">
          <a:xfrm>
            <a:off x="5949555" y="4619626"/>
            <a:ext cx="207169" cy="14168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defRPr/>
            </a:pPr>
            <a:endParaRPr lang="en-US" sz="1350">
              <a:solidFill>
                <a:prstClr val="black"/>
              </a:solidFill>
              <a:latin typeface="Calibri" panose="020F0502020204030204"/>
            </a:endParaRPr>
          </a:p>
        </p:txBody>
      </p:sp>
      <p:sp>
        <p:nvSpPr>
          <p:cNvPr id="32790" name="Text Box 25"/>
          <p:cNvSpPr txBox="1">
            <a:spLocks noChangeArrowheads="1"/>
          </p:cNvSpPr>
          <p:nvPr/>
        </p:nvSpPr>
        <p:spPr bwMode="auto">
          <a:xfrm>
            <a:off x="3086100" y="5486400"/>
            <a:ext cx="314325"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hangingPunct="1">
              <a:spcBef>
                <a:spcPct val="50000"/>
              </a:spcBef>
              <a:defRPr/>
            </a:pPr>
            <a:r>
              <a:rPr lang="en-US" sz="1050">
                <a:solidFill>
                  <a:prstClr val="black"/>
                </a:solidFill>
                <a:latin typeface="Times New Roman" charset="0"/>
              </a:rPr>
              <a:t>….</a:t>
            </a:r>
          </a:p>
        </p:txBody>
      </p:sp>
      <p:sp>
        <p:nvSpPr>
          <p:cNvPr id="19482" name="Rectangle 26"/>
          <p:cNvSpPr>
            <a:spLocks noChangeArrowheads="1"/>
          </p:cNvSpPr>
          <p:nvPr/>
        </p:nvSpPr>
        <p:spPr bwMode="auto">
          <a:xfrm>
            <a:off x="3096817" y="5711429"/>
            <a:ext cx="202406" cy="13215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defRPr/>
            </a:pPr>
            <a:r>
              <a:rPr lang="en-US" sz="1350" dirty="0">
                <a:solidFill>
                  <a:prstClr val="black"/>
                </a:solidFill>
                <a:latin typeface="Calibri" panose="020F0502020204030204"/>
              </a:rPr>
              <a:t>n</a:t>
            </a:r>
          </a:p>
        </p:txBody>
      </p:sp>
    </p:spTree>
    <p:extLst>
      <p:ext uri="{BB962C8B-B14F-4D97-AF65-F5344CB8AC3E}">
        <p14:creationId xmlns:p14="http://schemas.microsoft.com/office/powerpoint/2010/main" val="3902387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60"/>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946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9479"/>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9461"/>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19478"/>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9467"/>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9462"/>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19468"/>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9477"/>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9463"/>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19469"/>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19476"/>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9464"/>
                                        </p:tgtEl>
                                        <p:attrNameLst>
                                          <p:attrName>style.visibility</p:attrName>
                                        </p:attrNameLst>
                                      </p:cBhvr>
                                      <p:to>
                                        <p:strVal val="visible"/>
                                      </p:to>
                                    </p:set>
                                  </p:childTnLst>
                                </p:cTn>
                              </p:par>
                              <p:par>
                                <p:cTn id="39" presetID="1" presetClass="exit" presetSubtype="0" fill="hold" grpId="0" nodeType="withEffect">
                                  <p:stCondLst>
                                    <p:cond delay="0"/>
                                  </p:stCondLst>
                                  <p:childTnLst>
                                    <p:set>
                                      <p:cBhvr>
                                        <p:cTn id="40" dur="1" fill="hold">
                                          <p:stCondLst>
                                            <p:cond delay="0"/>
                                          </p:stCondLst>
                                        </p:cTn>
                                        <p:tgtEl>
                                          <p:spTgt spid="19475"/>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19470"/>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9473"/>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19474"/>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19471"/>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194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5" grpId="0" animBg="1"/>
      <p:bldP spid="19467" grpId="0" animBg="1"/>
      <p:bldP spid="19468" grpId="0" animBg="1"/>
      <p:bldP spid="19469" grpId="0" animBg="1"/>
      <p:bldP spid="19470" grpId="0" animBg="1"/>
      <p:bldP spid="19471" grpId="0" animBg="1"/>
      <p:bldP spid="19473" grpId="0" animBg="1"/>
      <p:bldP spid="19474" grpId="0" animBg="1"/>
      <p:bldP spid="19475" grpId="0" animBg="1"/>
      <p:bldP spid="19476" grpId="0" animBg="1"/>
      <p:bldP spid="19477" grpId="0" animBg="1"/>
      <p:bldP spid="19478" grpId="0" animBg="1"/>
      <p:bldP spid="19479" grpId="0" animBg="1"/>
      <p:bldP spid="1948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4"/>
          <p:cNvSpPr>
            <a:spLocks noGrp="1"/>
          </p:cNvSpPr>
          <p:nvPr>
            <p:ph type="title" idx="4294967295"/>
          </p:nvPr>
        </p:nvSpPr>
        <p:spPr>
          <a:xfrm>
            <a:off x="0" y="1833563"/>
            <a:ext cx="6172200" cy="593725"/>
          </a:xfrm>
        </p:spPr>
        <p:txBody>
          <a:bodyPr>
            <a:normAutofit fontScale="90000"/>
          </a:bodyPr>
          <a:lstStyle/>
          <a:p>
            <a:pPr eaLnBrk="1" hangingPunct="1"/>
            <a:r>
              <a:rPr lang="en-US" sz="2400" b="1" i="1" dirty="0">
                <a:solidFill>
                  <a:srgbClr val="3333FF"/>
                </a:solidFill>
                <a:latin typeface="Calibri" charset="0"/>
              </a:rPr>
              <a:t>Does the 6</a:t>
            </a:r>
            <a:r>
              <a:rPr lang="en-US" sz="2400" b="1" i="1" baseline="30000" dirty="0">
                <a:solidFill>
                  <a:srgbClr val="3333FF"/>
                </a:solidFill>
                <a:latin typeface="Calibri" charset="0"/>
              </a:rPr>
              <a:t>th</a:t>
            </a:r>
            <a:r>
              <a:rPr lang="en-US" sz="2400" b="1" i="1" dirty="0">
                <a:solidFill>
                  <a:srgbClr val="3333FF"/>
                </a:solidFill>
                <a:latin typeface="Calibri" charset="0"/>
              </a:rPr>
              <a:t> Circle Have 32 Regions?</a:t>
            </a:r>
            <a:br>
              <a:rPr lang="en-US" sz="2400" b="1" i="1" dirty="0">
                <a:solidFill>
                  <a:srgbClr val="3333FF"/>
                </a:solidFill>
                <a:latin typeface="Calibri" charset="0"/>
              </a:rPr>
            </a:br>
            <a:endParaRPr lang="en-US" sz="2400" b="1" i="1" dirty="0">
              <a:solidFill>
                <a:srgbClr val="3333FF"/>
              </a:solidFill>
              <a:latin typeface="Calibri" charset="0"/>
            </a:endParaRPr>
          </a:p>
        </p:txBody>
      </p:sp>
      <p:grpSp>
        <p:nvGrpSpPr>
          <p:cNvPr id="31746" name="Group 2"/>
          <p:cNvGrpSpPr>
            <a:grpSpLocks/>
          </p:cNvGrpSpPr>
          <p:nvPr/>
        </p:nvGrpSpPr>
        <p:grpSpPr bwMode="auto">
          <a:xfrm>
            <a:off x="1304925" y="2436019"/>
            <a:ext cx="3590925" cy="3263504"/>
            <a:chOff x="2640" y="7115"/>
            <a:chExt cx="6520" cy="5835"/>
          </a:xfrm>
        </p:grpSpPr>
        <p:grpSp>
          <p:nvGrpSpPr>
            <p:cNvPr id="34823" name="Group 3"/>
            <p:cNvGrpSpPr>
              <a:grpSpLocks/>
            </p:cNvGrpSpPr>
            <p:nvPr/>
          </p:nvGrpSpPr>
          <p:grpSpPr bwMode="auto">
            <a:xfrm>
              <a:off x="2975" y="7115"/>
              <a:ext cx="5710" cy="5835"/>
              <a:chOff x="5560" y="8258"/>
              <a:chExt cx="5690" cy="5715"/>
            </a:xfrm>
          </p:grpSpPr>
          <p:sp>
            <p:nvSpPr>
              <p:cNvPr id="18436" name="Oval 4"/>
              <p:cNvSpPr>
                <a:spLocks noChangeArrowheads="1"/>
              </p:cNvSpPr>
              <p:nvPr/>
            </p:nvSpPr>
            <p:spPr bwMode="auto">
              <a:xfrm>
                <a:off x="5620" y="8358"/>
                <a:ext cx="5616" cy="5615"/>
              </a:xfrm>
              <a:prstGeom prst="ellipse">
                <a:avLst/>
              </a:prstGeom>
              <a:noFill/>
              <a:ln w="19050">
                <a:solidFill>
                  <a:srgbClr val="000000"/>
                </a:solidFill>
                <a:round/>
                <a:headEnd/>
                <a:tailEnd/>
              </a:ln>
              <a:effectLst>
                <a:outerShdw blurRad="63500" dist="26940" dir="5400000" algn="ctr" rotWithShape="0">
                  <a:srgbClr val="000000">
                    <a:alpha val="35001"/>
                  </a:srgbClr>
                </a:outerShdw>
              </a:effectLst>
              <a:extLst>
                <a:ext uri="{909E8E84-426E-40dd-AFC4-6F175D3DCCD1}">
                  <a14:hiddenFill xmlns:a14="http://schemas.microsoft.com/office/drawing/2010/main" xmlns="">
                    <a:solidFill>
                      <a:srgbClr val="FFFFFF"/>
                    </a:solidFill>
                  </a14:hiddenFill>
                </a:ext>
              </a:extLst>
            </p:spPr>
            <p:txBody>
              <a:bodyPr tIns="68580" bIns="68580"/>
              <a:lstStyle/>
              <a:p>
                <a:pPr>
                  <a:defRPr/>
                </a:pPr>
                <a:endParaRPr lang="en-US" sz="1350">
                  <a:solidFill>
                    <a:prstClr val="black"/>
                  </a:solidFill>
                  <a:latin typeface="Calibri" panose="020F0502020204030204"/>
                  <a:ea typeface="ＭＳ Ｐゴシック" charset="-128"/>
                  <a:cs typeface="ＭＳ Ｐゴシック" charset="-128"/>
                </a:endParaRPr>
              </a:p>
            </p:txBody>
          </p:sp>
          <p:sp>
            <p:nvSpPr>
              <p:cNvPr id="18437" name="Oval 5"/>
              <p:cNvSpPr>
                <a:spLocks noChangeArrowheads="1"/>
              </p:cNvSpPr>
              <p:nvPr/>
            </p:nvSpPr>
            <p:spPr bwMode="auto">
              <a:xfrm flipH="1">
                <a:off x="5575" y="11012"/>
                <a:ext cx="71" cy="71"/>
              </a:xfrm>
              <a:prstGeom prst="ellipse">
                <a:avLst/>
              </a:prstGeom>
              <a:solidFill>
                <a:srgbClr val="000000"/>
              </a:solidFill>
              <a:ln w="19050">
                <a:solidFill>
                  <a:srgbClr val="000000"/>
                </a:solidFill>
                <a:round/>
                <a:headEnd/>
                <a:tailEnd/>
              </a:ln>
              <a:effectLst>
                <a:outerShdw blurRad="63500" dist="26940" dir="5400000" algn="ctr" rotWithShape="0">
                  <a:srgbClr val="000000">
                    <a:alpha val="35001"/>
                  </a:srgbClr>
                </a:outerShdw>
              </a:effectLst>
            </p:spPr>
            <p:txBody>
              <a:bodyPr tIns="68580" bIns="68580"/>
              <a:lstStyle/>
              <a:p>
                <a:pPr>
                  <a:defRPr/>
                </a:pPr>
                <a:endParaRPr lang="en-US" sz="1350">
                  <a:solidFill>
                    <a:prstClr val="black"/>
                  </a:solidFill>
                  <a:latin typeface="Calibri" panose="020F0502020204030204"/>
                  <a:ea typeface="ＭＳ Ｐゴシック" charset="-128"/>
                  <a:cs typeface="ＭＳ Ｐゴシック" charset="-128"/>
                </a:endParaRPr>
              </a:p>
            </p:txBody>
          </p:sp>
          <p:sp>
            <p:nvSpPr>
              <p:cNvPr id="18438" name="Oval 6"/>
              <p:cNvSpPr>
                <a:spLocks noChangeArrowheads="1"/>
              </p:cNvSpPr>
              <p:nvPr/>
            </p:nvSpPr>
            <p:spPr bwMode="auto">
              <a:xfrm flipH="1">
                <a:off x="9690" y="8623"/>
                <a:ext cx="69" cy="71"/>
              </a:xfrm>
              <a:prstGeom prst="ellipse">
                <a:avLst/>
              </a:prstGeom>
              <a:solidFill>
                <a:srgbClr val="000000"/>
              </a:solidFill>
              <a:ln w="19050">
                <a:solidFill>
                  <a:srgbClr val="000000"/>
                </a:solidFill>
                <a:round/>
                <a:headEnd/>
                <a:tailEnd/>
              </a:ln>
              <a:effectLst>
                <a:outerShdw blurRad="63500" dist="26940" dir="5400000" algn="ctr" rotWithShape="0">
                  <a:srgbClr val="000000">
                    <a:alpha val="35001"/>
                  </a:srgbClr>
                </a:outerShdw>
              </a:effectLst>
            </p:spPr>
            <p:txBody>
              <a:bodyPr tIns="68580" bIns="68580"/>
              <a:lstStyle/>
              <a:p>
                <a:pPr>
                  <a:defRPr/>
                </a:pPr>
                <a:endParaRPr lang="en-US" sz="1350">
                  <a:solidFill>
                    <a:prstClr val="black"/>
                  </a:solidFill>
                  <a:latin typeface="Calibri" panose="020F0502020204030204"/>
                  <a:ea typeface="ＭＳ Ｐゴシック" charset="-128"/>
                  <a:cs typeface="ＭＳ Ｐゴシック" charset="-128"/>
                </a:endParaRPr>
              </a:p>
            </p:txBody>
          </p:sp>
          <p:sp>
            <p:nvSpPr>
              <p:cNvPr id="18439" name="Oval 7"/>
              <p:cNvSpPr>
                <a:spLocks noChangeArrowheads="1"/>
              </p:cNvSpPr>
              <p:nvPr/>
            </p:nvSpPr>
            <p:spPr bwMode="auto">
              <a:xfrm flipH="1">
                <a:off x="6870" y="8765"/>
                <a:ext cx="71" cy="71"/>
              </a:xfrm>
              <a:prstGeom prst="ellipse">
                <a:avLst/>
              </a:prstGeom>
              <a:solidFill>
                <a:srgbClr val="000000"/>
              </a:solidFill>
              <a:ln w="19050">
                <a:solidFill>
                  <a:srgbClr val="000000"/>
                </a:solidFill>
                <a:round/>
                <a:headEnd/>
                <a:tailEnd/>
              </a:ln>
              <a:effectLst>
                <a:outerShdw blurRad="63500" dist="26940" dir="5400000" algn="ctr" rotWithShape="0">
                  <a:srgbClr val="000000">
                    <a:alpha val="35001"/>
                  </a:srgbClr>
                </a:outerShdw>
              </a:effectLst>
            </p:spPr>
            <p:txBody>
              <a:bodyPr tIns="68580" bIns="68580"/>
              <a:lstStyle/>
              <a:p>
                <a:pPr>
                  <a:defRPr/>
                </a:pPr>
                <a:endParaRPr lang="en-US" sz="1350">
                  <a:solidFill>
                    <a:prstClr val="black"/>
                  </a:solidFill>
                  <a:latin typeface="Calibri" panose="020F0502020204030204"/>
                  <a:ea typeface="ＭＳ Ｐゴシック" charset="-128"/>
                  <a:cs typeface="ＭＳ Ｐゴシック" charset="-128"/>
                </a:endParaRPr>
              </a:p>
            </p:txBody>
          </p:sp>
          <p:sp>
            <p:nvSpPr>
              <p:cNvPr id="18440" name="Oval 8"/>
              <p:cNvSpPr>
                <a:spLocks noChangeArrowheads="1"/>
              </p:cNvSpPr>
              <p:nvPr/>
            </p:nvSpPr>
            <p:spPr bwMode="auto">
              <a:xfrm flipH="1">
                <a:off x="11180" y="10856"/>
                <a:ext cx="69" cy="71"/>
              </a:xfrm>
              <a:prstGeom prst="ellipse">
                <a:avLst/>
              </a:prstGeom>
              <a:solidFill>
                <a:srgbClr val="000000"/>
              </a:solidFill>
              <a:ln w="19050">
                <a:solidFill>
                  <a:srgbClr val="000000"/>
                </a:solidFill>
                <a:round/>
                <a:headEnd/>
                <a:tailEnd/>
              </a:ln>
              <a:effectLst>
                <a:outerShdw blurRad="63500" dist="26940" dir="5400000" algn="ctr" rotWithShape="0">
                  <a:srgbClr val="000000">
                    <a:alpha val="35001"/>
                  </a:srgbClr>
                </a:outerShdw>
              </a:effectLst>
            </p:spPr>
            <p:txBody>
              <a:bodyPr tIns="68580" bIns="68580"/>
              <a:lstStyle/>
              <a:p>
                <a:pPr>
                  <a:defRPr/>
                </a:pPr>
                <a:endParaRPr lang="en-US" sz="1350">
                  <a:solidFill>
                    <a:prstClr val="black"/>
                  </a:solidFill>
                  <a:latin typeface="Calibri" panose="020F0502020204030204"/>
                  <a:ea typeface="ＭＳ Ｐゴシック" charset="-128"/>
                  <a:cs typeface="ＭＳ Ｐゴシック" charset="-128"/>
                </a:endParaRPr>
              </a:p>
            </p:txBody>
          </p:sp>
          <p:sp>
            <p:nvSpPr>
              <p:cNvPr id="34832" name="Text Box 9"/>
              <p:cNvSpPr txBox="1">
                <a:spLocks noChangeArrowheads="1"/>
              </p:cNvSpPr>
              <p:nvPr/>
            </p:nvSpPr>
            <p:spPr bwMode="auto">
              <a:xfrm>
                <a:off x="5645" y="11698"/>
                <a:ext cx="520"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900">
                    <a:solidFill>
                      <a:prstClr val="black"/>
                    </a:solidFill>
                    <a:latin typeface="Cambria" charset="0"/>
                    <a:cs typeface="Times New Roman" charset="0"/>
                  </a:rPr>
                  <a:t>1</a:t>
                </a:r>
              </a:p>
            </p:txBody>
          </p:sp>
          <p:sp>
            <p:nvSpPr>
              <p:cNvPr id="34833" name="Text Box 10"/>
              <p:cNvSpPr txBox="1">
                <a:spLocks noChangeArrowheads="1"/>
              </p:cNvSpPr>
              <p:nvPr/>
            </p:nvSpPr>
            <p:spPr bwMode="auto">
              <a:xfrm>
                <a:off x="5870" y="9638"/>
                <a:ext cx="420" cy="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900">
                    <a:solidFill>
                      <a:prstClr val="black"/>
                    </a:solidFill>
                    <a:latin typeface="Cambria" charset="0"/>
                    <a:cs typeface="Times New Roman" charset="0"/>
                  </a:rPr>
                  <a:t>2</a:t>
                </a:r>
              </a:p>
            </p:txBody>
          </p:sp>
          <p:sp>
            <p:nvSpPr>
              <p:cNvPr id="34834" name="Text Box 11"/>
              <p:cNvSpPr txBox="1">
                <a:spLocks noChangeArrowheads="1"/>
              </p:cNvSpPr>
              <p:nvPr/>
            </p:nvSpPr>
            <p:spPr bwMode="auto">
              <a:xfrm>
                <a:off x="8104" y="8273"/>
                <a:ext cx="580" cy="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900">
                    <a:solidFill>
                      <a:prstClr val="black"/>
                    </a:solidFill>
                    <a:latin typeface="Cambria" charset="0"/>
                    <a:cs typeface="Times New Roman" charset="0"/>
                  </a:rPr>
                  <a:t>3</a:t>
                </a:r>
                <a:endParaRPr lang="en-US" sz="900">
                  <a:solidFill>
                    <a:prstClr val="black"/>
                  </a:solidFill>
                  <a:latin typeface="Times New Roman" charset="0"/>
                  <a:cs typeface="Times New Roman" charset="0"/>
                </a:endParaRPr>
              </a:p>
            </p:txBody>
          </p:sp>
          <p:sp>
            <p:nvSpPr>
              <p:cNvPr id="34835" name="Text Box 12"/>
              <p:cNvSpPr txBox="1">
                <a:spLocks noChangeArrowheads="1"/>
              </p:cNvSpPr>
              <p:nvPr/>
            </p:nvSpPr>
            <p:spPr bwMode="auto">
              <a:xfrm>
                <a:off x="10364" y="9303"/>
                <a:ext cx="434"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900">
                    <a:solidFill>
                      <a:prstClr val="black"/>
                    </a:solidFill>
                    <a:latin typeface="Cambria" charset="0"/>
                    <a:cs typeface="Times New Roman" charset="0"/>
                  </a:rPr>
                  <a:t>4</a:t>
                </a:r>
                <a:endParaRPr lang="en-US" sz="900">
                  <a:solidFill>
                    <a:prstClr val="black"/>
                  </a:solidFill>
                  <a:latin typeface="Times New Roman" charset="0"/>
                  <a:cs typeface="Times New Roman" charset="0"/>
                </a:endParaRPr>
              </a:p>
            </p:txBody>
          </p:sp>
          <p:sp>
            <p:nvSpPr>
              <p:cNvPr id="34836" name="Text Box 13"/>
              <p:cNvSpPr txBox="1">
                <a:spLocks noChangeArrowheads="1"/>
              </p:cNvSpPr>
              <p:nvPr/>
            </p:nvSpPr>
            <p:spPr bwMode="auto">
              <a:xfrm>
                <a:off x="10604" y="12083"/>
                <a:ext cx="520"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900">
                    <a:solidFill>
                      <a:prstClr val="black"/>
                    </a:solidFill>
                    <a:latin typeface="Cambria" charset="0"/>
                    <a:cs typeface="Times New Roman" charset="0"/>
                  </a:rPr>
                  <a:t>5</a:t>
                </a:r>
                <a:endParaRPr lang="en-US" sz="900">
                  <a:solidFill>
                    <a:prstClr val="black"/>
                  </a:solidFill>
                  <a:latin typeface="Times New Roman" charset="0"/>
                  <a:cs typeface="Times New Roman" charset="0"/>
                </a:endParaRPr>
              </a:p>
            </p:txBody>
          </p:sp>
          <p:sp>
            <p:nvSpPr>
              <p:cNvPr id="34837" name="Text Box 14"/>
              <p:cNvSpPr txBox="1">
                <a:spLocks noChangeArrowheads="1"/>
              </p:cNvSpPr>
              <p:nvPr/>
            </p:nvSpPr>
            <p:spPr bwMode="auto">
              <a:xfrm>
                <a:off x="8104" y="13263"/>
                <a:ext cx="394" cy="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900">
                    <a:solidFill>
                      <a:prstClr val="black"/>
                    </a:solidFill>
                    <a:latin typeface="Cambria" charset="0"/>
                    <a:cs typeface="Times New Roman" charset="0"/>
                  </a:rPr>
                  <a:t>6</a:t>
                </a:r>
                <a:endParaRPr lang="en-US" sz="900">
                  <a:solidFill>
                    <a:prstClr val="black"/>
                  </a:solidFill>
                  <a:latin typeface="Times New Roman" charset="0"/>
                  <a:cs typeface="Times New Roman" charset="0"/>
                </a:endParaRPr>
              </a:p>
            </p:txBody>
          </p:sp>
          <p:sp>
            <p:nvSpPr>
              <p:cNvPr id="34838" name="Text Box 15"/>
              <p:cNvSpPr txBox="1">
                <a:spLocks noChangeArrowheads="1"/>
              </p:cNvSpPr>
              <p:nvPr/>
            </p:nvSpPr>
            <p:spPr bwMode="auto">
              <a:xfrm>
                <a:off x="7898" y="12633"/>
                <a:ext cx="520"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900">
                    <a:solidFill>
                      <a:prstClr val="black"/>
                    </a:solidFill>
                    <a:latin typeface="Cambria" charset="0"/>
                    <a:cs typeface="Times New Roman" charset="0"/>
                  </a:rPr>
                  <a:t>7</a:t>
                </a:r>
                <a:endParaRPr lang="en-US" sz="900">
                  <a:solidFill>
                    <a:prstClr val="black"/>
                  </a:solidFill>
                  <a:latin typeface="Times New Roman" charset="0"/>
                  <a:cs typeface="Times New Roman" charset="0"/>
                </a:endParaRPr>
              </a:p>
            </p:txBody>
          </p:sp>
          <p:sp>
            <p:nvSpPr>
              <p:cNvPr id="34839" name="Text Box 16"/>
              <p:cNvSpPr txBox="1">
                <a:spLocks noChangeArrowheads="1"/>
              </p:cNvSpPr>
              <p:nvPr/>
            </p:nvSpPr>
            <p:spPr bwMode="auto">
              <a:xfrm>
                <a:off x="7047" y="12143"/>
                <a:ext cx="354" cy="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900">
                    <a:solidFill>
                      <a:prstClr val="black"/>
                    </a:solidFill>
                    <a:latin typeface="Cambria" charset="0"/>
                    <a:cs typeface="Times New Roman" charset="0"/>
                  </a:rPr>
                  <a:t>8</a:t>
                </a:r>
                <a:endParaRPr lang="en-US" sz="900">
                  <a:solidFill>
                    <a:prstClr val="black"/>
                  </a:solidFill>
                  <a:latin typeface="Times New Roman" charset="0"/>
                  <a:cs typeface="Times New Roman" charset="0"/>
                </a:endParaRPr>
              </a:p>
            </p:txBody>
          </p:sp>
          <p:sp>
            <p:nvSpPr>
              <p:cNvPr id="34840" name="Text Box 17"/>
              <p:cNvSpPr txBox="1">
                <a:spLocks noChangeArrowheads="1"/>
              </p:cNvSpPr>
              <p:nvPr/>
            </p:nvSpPr>
            <p:spPr bwMode="auto">
              <a:xfrm>
                <a:off x="6540" y="8370"/>
                <a:ext cx="607" cy="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900">
                    <a:solidFill>
                      <a:prstClr val="black"/>
                    </a:solidFill>
                    <a:latin typeface="Cambria" charset="0"/>
                    <a:cs typeface="Times New Roman" charset="0"/>
                  </a:rPr>
                  <a:t>A</a:t>
                </a:r>
                <a:endParaRPr lang="en-US" sz="900">
                  <a:solidFill>
                    <a:prstClr val="black"/>
                  </a:solidFill>
                  <a:latin typeface="Times New Roman" charset="0"/>
                  <a:cs typeface="Times New Roman" charset="0"/>
                </a:endParaRPr>
              </a:p>
            </p:txBody>
          </p:sp>
          <p:sp>
            <p:nvSpPr>
              <p:cNvPr id="34841" name="Text Box 18"/>
              <p:cNvSpPr txBox="1">
                <a:spLocks noChangeArrowheads="1"/>
              </p:cNvSpPr>
              <p:nvPr/>
            </p:nvSpPr>
            <p:spPr bwMode="auto">
              <a:xfrm>
                <a:off x="9629" y="8258"/>
                <a:ext cx="540" cy="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900">
                    <a:solidFill>
                      <a:prstClr val="black"/>
                    </a:solidFill>
                    <a:latin typeface="Cambria" charset="0"/>
                    <a:cs typeface="Times New Roman" charset="0"/>
                  </a:rPr>
                  <a:t>B</a:t>
                </a:r>
                <a:endParaRPr lang="en-US" sz="900">
                  <a:solidFill>
                    <a:prstClr val="black"/>
                  </a:solidFill>
                  <a:latin typeface="Times New Roman" charset="0"/>
                  <a:cs typeface="Times New Roman" charset="0"/>
                </a:endParaRPr>
              </a:p>
            </p:txBody>
          </p:sp>
          <p:sp>
            <p:nvSpPr>
              <p:cNvPr id="34842" name="Text Box 19"/>
              <p:cNvSpPr txBox="1">
                <a:spLocks noChangeArrowheads="1"/>
              </p:cNvSpPr>
              <p:nvPr/>
            </p:nvSpPr>
            <p:spPr bwMode="auto">
              <a:xfrm>
                <a:off x="10053" y="13223"/>
                <a:ext cx="600" cy="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900">
                    <a:solidFill>
                      <a:prstClr val="black"/>
                    </a:solidFill>
                    <a:latin typeface="Cambria" charset="0"/>
                    <a:cs typeface="Times New Roman" charset="0"/>
                  </a:rPr>
                  <a:t>D</a:t>
                </a:r>
                <a:endParaRPr lang="en-US" sz="900">
                  <a:solidFill>
                    <a:prstClr val="black"/>
                  </a:solidFill>
                  <a:latin typeface="Times New Roman" charset="0"/>
                  <a:cs typeface="Times New Roman" charset="0"/>
                </a:endParaRPr>
              </a:p>
            </p:txBody>
          </p:sp>
          <p:sp>
            <p:nvSpPr>
              <p:cNvPr id="18452" name="Oval 20"/>
              <p:cNvSpPr>
                <a:spLocks noChangeArrowheads="1"/>
              </p:cNvSpPr>
              <p:nvPr/>
            </p:nvSpPr>
            <p:spPr bwMode="auto">
              <a:xfrm flipH="1">
                <a:off x="10118" y="13341"/>
                <a:ext cx="71" cy="71"/>
              </a:xfrm>
              <a:prstGeom prst="ellipse">
                <a:avLst/>
              </a:prstGeom>
              <a:solidFill>
                <a:srgbClr val="000000"/>
              </a:solidFill>
              <a:ln w="19050">
                <a:solidFill>
                  <a:srgbClr val="000000"/>
                </a:solidFill>
                <a:round/>
                <a:headEnd/>
                <a:tailEnd/>
              </a:ln>
              <a:effectLst>
                <a:outerShdw blurRad="63500" dist="26940" dir="5400000" algn="ctr" rotWithShape="0">
                  <a:srgbClr val="000000">
                    <a:alpha val="35001"/>
                  </a:srgbClr>
                </a:outerShdw>
              </a:effectLst>
            </p:spPr>
            <p:txBody>
              <a:bodyPr tIns="68580" bIns="68580"/>
              <a:lstStyle/>
              <a:p>
                <a:pPr>
                  <a:defRPr/>
                </a:pPr>
                <a:endParaRPr lang="en-US" sz="1350">
                  <a:solidFill>
                    <a:prstClr val="black"/>
                  </a:solidFill>
                  <a:latin typeface="Calibri" panose="020F0502020204030204"/>
                  <a:ea typeface="ＭＳ Ｐゴシック" charset="-128"/>
                  <a:cs typeface="ＭＳ Ｐゴシック" charset="-128"/>
                </a:endParaRPr>
              </a:p>
            </p:txBody>
          </p:sp>
          <p:sp>
            <p:nvSpPr>
              <p:cNvPr id="18453" name="Line 21"/>
              <p:cNvSpPr>
                <a:spLocks noChangeShapeType="1"/>
              </p:cNvSpPr>
              <p:nvPr/>
            </p:nvSpPr>
            <p:spPr bwMode="auto">
              <a:xfrm flipH="1" flipV="1">
                <a:off x="9765" y="8648"/>
                <a:ext cx="396" cy="4714"/>
              </a:xfrm>
              <a:prstGeom prst="line">
                <a:avLst/>
              </a:prstGeom>
              <a:noFill/>
              <a:ln w="12700">
                <a:solidFill>
                  <a:srgbClr val="000000"/>
                </a:solidFill>
                <a:round/>
                <a:headEnd/>
                <a:tailEnd/>
              </a:ln>
              <a:effectLst>
                <a:outerShdw blurRad="63500" dist="26940" dir="5400000" algn="ctr" rotWithShape="0">
                  <a:srgbClr val="000000">
                    <a:alpha val="35001"/>
                  </a:srgbClr>
                </a:outerShdw>
              </a:effectLst>
              <a:extLst>
                <a:ext uri="{909E8E84-426E-40dd-AFC4-6F175D3DCCD1}">
                  <a14:hiddenFill xmlns:a14="http://schemas.microsoft.com/office/drawing/2010/main" xmlns="">
                    <a:noFill/>
                  </a14:hiddenFill>
                </a:ext>
              </a:extLst>
            </p:spPr>
            <p:txBody>
              <a:bodyPr/>
              <a:lstStyle/>
              <a:p>
                <a:pPr>
                  <a:defRPr/>
                </a:pPr>
                <a:endParaRPr lang="en-US" sz="1350">
                  <a:solidFill>
                    <a:prstClr val="black"/>
                  </a:solidFill>
                  <a:latin typeface="Calibri" panose="020F0502020204030204"/>
                  <a:cs typeface="Arial" charset="0"/>
                </a:endParaRPr>
              </a:p>
            </p:txBody>
          </p:sp>
          <p:sp>
            <p:nvSpPr>
              <p:cNvPr id="18454" name="Line 22"/>
              <p:cNvSpPr>
                <a:spLocks noChangeShapeType="1"/>
              </p:cNvSpPr>
              <p:nvPr/>
            </p:nvSpPr>
            <p:spPr bwMode="auto">
              <a:xfrm>
                <a:off x="9694" y="8633"/>
                <a:ext cx="1510" cy="2294"/>
              </a:xfrm>
              <a:prstGeom prst="line">
                <a:avLst/>
              </a:prstGeom>
              <a:noFill/>
              <a:ln w="12700">
                <a:solidFill>
                  <a:srgbClr val="000000"/>
                </a:solidFill>
                <a:round/>
                <a:headEnd/>
                <a:tailEnd/>
              </a:ln>
              <a:effectLst>
                <a:outerShdw blurRad="63500" dist="26940" dir="5400000" algn="ctr" rotWithShape="0">
                  <a:srgbClr val="000000">
                    <a:alpha val="35001"/>
                  </a:srgbClr>
                </a:outerShdw>
              </a:effectLst>
              <a:extLst>
                <a:ext uri="{909E8E84-426E-40dd-AFC4-6F175D3DCCD1}">
                  <a14:hiddenFill xmlns:a14="http://schemas.microsoft.com/office/drawing/2010/main" xmlns="">
                    <a:noFill/>
                  </a14:hiddenFill>
                </a:ext>
              </a:extLst>
            </p:spPr>
            <p:txBody>
              <a:bodyPr/>
              <a:lstStyle/>
              <a:p>
                <a:pPr>
                  <a:defRPr/>
                </a:pPr>
                <a:endParaRPr lang="en-US" sz="1350">
                  <a:solidFill>
                    <a:prstClr val="black"/>
                  </a:solidFill>
                  <a:latin typeface="Calibri" panose="020F0502020204030204"/>
                  <a:cs typeface="Arial" charset="0"/>
                </a:endParaRPr>
              </a:p>
            </p:txBody>
          </p:sp>
          <p:sp>
            <p:nvSpPr>
              <p:cNvPr id="18455" name="Line 23"/>
              <p:cNvSpPr>
                <a:spLocks noChangeShapeType="1"/>
              </p:cNvSpPr>
              <p:nvPr/>
            </p:nvSpPr>
            <p:spPr bwMode="auto">
              <a:xfrm flipH="1">
                <a:off x="5560" y="8623"/>
                <a:ext cx="4175" cy="2406"/>
              </a:xfrm>
              <a:prstGeom prst="line">
                <a:avLst/>
              </a:prstGeom>
              <a:noFill/>
              <a:ln w="12700">
                <a:solidFill>
                  <a:srgbClr val="000000"/>
                </a:solidFill>
                <a:round/>
                <a:headEnd/>
                <a:tailEnd/>
              </a:ln>
              <a:effectLst>
                <a:outerShdw blurRad="63500" dist="26940" dir="5400000" algn="ctr" rotWithShape="0">
                  <a:srgbClr val="000000">
                    <a:alpha val="35001"/>
                  </a:srgbClr>
                </a:outerShdw>
              </a:effectLst>
              <a:extLst>
                <a:ext uri="{909E8E84-426E-40dd-AFC4-6F175D3DCCD1}">
                  <a14:hiddenFill xmlns:a14="http://schemas.microsoft.com/office/drawing/2010/main" xmlns="">
                    <a:noFill/>
                  </a14:hiddenFill>
                </a:ext>
              </a:extLst>
            </p:spPr>
            <p:txBody>
              <a:bodyPr/>
              <a:lstStyle/>
              <a:p>
                <a:pPr>
                  <a:defRPr/>
                </a:pPr>
                <a:endParaRPr lang="en-US" sz="1350">
                  <a:solidFill>
                    <a:prstClr val="black"/>
                  </a:solidFill>
                  <a:latin typeface="Calibri" panose="020F0502020204030204"/>
                  <a:cs typeface="Arial" charset="0"/>
                </a:endParaRPr>
              </a:p>
            </p:txBody>
          </p:sp>
          <p:sp>
            <p:nvSpPr>
              <p:cNvPr id="18456" name="Line 24"/>
              <p:cNvSpPr>
                <a:spLocks noChangeShapeType="1"/>
              </p:cNvSpPr>
              <p:nvPr/>
            </p:nvSpPr>
            <p:spPr bwMode="auto">
              <a:xfrm flipV="1">
                <a:off x="5629" y="10893"/>
                <a:ext cx="5590" cy="144"/>
              </a:xfrm>
              <a:prstGeom prst="line">
                <a:avLst/>
              </a:prstGeom>
              <a:noFill/>
              <a:ln w="12700">
                <a:solidFill>
                  <a:srgbClr val="000000"/>
                </a:solidFill>
                <a:round/>
                <a:headEnd/>
                <a:tailEnd/>
              </a:ln>
              <a:effectLst>
                <a:outerShdw blurRad="63500" dist="26940" dir="5400000" algn="ctr" rotWithShape="0">
                  <a:srgbClr val="000000">
                    <a:alpha val="35001"/>
                  </a:srgbClr>
                </a:outerShdw>
              </a:effectLst>
              <a:extLst>
                <a:ext uri="{909E8E84-426E-40dd-AFC4-6F175D3DCCD1}">
                  <a14:hiddenFill xmlns:a14="http://schemas.microsoft.com/office/drawing/2010/main" xmlns="">
                    <a:noFill/>
                  </a14:hiddenFill>
                </a:ext>
              </a:extLst>
            </p:spPr>
            <p:txBody>
              <a:bodyPr/>
              <a:lstStyle/>
              <a:p>
                <a:pPr>
                  <a:defRPr/>
                </a:pPr>
                <a:endParaRPr lang="en-US" sz="1350">
                  <a:solidFill>
                    <a:prstClr val="black"/>
                  </a:solidFill>
                  <a:latin typeface="Calibri" panose="020F0502020204030204"/>
                  <a:cs typeface="Arial" charset="0"/>
                </a:endParaRPr>
              </a:p>
            </p:txBody>
          </p:sp>
          <p:sp>
            <p:nvSpPr>
              <p:cNvPr id="18457" name="Line 25"/>
              <p:cNvSpPr>
                <a:spLocks noChangeShapeType="1"/>
              </p:cNvSpPr>
              <p:nvPr/>
            </p:nvSpPr>
            <p:spPr bwMode="auto">
              <a:xfrm flipH="1" flipV="1">
                <a:off x="6898" y="8775"/>
                <a:ext cx="3244" cy="4595"/>
              </a:xfrm>
              <a:prstGeom prst="line">
                <a:avLst/>
              </a:prstGeom>
              <a:noFill/>
              <a:ln w="12700">
                <a:solidFill>
                  <a:srgbClr val="000000"/>
                </a:solidFill>
                <a:round/>
                <a:headEnd/>
                <a:tailEnd/>
              </a:ln>
              <a:effectLst>
                <a:outerShdw blurRad="63500" dist="26940" dir="5400000" algn="ctr" rotWithShape="0">
                  <a:srgbClr val="000000">
                    <a:alpha val="35001"/>
                  </a:srgbClr>
                </a:outerShdw>
              </a:effectLst>
              <a:extLst>
                <a:ext uri="{909E8E84-426E-40dd-AFC4-6F175D3DCCD1}">
                  <a14:hiddenFill xmlns:a14="http://schemas.microsoft.com/office/drawing/2010/main" xmlns="">
                    <a:noFill/>
                  </a14:hiddenFill>
                </a:ext>
              </a:extLst>
            </p:spPr>
            <p:txBody>
              <a:bodyPr/>
              <a:lstStyle/>
              <a:p>
                <a:pPr>
                  <a:defRPr/>
                </a:pPr>
                <a:endParaRPr lang="en-US" sz="1350">
                  <a:solidFill>
                    <a:prstClr val="black"/>
                  </a:solidFill>
                  <a:latin typeface="Calibri" panose="020F0502020204030204"/>
                  <a:cs typeface="Arial" charset="0"/>
                </a:endParaRPr>
              </a:p>
            </p:txBody>
          </p:sp>
          <p:sp>
            <p:nvSpPr>
              <p:cNvPr id="18458" name="Line 26"/>
              <p:cNvSpPr>
                <a:spLocks noChangeShapeType="1"/>
              </p:cNvSpPr>
              <p:nvPr/>
            </p:nvSpPr>
            <p:spPr bwMode="auto">
              <a:xfrm flipH="1">
                <a:off x="6351" y="8648"/>
                <a:ext cx="3367" cy="4414"/>
              </a:xfrm>
              <a:prstGeom prst="line">
                <a:avLst/>
              </a:prstGeom>
              <a:noFill/>
              <a:ln w="12700">
                <a:solidFill>
                  <a:srgbClr val="000000"/>
                </a:solidFill>
                <a:round/>
                <a:headEnd/>
                <a:tailEnd/>
              </a:ln>
              <a:effectLst>
                <a:outerShdw blurRad="63500" dist="26940" dir="5400000" algn="ctr" rotWithShape="0">
                  <a:srgbClr val="000000">
                    <a:alpha val="35001"/>
                  </a:srgbClr>
                </a:outerShdw>
              </a:effectLst>
              <a:extLst>
                <a:ext uri="{909E8E84-426E-40dd-AFC4-6F175D3DCCD1}">
                  <a14:hiddenFill xmlns:a14="http://schemas.microsoft.com/office/drawing/2010/main" xmlns="">
                    <a:noFill/>
                  </a14:hiddenFill>
                </a:ext>
              </a:extLst>
            </p:spPr>
            <p:txBody>
              <a:bodyPr/>
              <a:lstStyle/>
              <a:p>
                <a:pPr>
                  <a:defRPr/>
                </a:pPr>
                <a:endParaRPr lang="en-US" sz="1350">
                  <a:solidFill>
                    <a:prstClr val="black"/>
                  </a:solidFill>
                  <a:latin typeface="Calibri" panose="020F0502020204030204"/>
                  <a:cs typeface="Arial" charset="0"/>
                </a:endParaRPr>
              </a:p>
            </p:txBody>
          </p:sp>
          <p:sp>
            <p:nvSpPr>
              <p:cNvPr id="18459" name="Line 27"/>
              <p:cNvSpPr>
                <a:spLocks noChangeShapeType="1"/>
              </p:cNvSpPr>
              <p:nvPr/>
            </p:nvSpPr>
            <p:spPr bwMode="auto">
              <a:xfrm flipV="1">
                <a:off x="6331" y="10858"/>
                <a:ext cx="4903" cy="2204"/>
              </a:xfrm>
              <a:prstGeom prst="line">
                <a:avLst/>
              </a:prstGeom>
              <a:noFill/>
              <a:ln w="12700">
                <a:solidFill>
                  <a:srgbClr val="000000"/>
                </a:solidFill>
                <a:round/>
                <a:headEnd/>
                <a:tailEnd/>
              </a:ln>
              <a:effectLst>
                <a:outerShdw blurRad="63500" dist="26940" dir="5400000" algn="ctr" rotWithShape="0">
                  <a:srgbClr val="000000">
                    <a:alpha val="35001"/>
                  </a:srgbClr>
                </a:outerShdw>
              </a:effectLst>
              <a:extLst>
                <a:ext uri="{909E8E84-426E-40dd-AFC4-6F175D3DCCD1}">
                  <a14:hiddenFill xmlns:a14="http://schemas.microsoft.com/office/drawing/2010/main" xmlns="">
                    <a:noFill/>
                  </a14:hiddenFill>
                </a:ext>
              </a:extLst>
            </p:spPr>
            <p:txBody>
              <a:bodyPr/>
              <a:lstStyle/>
              <a:p>
                <a:pPr>
                  <a:defRPr/>
                </a:pPr>
                <a:endParaRPr lang="en-US" sz="1350">
                  <a:solidFill>
                    <a:prstClr val="black"/>
                  </a:solidFill>
                  <a:latin typeface="Calibri" panose="020F0502020204030204"/>
                  <a:cs typeface="Arial" charset="0"/>
                </a:endParaRPr>
              </a:p>
            </p:txBody>
          </p:sp>
          <p:sp>
            <p:nvSpPr>
              <p:cNvPr id="18460" name="Line 28"/>
              <p:cNvSpPr>
                <a:spLocks noChangeShapeType="1"/>
              </p:cNvSpPr>
              <p:nvPr/>
            </p:nvSpPr>
            <p:spPr bwMode="auto">
              <a:xfrm flipH="1">
                <a:off x="6909" y="8619"/>
                <a:ext cx="2813" cy="158"/>
              </a:xfrm>
              <a:prstGeom prst="line">
                <a:avLst/>
              </a:prstGeom>
              <a:noFill/>
              <a:ln w="12700">
                <a:solidFill>
                  <a:srgbClr val="000000"/>
                </a:solidFill>
                <a:round/>
                <a:headEnd/>
                <a:tailEnd/>
              </a:ln>
              <a:effectLst>
                <a:outerShdw blurRad="63500" dist="26940" dir="5400000" algn="ctr" rotWithShape="0">
                  <a:srgbClr val="000000">
                    <a:alpha val="35001"/>
                  </a:srgbClr>
                </a:outerShdw>
              </a:effectLst>
              <a:extLst>
                <a:ext uri="{909E8E84-426E-40dd-AFC4-6F175D3DCCD1}">
                  <a14:hiddenFill xmlns:a14="http://schemas.microsoft.com/office/drawing/2010/main" xmlns="">
                    <a:noFill/>
                  </a14:hiddenFill>
                </a:ext>
              </a:extLst>
            </p:spPr>
            <p:txBody>
              <a:bodyPr/>
              <a:lstStyle/>
              <a:p>
                <a:pPr>
                  <a:defRPr/>
                </a:pPr>
                <a:endParaRPr lang="en-US" sz="1350">
                  <a:solidFill>
                    <a:prstClr val="black"/>
                  </a:solidFill>
                  <a:latin typeface="Calibri" panose="020F0502020204030204"/>
                  <a:cs typeface="Arial" charset="0"/>
                </a:endParaRPr>
              </a:p>
            </p:txBody>
          </p:sp>
          <p:sp>
            <p:nvSpPr>
              <p:cNvPr id="18461" name="Line 29"/>
              <p:cNvSpPr>
                <a:spLocks noChangeShapeType="1"/>
              </p:cNvSpPr>
              <p:nvPr/>
            </p:nvSpPr>
            <p:spPr bwMode="auto">
              <a:xfrm flipV="1">
                <a:off x="6359" y="8758"/>
                <a:ext cx="539" cy="4310"/>
              </a:xfrm>
              <a:prstGeom prst="line">
                <a:avLst/>
              </a:prstGeom>
              <a:noFill/>
              <a:ln w="12700">
                <a:solidFill>
                  <a:srgbClr val="000000"/>
                </a:solidFill>
                <a:round/>
                <a:headEnd/>
                <a:tailEnd/>
              </a:ln>
              <a:effectLst>
                <a:outerShdw blurRad="63500" dist="26940" dir="5400000" algn="ctr" rotWithShape="0">
                  <a:srgbClr val="000000">
                    <a:alpha val="35001"/>
                  </a:srgbClr>
                </a:outerShdw>
              </a:effectLst>
              <a:extLst>
                <a:ext uri="{909E8E84-426E-40dd-AFC4-6F175D3DCCD1}">
                  <a14:hiddenFill xmlns:a14="http://schemas.microsoft.com/office/drawing/2010/main" xmlns="">
                    <a:noFill/>
                  </a14:hiddenFill>
                </a:ext>
              </a:extLst>
            </p:spPr>
            <p:txBody>
              <a:bodyPr/>
              <a:lstStyle/>
              <a:p>
                <a:pPr>
                  <a:defRPr/>
                </a:pPr>
                <a:endParaRPr lang="en-US" sz="1350">
                  <a:solidFill>
                    <a:prstClr val="black"/>
                  </a:solidFill>
                  <a:latin typeface="Calibri" panose="020F0502020204030204"/>
                  <a:cs typeface="Arial" charset="0"/>
                </a:endParaRPr>
              </a:p>
            </p:txBody>
          </p:sp>
          <p:sp>
            <p:nvSpPr>
              <p:cNvPr id="18462" name="Line 30"/>
              <p:cNvSpPr>
                <a:spLocks noChangeShapeType="1"/>
              </p:cNvSpPr>
              <p:nvPr/>
            </p:nvSpPr>
            <p:spPr bwMode="auto">
              <a:xfrm>
                <a:off x="6913" y="8788"/>
                <a:ext cx="4336" cy="2100"/>
              </a:xfrm>
              <a:prstGeom prst="line">
                <a:avLst/>
              </a:prstGeom>
              <a:noFill/>
              <a:ln w="12700">
                <a:solidFill>
                  <a:srgbClr val="000000"/>
                </a:solidFill>
                <a:round/>
                <a:headEnd/>
                <a:tailEnd/>
              </a:ln>
              <a:effectLst>
                <a:outerShdw blurRad="63500" dist="26940" dir="5400000" algn="ctr" rotWithShape="0">
                  <a:srgbClr val="000000">
                    <a:alpha val="35001"/>
                  </a:srgbClr>
                </a:outerShdw>
              </a:effectLst>
              <a:extLst>
                <a:ext uri="{909E8E84-426E-40dd-AFC4-6F175D3DCCD1}">
                  <a14:hiddenFill xmlns:a14="http://schemas.microsoft.com/office/drawing/2010/main" xmlns="">
                    <a:noFill/>
                  </a14:hiddenFill>
                </a:ext>
              </a:extLst>
            </p:spPr>
            <p:txBody>
              <a:bodyPr/>
              <a:lstStyle/>
              <a:p>
                <a:pPr>
                  <a:defRPr/>
                </a:pPr>
                <a:endParaRPr lang="en-US" sz="1350">
                  <a:solidFill>
                    <a:prstClr val="black"/>
                  </a:solidFill>
                  <a:latin typeface="Calibri" panose="020F0502020204030204"/>
                  <a:cs typeface="Arial" charset="0"/>
                </a:endParaRPr>
              </a:p>
            </p:txBody>
          </p:sp>
          <p:sp>
            <p:nvSpPr>
              <p:cNvPr id="34854" name="Text Box 31"/>
              <p:cNvSpPr txBox="1">
                <a:spLocks noChangeArrowheads="1"/>
              </p:cNvSpPr>
              <p:nvPr/>
            </p:nvSpPr>
            <p:spPr bwMode="auto">
              <a:xfrm>
                <a:off x="6518" y="11753"/>
                <a:ext cx="354" cy="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900">
                    <a:solidFill>
                      <a:prstClr val="black"/>
                    </a:solidFill>
                    <a:latin typeface="Cambria" charset="0"/>
                    <a:cs typeface="Times New Roman" charset="0"/>
                  </a:rPr>
                  <a:t>9</a:t>
                </a:r>
                <a:endParaRPr lang="en-US" sz="900">
                  <a:solidFill>
                    <a:prstClr val="black"/>
                  </a:solidFill>
                  <a:latin typeface="Times New Roman" charset="0"/>
                  <a:cs typeface="Times New Roman" charset="0"/>
                </a:endParaRPr>
              </a:p>
            </p:txBody>
          </p:sp>
          <p:sp>
            <p:nvSpPr>
              <p:cNvPr id="34855" name="Text Box 33"/>
              <p:cNvSpPr txBox="1">
                <a:spLocks noChangeArrowheads="1"/>
              </p:cNvSpPr>
              <p:nvPr/>
            </p:nvSpPr>
            <p:spPr bwMode="auto">
              <a:xfrm>
                <a:off x="5968" y="11583"/>
                <a:ext cx="555" cy="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900">
                    <a:solidFill>
                      <a:prstClr val="black"/>
                    </a:solidFill>
                    <a:latin typeface="Cambria" charset="0"/>
                    <a:cs typeface="Times New Roman" charset="0"/>
                  </a:rPr>
                  <a:t>10</a:t>
                </a:r>
                <a:endParaRPr lang="en-US" sz="900">
                  <a:solidFill>
                    <a:prstClr val="black"/>
                  </a:solidFill>
                  <a:latin typeface="Times New Roman" charset="0"/>
                  <a:cs typeface="Times New Roman" charset="0"/>
                </a:endParaRPr>
              </a:p>
            </p:txBody>
          </p:sp>
          <p:sp>
            <p:nvSpPr>
              <p:cNvPr id="34856" name="Text Box 34"/>
              <p:cNvSpPr txBox="1">
                <a:spLocks noChangeArrowheads="1"/>
              </p:cNvSpPr>
              <p:nvPr/>
            </p:nvSpPr>
            <p:spPr bwMode="auto">
              <a:xfrm>
                <a:off x="6020" y="10913"/>
                <a:ext cx="555" cy="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900">
                    <a:solidFill>
                      <a:prstClr val="black"/>
                    </a:solidFill>
                    <a:latin typeface="Cambria" charset="0"/>
                    <a:cs typeface="Times New Roman" charset="0"/>
                  </a:rPr>
                  <a:t>11</a:t>
                </a:r>
                <a:endParaRPr lang="en-US" sz="900">
                  <a:solidFill>
                    <a:prstClr val="black"/>
                  </a:solidFill>
                  <a:latin typeface="Times New Roman" charset="0"/>
                  <a:cs typeface="Times New Roman" charset="0"/>
                </a:endParaRPr>
              </a:p>
            </p:txBody>
          </p:sp>
          <p:sp>
            <p:nvSpPr>
              <p:cNvPr id="34857" name="Text Box 35"/>
              <p:cNvSpPr txBox="1">
                <a:spLocks noChangeArrowheads="1"/>
              </p:cNvSpPr>
              <p:nvPr/>
            </p:nvSpPr>
            <p:spPr bwMode="auto">
              <a:xfrm>
                <a:off x="6120" y="9958"/>
                <a:ext cx="555" cy="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900">
                    <a:solidFill>
                      <a:prstClr val="black"/>
                    </a:solidFill>
                    <a:latin typeface="Cambria" charset="0"/>
                    <a:cs typeface="Times New Roman" charset="0"/>
                  </a:rPr>
                  <a:t>12</a:t>
                </a:r>
                <a:endParaRPr lang="en-US" sz="900">
                  <a:solidFill>
                    <a:prstClr val="black"/>
                  </a:solidFill>
                  <a:latin typeface="Times New Roman" charset="0"/>
                  <a:cs typeface="Times New Roman" charset="0"/>
                </a:endParaRPr>
              </a:p>
            </p:txBody>
          </p:sp>
          <p:sp>
            <p:nvSpPr>
              <p:cNvPr id="34858" name="Text Box 36"/>
              <p:cNvSpPr txBox="1">
                <a:spLocks noChangeArrowheads="1"/>
              </p:cNvSpPr>
              <p:nvPr/>
            </p:nvSpPr>
            <p:spPr bwMode="auto">
              <a:xfrm>
                <a:off x="6812" y="9398"/>
                <a:ext cx="555" cy="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900" dirty="0">
                    <a:solidFill>
                      <a:prstClr val="black"/>
                    </a:solidFill>
                    <a:latin typeface="Cambria" charset="0"/>
                    <a:cs typeface="Times New Roman" charset="0"/>
                  </a:rPr>
                  <a:t>13</a:t>
                </a:r>
                <a:endParaRPr lang="en-US" sz="900" dirty="0">
                  <a:solidFill>
                    <a:prstClr val="black"/>
                  </a:solidFill>
                  <a:latin typeface="Times New Roman" charset="0"/>
                  <a:cs typeface="Times New Roman" charset="0"/>
                </a:endParaRPr>
              </a:p>
            </p:txBody>
          </p:sp>
          <p:sp>
            <p:nvSpPr>
              <p:cNvPr id="34859" name="Text Box 37"/>
              <p:cNvSpPr txBox="1">
                <a:spLocks noChangeArrowheads="1"/>
              </p:cNvSpPr>
              <p:nvPr/>
            </p:nvSpPr>
            <p:spPr bwMode="auto">
              <a:xfrm>
                <a:off x="7360" y="9168"/>
                <a:ext cx="555" cy="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900">
                    <a:solidFill>
                      <a:prstClr val="black"/>
                    </a:solidFill>
                    <a:latin typeface="Cambria" charset="0"/>
                    <a:cs typeface="Times New Roman" charset="0"/>
                  </a:rPr>
                  <a:t>14</a:t>
                </a:r>
                <a:endParaRPr lang="en-US" sz="900">
                  <a:solidFill>
                    <a:prstClr val="black"/>
                  </a:solidFill>
                  <a:latin typeface="Times New Roman" charset="0"/>
                  <a:cs typeface="Times New Roman" charset="0"/>
                </a:endParaRPr>
              </a:p>
            </p:txBody>
          </p:sp>
          <p:sp>
            <p:nvSpPr>
              <p:cNvPr id="34860" name="Text Box 38"/>
              <p:cNvSpPr txBox="1">
                <a:spLocks noChangeArrowheads="1"/>
              </p:cNvSpPr>
              <p:nvPr/>
            </p:nvSpPr>
            <p:spPr bwMode="auto">
              <a:xfrm>
                <a:off x="7920" y="8818"/>
                <a:ext cx="555" cy="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900">
                    <a:solidFill>
                      <a:prstClr val="black"/>
                    </a:solidFill>
                    <a:latin typeface="Cambria" charset="0"/>
                    <a:cs typeface="Times New Roman" charset="0"/>
                  </a:rPr>
                  <a:t>15 </a:t>
                </a:r>
                <a:endParaRPr lang="en-US" sz="900">
                  <a:solidFill>
                    <a:prstClr val="black"/>
                  </a:solidFill>
                  <a:latin typeface="Times New Roman" charset="0"/>
                  <a:cs typeface="Times New Roman" charset="0"/>
                </a:endParaRPr>
              </a:p>
            </p:txBody>
          </p:sp>
          <p:sp>
            <p:nvSpPr>
              <p:cNvPr id="34861" name="Text Box 39"/>
              <p:cNvSpPr txBox="1">
                <a:spLocks noChangeArrowheads="1"/>
              </p:cNvSpPr>
              <p:nvPr/>
            </p:nvSpPr>
            <p:spPr bwMode="auto">
              <a:xfrm>
                <a:off x="8634" y="9023"/>
                <a:ext cx="555" cy="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900">
                    <a:solidFill>
                      <a:prstClr val="black"/>
                    </a:solidFill>
                    <a:latin typeface="Cambria" charset="0"/>
                    <a:cs typeface="Times New Roman" charset="0"/>
                  </a:rPr>
                  <a:t>16 </a:t>
                </a:r>
                <a:endParaRPr lang="en-US" sz="900">
                  <a:solidFill>
                    <a:prstClr val="black"/>
                  </a:solidFill>
                  <a:latin typeface="Times New Roman" charset="0"/>
                  <a:cs typeface="Times New Roman" charset="0"/>
                </a:endParaRPr>
              </a:p>
            </p:txBody>
          </p:sp>
          <p:sp>
            <p:nvSpPr>
              <p:cNvPr id="34862" name="Text Box 40"/>
              <p:cNvSpPr txBox="1">
                <a:spLocks noChangeArrowheads="1"/>
              </p:cNvSpPr>
              <p:nvPr/>
            </p:nvSpPr>
            <p:spPr bwMode="auto">
              <a:xfrm>
                <a:off x="6055" y="12918"/>
                <a:ext cx="555" cy="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sz="900" noProof="1">
                    <a:solidFill>
                      <a:prstClr val="black"/>
                    </a:solidFill>
                    <a:latin typeface="Cambria" charset="0"/>
                    <a:cs typeface="Times New Roman" charset="0"/>
                  </a:rPr>
                  <a:t>E</a:t>
                </a:r>
                <a:r>
                  <a:rPr lang="en-US" sz="900">
                    <a:solidFill>
                      <a:prstClr val="black"/>
                    </a:solidFill>
                    <a:latin typeface="Cambria" charset="0"/>
                    <a:cs typeface="Times New Roman" charset="0"/>
                  </a:rPr>
                  <a:t> </a:t>
                </a:r>
                <a:endParaRPr lang="en-US" sz="900">
                  <a:solidFill>
                    <a:prstClr val="black"/>
                  </a:solidFill>
                  <a:latin typeface="Times New Roman" charset="0"/>
                  <a:cs typeface="Times New Roman" charset="0"/>
                </a:endParaRPr>
              </a:p>
            </p:txBody>
          </p:sp>
          <p:sp>
            <p:nvSpPr>
              <p:cNvPr id="18473" name="Oval 41"/>
              <p:cNvSpPr>
                <a:spLocks noChangeArrowheads="1"/>
              </p:cNvSpPr>
              <p:nvPr/>
            </p:nvSpPr>
            <p:spPr bwMode="auto">
              <a:xfrm flipH="1">
                <a:off x="6310" y="12991"/>
                <a:ext cx="71" cy="71"/>
              </a:xfrm>
              <a:prstGeom prst="ellipse">
                <a:avLst/>
              </a:prstGeom>
              <a:solidFill>
                <a:srgbClr val="000000"/>
              </a:solidFill>
              <a:ln w="19050">
                <a:solidFill>
                  <a:srgbClr val="000000"/>
                </a:solidFill>
                <a:round/>
                <a:headEnd/>
                <a:tailEnd/>
              </a:ln>
              <a:effectLst>
                <a:outerShdw blurRad="63500" dist="26940" dir="5400000" algn="ctr" rotWithShape="0">
                  <a:srgbClr val="000000">
                    <a:alpha val="35001"/>
                  </a:srgbClr>
                </a:outerShdw>
              </a:effectLst>
            </p:spPr>
            <p:txBody>
              <a:bodyPr tIns="68580" bIns="68580"/>
              <a:lstStyle/>
              <a:p>
                <a:pPr>
                  <a:defRPr/>
                </a:pPr>
                <a:endParaRPr lang="en-US" sz="1350">
                  <a:solidFill>
                    <a:prstClr val="black"/>
                  </a:solidFill>
                  <a:latin typeface="Calibri" panose="020F0502020204030204"/>
                  <a:ea typeface="ＭＳ Ｐゴシック" charset="-128"/>
                  <a:cs typeface="ＭＳ Ｐゴシック" charset="-128"/>
                </a:endParaRPr>
              </a:p>
            </p:txBody>
          </p:sp>
          <p:sp>
            <p:nvSpPr>
              <p:cNvPr id="18474" name="Line 42"/>
              <p:cNvSpPr>
                <a:spLocks noChangeShapeType="1"/>
              </p:cNvSpPr>
              <p:nvPr/>
            </p:nvSpPr>
            <p:spPr bwMode="auto">
              <a:xfrm flipH="1">
                <a:off x="5579" y="8804"/>
                <a:ext cx="1310" cy="2289"/>
              </a:xfrm>
              <a:prstGeom prst="line">
                <a:avLst/>
              </a:prstGeom>
              <a:noFill/>
              <a:ln w="12700">
                <a:solidFill>
                  <a:srgbClr val="000000"/>
                </a:solidFill>
                <a:round/>
                <a:headEnd/>
                <a:tailEnd/>
              </a:ln>
              <a:effectLst>
                <a:outerShdw blurRad="63500" dist="26940" dir="5400000" algn="ctr" rotWithShape="0">
                  <a:srgbClr val="000000">
                    <a:alpha val="35001"/>
                  </a:srgbClr>
                </a:outerShdw>
              </a:effectLst>
              <a:extLst>
                <a:ext uri="{909E8E84-426E-40dd-AFC4-6F175D3DCCD1}">
                  <a14:hiddenFill xmlns:a14="http://schemas.microsoft.com/office/drawing/2010/main" xmlns="">
                    <a:noFill/>
                  </a14:hiddenFill>
                </a:ext>
              </a:extLst>
            </p:spPr>
            <p:txBody>
              <a:bodyPr/>
              <a:lstStyle/>
              <a:p>
                <a:pPr>
                  <a:defRPr/>
                </a:pPr>
                <a:endParaRPr lang="en-US" sz="1350">
                  <a:solidFill>
                    <a:prstClr val="black"/>
                  </a:solidFill>
                  <a:latin typeface="Calibri" panose="020F0502020204030204"/>
                  <a:cs typeface="Arial" charset="0"/>
                </a:endParaRPr>
              </a:p>
            </p:txBody>
          </p:sp>
          <p:sp>
            <p:nvSpPr>
              <p:cNvPr id="18475" name="Line 43"/>
              <p:cNvSpPr>
                <a:spLocks noChangeShapeType="1"/>
              </p:cNvSpPr>
              <p:nvPr/>
            </p:nvSpPr>
            <p:spPr bwMode="auto">
              <a:xfrm>
                <a:off x="6351" y="13018"/>
                <a:ext cx="3742" cy="340"/>
              </a:xfrm>
              <a:prstGeom prst="line">
                <a:avLst/>
              </a:prstGeom>
              <a:noFill/>
              <a:ln w="12700">
                <a:solidFill>
                  <a:srgbClr val="000000"/>
                </a:solidFill>
                <a:round/>
                <a:headEnd/>
                <a:tailEnd/>
              </a:ln>
              <a:effectLst>
                <a:outerShdw blurRad="63500" dist="26940" dir="5400000" algn="ctr" rotWithShape="0">
                  <a:srgbClr val="000000">
                    <a:alpha val="35001"/>
                  </a:srgbClr>
                </a:outerShdw>
              </a:effectLst>
              <a:extLst>
                <a:ext uri="{909E8E84-426E-40dd-AFC4-6F175D3DCCD1}">
                  <a14:hiddenFill xmlns:a14="http://schemas.microsoft.com/office/drawing/2010/main" xmlns="">
                    <a:noFill/>
                  </a14:hiddenFill>
                </a:ext>
              </a:extLst>
            </p:spPr>
            <p:txBody>
              <a:bodyPr/>
              <a:lstStyle/>
              <a:p>
                <a:pPr>
                  <a:defRPr/>
                </a:pPr>
                <a:endParaRPr lang="en-US" sz="1350">
                  <a:solidFill>
                    <a:prstClr val="black"/>
                  </a:solidFill>
                  <a:latin typeface="Calibri" panose="020F0502020204030204"/>
                  <a:cs typeface="Arial" charset="0"/>
                </a:endParaRPr>
              </a:p>
            </p:txBody>
          </p:sp>
          <p:sp>
            <p:nvSpPr>
              <p:cNvPr id="18476" name="Line 44"/>
              <p:cNvSpPr>
                <a:spLocks noChangeShapeType="1"/>
              </p:cNvSpPr>
              <p:nvPr/>
            </p:nvSpPr>
            <p:spPr bwMode="auto">
              <a:xfrm>
                <a:off x="5601" y="11052"/>
                <a:ext cx="728" cy="1977"/>
              </a:xfrm>
              <a:prstGeom prst="line">
                <a:avLst/>
              </a:prstGeom>
              <a:noFill/>
              <a:ln w="12700">
                <a:solidFill>
                  <a:srgbClr val="000000"/>
                </a:solidFill>
                <a:round/>
                <a:headEnd/>
                <a:tailEnd/>
              </a:ln>
              <a:effectLst>
                <a:outerShdw blurRad="63500" dist="26940" dir="5400000" algn="ctr" rotWithShape="0">
                  <a:srgbClr val="000000">
                    <a:alpha val="35001"/>
                  </a:srgbClr>
                </a:outerShdw>
              </a:effectLst>
              <a:extLst>
                <a:ext uri="{909E8E84-426E-40dd-AFC4-6F175D3DCCD1}">
                  <a14:hiddenFill xmlns:a14="http://schemas.microsoft.com/office/drawing/2010/main" xmlns="">
                    <a:noFill/>
                  </a14:hiddenFill>
                </a:ext>
              </a:extLst>
            </p:spPr>
            <p:txBody>
              <a:bodyPr/>
              <a:lstStyle/>
              <a:p>
                <a:pPr>
                  <a:defRPr/>
                </a:pPr>
                <a:endParaRPr lang="en-US" sz="1350">
                  <a:solidFill>
                    <a:prstClr val="black"/>
                  </a:solidFill>
                  <a:latin typeface="Calibri" panose="020F0502020204030204"/>
                  <a:cs typeface="Arial" charset="0"/>
                </a:endParaRPr>
              </a:p>
            </p:txBody>
          </p:sp>
          <p:sp>
            <p:nvSpPr>
              <p:cNvPr id="18477" name="Line 45"/>
              <p:cNvSpPr>
                <a:spLocks noChangeShapeType="1"/>
              </p:cNvSpPr>
              <p:nvPr/>
            </p:nvSpPr>
            <p:spPr bwMode="auto">
              <a:xfrm>
                <a:off x="5601" y="11008"/>
                <a:ext cx="4554" cy="2352"/>
              </a:xfrm>
              <a:prstGeom prst="line">
                <a:avLst/>
              </a:prstGeom>
              <a:noFill/>
              <a:ln w="12700">
                <a:solidFill>
                  <a:srgbClr val="000000"/>
                </a:solidFill>
                <a:round/>
                <a:headEnd/>
                <a:tailEnd/>
              </a:ln>
              <a:effectLst>
                <a:outerShdw blurRad="63500" dist="26940" dir="5400000" algn="ctr" rotWithShape="0">
                  <a:srgbClr val="000000">
                    <a:alpha val="35001"/>
                  </a:srgbClr>
                </a:outerShdw>
              </a:effectLst>
              <a:extLst>
                <a:ext uri="{909E8E84-426E-40dd-AFC4-6F175D3DCCD1}">
                  <a14:hiddenFill xmlns:a14="http://schemas.microsoft.com/office/drawing/2010/main" xmlns="">
                    <a:noFill/>
                  </a14:hiddenFill>
                </a:ext>
              </a:extLst>
            </p:spPr>
            <p:txBody>
              <a:bodyPr/>
              <a:lstStyle/>
              <a:p>
                <a:pPr>
                  <a:defRPr/>
                </a:pPr>
                <a:endParaRPr lang="en-US" sz="1350">
                  <a:solidFill>
                    <a:prstClr val="black"/>
                  </a:solidFill>
                  <a:latin typeface="Calibri" panose="020F0502020204030204"/>
                  <a:cs typeface="Arial" charset="0"/>
                </a:endParaRPr>
              </a:p>
            </p:txBody>
          </p:sp>
          <p:sp>
            <p:nvSpPr>
              <p:cNvPr id="18478" name="Line 46"/>
              <p:cNvSpPr>
                <a:spLocks noChangeShapeType="1"/>
              </p:cNvSpPr>
              <p:nvPr/>
            </p:nvSpPr>
            <p:spPr bwMode="auto">
              <a:xfrm flipV="1">
                <a:off x="10162" y="10868"/>
                <a:ext cx="1073" cy="2510"/>
              </a:xfrm>
              <a:prstGeom prst="line">
                <a:avLst/>
              </a:prstGeom>
              <a:noFill/>
              <a:ln w="12700">
                <a:solidFill>
                  <a:srgbClr val="000000"/>
                </a:solidFill>
                <a:round/>
                <a:headEnd/>
                <a:tailEnd/>
              </a:ln>
              <a:effectLst>
                <a:outerShdw blurRad="63500" dist="26940" dir="5400000" algn="ctr" rotWithShape="0">
                  <a:srgbClr val="000000">
                    <a:alpha val="35001"/>
                  </a:srgbClr>
                </a:outerShdw>
              </a:effectLst>
              <a:extLst>
                <a:ext uri="{909E8E84-426E-40dd-AFC4-6F175D3DCCD1}">
                  <a14:hiddenFill xmlns:a14="http://schemas.microsoft.com/office/drawing/2010/main" xmlns="">
                    <a:noFill/>
                  </a14:hiddenFill>
                </a:ext>
              </a:extLst>
            </p:spPr>
            <p:txBody>
              <a:bodyPr/>
              <a:lstStyle/>
              <a:p>
                <a:pPr>
                  <a:defRPr/>
                </a:pPr>
                <a:endParaRPr lang="en-US" sz="1350">
                  <a:solidFill>
                    <a:prstClr val="black"/>
                  </a:solidFill>
                  <a:latin typeface="Calibri" panose="020F0502020204030204"/>
                  <a:cs typeface="Arial" charset="0"/>
                </a:endParaRPr>
              </a:p>
            </p:txBody>
          </p:sp>
          <p:sp>
            <p:nvSpPr>
              <p:cNvPr id="34869" name="Text Box 47"/>
              <p:cNvSpPr txBox="1">
                <a:spLocks noChangeArrowheads="1"/>
              </p:cNvSpPr>
              <p:nvPr/>
            </p:nvSpPr>
            <p:spPr bwMode="auto">
              <a:xfrm>
                <a:off x="9233" y="9235"/>
                <a:ext cx="555" cy="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900">
                    <a:solidFill>
                      <a:prstClr val="black"/>
                    </a:solidFill>
                    <a:latin typeface="Cambria" charset="0"/>
                    <a:cs typeface="Times New Roman" charset="0"/>
                  </a:rPr>
                  <a:t>17 </a:t>
                </a:r>
                <a:endParaRPr lang="en-US" sz="900">
                  <a:solidFill>
                    <a:prstClr val="black"/>
                  </a:solidFill>
                  <a:latin typeface="Times New Roman" charset="0"/>
                  <a:cs typeface="Times New Roman" charset="0"/>
                </a:endParaRPr>
              </a:p>
            </p:txBody>
          </p:sp>
          <p:sp>
            <p:nvSpPr>
              <p:cNvPr id="34870" name="Text Box 48"/>
              <p:cNvSpPr txBox="1">
                <a:spLocks noChangeArrowheads="1"/>
              </p:cNvSpPr>
              <p:nvPr/>
            </p:nvSpPr>
            <p:spPr bwMode="auto">
              <a:xfrm>
                <a:off x="9833" y="9490"/>
                <a:ext cx="555" cy="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900">
                    <a:solidFill>
                      <a:prstClr val="black"/>
                    </a:solidFill>
                    <a:latin typeface="Cambria" charset="0"/>
                    <a:cs typeface="Times New Roman" charset="0"/>
                  </a:rPr>
                  <a:t>18 </a:t>
                </a:r>
                <a:endParaRPr lang="en-US" sz="900">
                  <a:solidFill>
                    <a:prstClr val="black"/>
                  </a:solidFill>
                  <a:latin typeface="Times New Roman" charset="0"/>
                  <a:cs typeface="Times New Roman" charset="0"/>
                </a:endParaRPr>
              </a:p>
            </p:txBody>
          </p:sp>
          <p:sp>
            <p:nvSpPr>
              <p:cNvPr id="34871" name="Text Box 49"/>
              <p:cNvSpPr txBox="1">
                <a:spLocks noChangeArrowheads="1"/>
              </p:cNvSpPr>
              <p:nvPr/>
            </p:nvSpPr>
            <p:spPr bwMode="auto">
              <a:xfrm>
                <a:off x="10013" y="10435"/>
                <a:ext cx="555" cy="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900">
                    <a:solidFill>
                      <a:prstClr val="black"/>
                    </a:solidFill>
                    <a:latin typeface="Cambria" charset="0"/>
                    <a:cs typeface="Times New Roman" charset="0"/>
                  </a:rPr>
                  <a:t>19 </a:t>
                </a:r>
                <a:endParaRPr lang="en-US" sz="900">
                  <a:solidFill>
                    <a:prstClr val="black"/>
                  </a:solidFill>
                  <a:latin typeface="Times New Roman" charset="0"/>
                  <a:cs typeface="Times New Roman" charset="0"/>
                </a:endParaRPr>
              </a:p>
            </p:txBody>
          </p:sp>
          <p:sp>
            <p:nvSpPr>
              <p:cNvPr id="34872" name="Text Box 50"/>
              <p:cNvSpPr txBox="1">
                <a:spLocks noChangeArrowheads="1"/>
              </p:cNvSpPr>
              <p:nvPr/>
            </p:nvSpPr>
            <p:spPr bwMode="auto">
              <a:xfrm>
                <a:off x="9953" y="10840"/>
                <a:ext cx="555" cy="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900">
                    <a:solidFill>
                      <a:prstClr val="black"/>
                    </a:solidFill>
                    <a:latin typeface="Cambria" charset="0"/>
                    <a:cs typeface="Times New Roman" charset="0"/>
                  </a:rPr>
                  <a:t>20 </a:t>
                </a:r>
                <a:endParaRPr lang="en-US" sz="900">
                  <a:solidFill>
                    <a:prstClr val="black"/>
                  </a:solidFill>
                  <a:latin typeface="Times New Roman" charset="0"/>
                  <a:cs typeface="Times New Roman" charset="0"/>
                </a:endParaRPr>
              </a:p>
            </p:txBody>
          </p:sp>
          <p:sp>
            <p:nvSpPr>
              <p:cNvPr id="34873" name="Text Box 51"/>
              <p:cNvSpPr txBox="1">
                <a:spLocks noChangeArrowheads="1"/>
              </p:cNvSpPr>
              <p:nvPr/>
            </p:nvSpPr>
            <p:spPr bwMode="auto">
              <a:xfrm>
                <a:off x="9398" y="11785"/>
                <a:ext cx="555" cy="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900">
                    <a:solidFill>
                      <a:prstClr val="black"/>
                    </a:solidFill>
                    <a:latin typeface="Cambria" charset="0"/>
                    <a:cs typeface="Times New Roman" charset="0"/>
                  </a:rPr>
                  <a:t>22 </a:t>
                </a:r>
                <a:endParaRPr lang="en-US" sz="900">
                  <a:solidFill>
                    <a:prstClr val="black"/>
                  </a:solidFill>
                  <a:latin typeface="Times New Roman" charset="0"/>
                  <a:cs typeface="Times New Roman" charset="0"/>
                </a:endParaRPr>
              </a:p>
            </p:txBody>
          </p:sp>
          <p:sp>
            <p:nvSpPr>
              <p:cNvPr id="34874" name="Text Box 52"/>
              <p:cNvSpPr txBox="1">
                <a:spLocks noChangeArrowheads="1"/>
              </p:cNvSpPr>
              <p:nvPr/>
            </p:nvSpPr>
            <p:spPr bwMode="auto">
              <a:xfrm>
                <a:off x="10193" y="11290"/>
                <a:ext cx="555" cy="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900">
                    <a:solidFill>
                      <a:prstClr val="black"/>
                    </a:solidFill>
                    <a:latin typeface="Cambria" charset="0"/>
                    <a:cs typeface="Times New Roman" charset="0"/>
                  </a:rPr>
                  <a:t>21 </a:t>
                </a:r>
                <a:endParaRPr lang="en-US" sz="900">
                  <a:solidFill>
                    <a:prstClr val="black"/>
                  </a:solidFill>
                  <a:latin typeface="Times New Roman" charset="0"/>
                  <a:cs typeface="Times New Roman" charset="0"/>
                </a:endParaRPr>
              </a:p>
            </p:txBody>
          </p:sp>
          <p:sp>
            <p:nvSpPr>
              <p:cNvPr id="34875" name="Text Box 53"/>
              <p:cNvSpPr txBox="1">
                <a:spLocks noChangeArrowheads="1"/>
              </p:cNvSpPr>
              <p:nvPr/>
            </p:nvSpPr>
            <p:spPr bwMode="auto">
              <a:xfrm>
                <a:off x="6983" y="10315"/>
                <a:ext cx="555" cy="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900">
                    <a:solidFill>
                      <a:prstClr val="black"/>
                    </a:solidFill>
                    <a:latin typeface="Cambria" charset="0"/>
                    <a:cs typeface="Times New Roman" charset="0"/>
                  </a:rPr>
                  <a:t>26 </a:t>
                </a:r>
                <a:endParaRPr lang="en-US" sz="900">
                  <a:solidFill>
                    <a:prstClr val="black"/>
                  </a:solidFill>
                  <a:latin typeface="Times New Roman" charset="0"/>
                  <a:cs typeface="Times New Roman" charset="0"/>
                </a:endParaRPr>
              </a:p>
            </p:txBody>
          </p:sp>
          <p:sp>
            <p:nvSpPr>
              <p:cNvPr id="34876" name="Text Box 54"/>
              <p:cNvSpPr txBox="1">
                <a:spLocks noChangeArrowheads="1"/>
              </p:cNvSpPr>
              <p:nvPr/>
            </p:nvSpPr>
            <p:spPr bwMode="auto">
              <a:xfrm>
                <a:off x="6773" y="11020"/>
                <a:ext cx="555" cy="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900">
                    <a:solidFill>
                      <a:prstClr val="black"/>
                    </a:solidFill>
                    <a:latin typeface="Cambria" charset="0"/>
                    <a:cs typeface="Times New Roman" charset="0"/>
                  </a:rPr>
                  <a:t>25 </a:t>
                </a:r>
                <a:endParaRPr lang="en-US" sz="900">
                  <a:solidFill>
                    <a:prstClr val="black"/>
                  </a:solidFill>
                  <a:latin typeface="Times New Roman" charset="0"/>
                  <a:cs typeface="Times New Roman" charset="0"/>
                </a:endParaRPr>
              </a:p>
            </p:txBody>
          </p:sp>
          <p:sp>
            <p:nvSpPr>
              <p:cNvPr id="34877" name="Text Box 55"/>
              <p:cNvSpPr txBox="1">
                <a:spLocks noChangeArrowheads="1"/>
              </p:cNvSpPr>
              <p:nvPr/>
            </p:nvSpPr>
            <p:spPr bwMode="auto">
              <a:xfrm>
                <a:off x="8813" y="12220"/>
                <a:ext cx="555" cy="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900">
                    <a:solidFill>
                      <a:prstClr val="black"/>
                    </a:solidFill>
                    <a:latin typeface="Cambria" charset="0"/>
                    <a:cs typeface="Times New Roman" charset="0"/>
                  </a:rPr>
                  <a:t>23 </a:t>
                </a:r>
                <a:endParaRPr lang="en-US" sz="900">
                  <a:solidFill>
                    <a:prstClr val="black"/>
                  </a:solidFill>
                  <a:latin typeface="Times New Roman" charset="0"/>
                  <a:cs typeface="Times New Roman" charset="0"/>
                </a:endParaRPr>
              </a:p>
            </p:txBody>
          </p:sp>
          <p:sp>
            <p:nvSpPr>
              <p:cNvPr id="34878" name="Text Box 56"/>
              <p:cNvSpPr txBox="1">
                <a:spLocks noChangeArrowheads="1"/>
              </p:cNvSpPr>
              <p:nvPr/>
            </p:nvSpPr>
            <p:spPr bwMode="auto">
              <a:xfrm>
                <a:off x="7928" y="9730"/>
                <a:ext cx="555" cy="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900">
                    <a:solidFill>
                      <a:prstClr val="black"/>
                    </a:solidFill>
                    <a:latin typeface="Cambria" charset="0"/>
                    <a:cs typeface="Times New Roman" charset="0"/>
                  </a:rPr>
                  <a:t>27 </a:t>
                </a:r>
                <a:endParaRPr lang="en-US" sz="900">
                  <a:solidFill>
                    <a:prstClr val="black"/>
                  </a:solidFill>
                  <a:latin typeface="Times New Roman" charset="0"/>
                  <a:cs typeface="Times New Roman" charset="0"/>
                </a:endParaRPr>
              </a:p>
            </p:txBody>
          </p:sp>
          <p:sp>
            <p:nvSpPr>
              <p:cNvPr id="34879" name="Text Box 57"/>
              <p:cNvSpPr txBox="1">
                <a:spLocks noChangeArrowheads="1"/>
              </p:cNvSpPr>
              <p:nvPr/>
            </p:nvSpPr>
            <p:spPr bwMode="auto">
              <a:xfrm>
                <a:off x="7853" y="11500"/>
                <a:ext cx="555" cy="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900">
                    <a:solidFill>
                      <a:prstClr val="black"/>
                    </a:solidFill>
                    <a:latin typeface="Cambria" charset="0"/>
                    <a:cs typeface="Times New Roman" charset="0"/>
                  </a:rPr>
                  <a:t>24 </a:t>
                </a:r>
                <a:endParaRPr lang="en-US" sz="900">
                  <a:solidFill>
                    <a:prstClr val="black"/>
                  </a:solidFill>
                  <a:latin typeface="Times New Roman" charset="0"/>
                  <a:cs typeface="Times New Roman" charset="0"/>
                </a:endParaRPr>
              </a:p>
            </p:txBody>
          </p:sp>
          <p:sp>
            <p:nvSpPr>
              <p:cNvPr id="34880" name="Text Box 58"/>
              <p:cNvSpPr txBox="1">
                <a:spLocks noChangeArrowheads="1"/>
              </p:cNvSpPr>
              <p:nvPr/>
            </p:nvSpPr>
            <p:spPr bwMode="auto">
              <a:xfrm>
                <a:off x="7920" y="10650"/>
                <a:ext cx="705" cy="4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900">
                    <a:solidFill>
                      <a:prstClr val="black"/>
                    </a:solidFill>
                    <a:latin typeface="Cambria" charset="0"/>
                    <a:cs typeface="Times New Roman" charset="0"/>
                  </a:rPr>
                  <a:t>30</a:t>
                </a:r>
              </a:p>
            </p:txBody>
          </p:sp>
          <p:sp>
            <p:nvSpPr>
              <p:cNvPr id="34881" name="Text Box 59"/>
              <p:cNvSpPr txBox="1">
                <a:spLocks noChangeArrowheads="1"/>
              </p:cNvSpPr>
              <p:nvPr/>
            </p:nvSpPr>
            <p:spPr bwMode="auto">
              <a:xfrm>
                <a:off x="8865" y="11130"/>
                <a:ext cx="705" cy="42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900">
                    <a:solidFill>
                      <a:prstClr val="black"/>
                    </a:solidFill>
                    <a:latin typeface="Cambria" charset="0"/>
                    <a:cs typeface="Times New Roman" charset="0"/>
                  </a:rPr>
                  <a:t>29</a:t>
                </a:r>
              </a:p>
            </p:txBody>
          </p:sp>
          <p:sp>
            <p:nvSpPr>
              <p:cNvPr id="34882" name="Text Box 60"/>
              <p:cNvSpPr txBox="1">
                <a:spLocks noChangeArrowheads="1"/>
              </p:cNvSpPr>
              <p:nvPr/>
            </p:nvSpPr>
            <p:spPr bwMode="auto">
              <a:xfrm>
                <a:off x="8745" y="10260"/>
                <a:ext cx="705" cy="42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900">
                    <a:solidFill>
                      <a:prstClr val="black"/>
                    </a:solidFill>
                    <a:latin typeface="Cambria" charset="0"/>
                    <a:cs typeface="Times New Roman" charset="0"/>
                  </a:rPr>
                  <a:t>28</a:t>
                </a:r>
              </a:p>
            </p:txBody>
          </p:sp>
        </p:grpSp>
        <p:sp>
          <p:nvSpPr>
            <p:cNvPr id="34824" name="Text Box 61"/>
            <p:cNvSpPr txBox="1">
              <a:spLocks noChangeArrowheads="1"/>
            </p:cNvSpPr>
            <p:nvPr/>
          </p:nvSpPr>
          <p:spPr bwMode="auto">
            <a:xfrm>
              <a:off x="3480" y="9432"/>
              <a:ext cx="560" cy="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900">
                  <a:solidFill>
                    <a:prstClr val="black"/>
                  </a:solidFill>
                  <a:latin typeface="Cambria" charset="0"/>
                  <a:cs typeface="Times New Roman" charset="0"/>
                </a:rPr>
                <a:t>31</a:t>
              </a:r>
            </a:p>
          </p:txBody>
        </p:sp>
        <p:sp>
          <p:nvSpPr>
            <p:cNvPr id="34825" name="Text Box 62"/>
            <p:cNvSpPr txBox="1">
              <a:spLocks noChangeArrowheads="1"/>
            </p:cNvSpPr>
            <p:nvPr/>
          </p:nvSpPr>
          <p:spPr bwMode="auto">
            <a:xfrm>
              <a:off x="8600" y="9432"/>
              <a:ext cx="560" cy="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900">
                  <a:solidFill>
                    <a:prstClr val="black"/>
                  </a:solidFill>
                  <a:latin typeface="Cambria" charset="0"/>
                  <a:cs typeface="Times New Roman" charset="0"/>
                </a:rPr>
                <a:t>C</a:t>
              </a:r>
            </a:p>
          </p:txBody>
        </p:sp>
        <p:sp>
          <p:nvSpPr>
            <p:cNvPr id="34826" name="Text Box 63"/>
            <p:cNvSpPr txBox="1">
              <a:spLocks noChangeArrowheads="1"/>
            </p:cNvSpPr>
            <p:nvPr/>
          </p:nvSpPr>
          <p:spPr bwMode="auto">
            <a:xfrm>
              <a:off x="2640" y="9632"/>
              <a:ext cx="540"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900">
                  <a:solidFill>
                    <a:prstClr val="black"/>
                  </a:solidFill>
                  <a:latin typeface="Cambria" charset="0"/>
                  <a:cs typeface="Times New Roman" charset="0"/>
                </a:rPr>
                <a:t>F</a:t>
              </a:r>
            </a:p>
          </p:txBody>
        </p:sp>
      </p:grpSp>
      <p:sp>
        <p:nvSpPr>
          <p:cNvPr id="73792" name="Text Box 64"/>
          <p:cNvSpPr txBox="1">
            <a:spLocks noChangeArrowheads="1"/>
          </p:cNvSpPr>
          <p:nvPr/>
        </p:nvSpPr>
        <p:spPr bwMode="auto">
          <a:xfrm>
            <a:off x="1931194" y="1284685"/>
            <a:ext cx="184731" cy="3000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1350">
              <a:solidFill>
                <a:prstClr val="black"/>
              </a:solidFill>
              <a:latin typeface="Calibri" panose="020F0502020204030204"/>
              <a:cs typeface="Arial" charset="0"/>
            </a:endParaRPr>
          </a:p>
        </p:txBody>
      </p:sp>
      <p:sp>
        <p:nvSpPr>
          <p:cNvPr id="73793" name="Text Box 65"/>
          <p:cNvSpPr txBox="1">
            <a:spLocks noChangeArrowheads="1"/>
          </p:cNvSpPr>
          <p:nvPr/>
        </p:nvSpPr>
        <p:spPr bwMode="auto">
          <a:xfrm>
            <a:off x="1314450" y="971551"/>
            <a:ext cx="6515100" cy="4154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endParaRPr lang="en-US" sz="2100" b="1">
              <a:solidFill>
                <a:srgbClr val="44546A"/>
              </a:solidFill>
              <a:latin typeface="Calibri" panose="020F0502020204030204"/>
              <a:cs typeface="Arial" charset="0"/>
            </a:endParaRPr>
          </a:p>
        </p:txBody>
      </p:sp>
      <p:sp>
        <p:nvSpPr>
          <p:cNvPr id="73794" name="Rectangle 66"/>
          <p:cNvSpPr>
            <a:spLocks noChangeArrowheads="1"/>
          </p:cNvSpPr>
          <p:nvPr/>
        </p:nvSpPr>
        <p:spPr bwMode="auto">
          <a:xfrm>
            <a:off x="1644254" y="1048942"/>
            <a:ext cx="5023811"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685800">
              <a:defRPr/>
            </a:pPr>
            <a:r>
              <a:rPr lang="en-US" sz="3600" b="1" dirty="0">
                <a:solidFill>
                  <a:srgbClr val="000090"/>
                </a:solidFill>
                <a:latin typeface="Calibri" panose="020F0502020204030204"/>
                <a:cs typeface="Arial" charset="0"/>
              </a:rPr>
              <a:t>Patterns Can Surprise Us!</a:t>
            </a:r>
          </a:p>
        </p:txBody>
      </p:sp>
      <p:sp>
        <p:nvSpPr>
          <p:cNvPr id="2" name="TextBox 1"/>
          <p:cNvSpPr txBox="1">
            <a:spLocks noChangeArrowheads="1"/>
          </p:cNvSpPr>
          <p:nvPr/>
        </p:nvSpPr>
        <p:spPr bwMode="auto">
          <a:xfrm>
            <a:off x="4705351" y="2415779"/>
            <a:ext cx="3313728"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7200" b="1" i="1" dirty="0">
                <a:solidFill>
                  <a:prstClr val="black"/>
                </a:solidFill>
              </a:rPr>
              <a:t>No—</a:t>
            </a:r>
          </a:p>
          <a:p>
            <a:pPr eaLnBrk="1" hangingPunct="1">
              <a:defRPr/>
            </a:pPr>
            <a:r>
              <a:rPr lang="en-US" sz="7200" b="1" i="1" dirty="0">
                <a:solidFill>
                  <a:prstClr val="black"/>
                </a:solidFill>
              </a:rPr>
              <a:t>it </a:t>
            </a:r>
          </a:p>
          <a:p>
            <a:pPr eaLnBrk="1" hangingPunct="1">
              <a:defRPr/>
            </a:pPr>
            <a:r>
              <a:rPr lang="en-US" sz="7200" b="1" i="1" dirty="0">
                <a:solidFill>
                  <a:prstClr val="black"/>
                </a:solidFill>
              </a:rPr>
              <a:t>has 31.</a:t>
            </a:r>
          </a:p>
        </p:txBody>
      </p:sp>
    </p:spTree>
    <p:extLst>
      <p:ext uri="{BB962C8B-B14F-4D97-AF65-F5344CB8AC3E}">
        <p14:creationId xmlns:p14="http://schemas.microsoft.com/office/powerpoint/2010/main" val="176234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7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94" grpId="0"/>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0957" y="1508069"/>
            <a:ext cx="3180440" cy="3459777"/>
          </a:xfrm>
        </p:spPr>
        <p:txBody>
          <a:bodyPr>
            <a:normAutofit fontScale="90000"/>
          </a:bodyPr>
          <a:lstStyle/>
          <a:p>
            <a:pPr algn="r"/>
            <a:r>
              <a:rPr lang="en-US" b="1" i="1" dirty="0" err="1">
                <a:solidFill>
                  <a:srgbClr val="FF0000"/>
                </a:solidFill>
              </a:rPr>
              <a:t>WithOut</a:t>
            </a:r>
            <a:r>
              <a:rPr lang="en-US" b="1" i="1" dirty="0">
                <a:solidFill>
                  <a:srgbClr val="FF0000"/>
                </a:solidFill>
              </a:rPr>
              <a:t> Words</a:t>
            </a:r>
            <a:r>
              <a:rPr lang="en-US" b="1" dirty="0">
                <a:solidFill>
                  <a:srgbClr val="FF0000"/>
                </a:solidFill>
              </a:rPr>
              <a:t>:</a:t>
            </a:r>
            <a:br>
              <a:rPr lang="en-US" b="1" dirty="0">
                <a:solidFill>
                  <a:srgbClr val="3366FF"/>
                </a:solidFill>
              </a:rPr>
            </a:br>
            <a:r>
              <a:rPr lang="en-US" sz="3000" b="1" dirty="0">
                <a:solidFill>
                  <a:srgbClr val="3366FF"/>
                </a:solidFill>
              </a:rPr>
              <a:t>Excellent discovery activities, with or without verbal/algebraic hints! Great extra credit, take-home test bonus, etc.</a:t>
            </a:r>
          </a:p>
        </p:txBody>
      </p:sp>
      <p:pic>
        <p:nvPicPr>
          <p:cNvPr id="8" name="Picture 7"/>
          <p:cNvPicPr/>
          <p:nvPr/>
        </p:nvPicPr>
        <p:blipFill rotWithShape="1">
          <a:blip r:embed="rId3"/>
          <a:srcRect l="8891" r="19493"/>
          <a:stretch/>
        </p:blipFill>
        <p:spPr>
          <a:xfrm>
            <a:off x="4471398" y="1063228"/>
            <a:ext cx="3337457" cy="4696890"/>
          </a:xfrm>
          <a:prstGeom prst="rect">
            <a:avLst/>
          </a:prstGeom>
        </p:spPr>
      </p:pic>
      <p:sp>
        <p:nvSpPr>
          <p:cNvPr id="3" name="TextBox 2"/>
          <p:cNvSpPr txBox="1"/>
          <p:nvPr/>
        </p:nvSpPr>
        <p:spPr>
          <a:xfrm>
            <a:off x="6283672" y="1537224"/>
            <a:ext cx="1643222" cy="300082"/>
          </a:xfrm>
          <a:prstGeom prst="rect">
            <a:avLst/>
          </a:prstGeom>
          <a:solidFill>
            <a:schemeClr val="bg1"/>
          </a:solidFill>
        </p:spPr>
        <p:txBody>
          <a:bodyPr wrap="square" rtlCol="0">
            <a:spAutoFit/>
          </a:bodyPr>
          <a:lstStyle/>
          <a:p>
            <a:endParaRPr lang="en-US" sz="1350" dirty="0"/>
          </a:p>
        </p:txBody>
      </p:sp>
      <p:sp>
        <p:nvSpPr>
          <p:cNvPr id="4" name="TextBox 3"/>
          <p:cNvSpPr txBox="1"/>
          <p:nvPr/>
        </p:nvSpPr>
        <p:spPr>
          <a:xfrm>
            <a:off x="6856401" y="2109694"/>
            <a:ext cx="952454" cy="300082"/>
          </a:xfrm>
          <a:prstGeom prst="rect">
            <a:avLst/>
          </a:prstGeom>
          <a:solidFill>
            <a:schemeClr val="bg1"/>
          </a:solidFill>
        </p:spPr>
        <p:txBody>
          <a:bodyPr wrap="square" rtlCol="0">
            <a:spAutoFit/>
          </a:bodyPr>
          <a:lstStyle/>
          <a:p>
            <a:endParaRPr lang="en-US" sz="1350" dirty="0"/>
          </a:p>
        </p:txBody>
      </p:sp>
    </p:spTree>
    <p:extLst>
      <p:ext uri="{BB962C8B-B14F-4D97-AF65-F5344CB8AC3E}">
        <p14:creationId xmlns:p14="http://schemas.microsoft.com/office/powerpoint/2010/main" val="27313253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1071F-E829-3C4C-8376-62CD5CEE816D}"/>
              </a:ext>
            </a:extLst>
          </p:cNvPr>
          <p:cNvSpPr>
            <a:spLocks noGrp="1"/>
          </p:cNvSpPr>
          <p:nvPr>
            <p:ph type="title"/>
          </p:nvPr>
        </p:nvSpPr>
        <p:spPr>
          <a:xfrm>
            <a:off x="798013" y="249955"/>
            <a:ext cx="6688477" cy="857250"/>
          </a:xfrm>
        </p:spPr>
        <p:txBody>
          <a:bodyPr>
            <a:noAutofit/>
          </a:bodyPr>
          <a:lstStyle/>
          <a:p>
            <a:r>
              <a:rPr lang="en-US" sz="2400" b="1" dirty="0">
                <a:solidFill>
                  <a:srgbClr val="0070C0"/>
                </a:solidFill>
              </a:rPr>
              <a:t>You Can Make the </a:t>
            </a:r>
            <a:r>
              <a:rPr lang="en-US" sz="2400" b="1" dirty="0" err="1">
                <a:solidFill>
                  <a:srgbClr val="0070C0"/>
                </a:solidFill>
              </a:rPr>
              <a:t>WithOut</a:t>
            </a:r>
            <a:r>
              <a:rPr lang="en-US" sz="2400" b="1" dirty="0">
                <a:solidFill>
                  <a:srgbClr val="0070C0"/>
                </a:solidFill>
              </a:rPr>
              <a:t> Words Exercises into Your Own Guided Discovery Lessons!</a:t>
            </a:r>
          </a:p>
        </p:txBody>
      </p:sp>
      <p:sp>
        <p:nvSpPr>
          <p:cNvPr id="4" name="Rectangle 2">
            <a:extLst>
              <a:ext uri="{FF2B5EF4-FFF2-40B4-BE49-F238E27FC236}">
                <a16:creationId xmlns:a16="http://schemas.microsoft.com/office/drawing/2014/main" id="{FAF50187-46C1-854F-A0A6-EE789061DE06}"/>
              </a:ext>
            </a:extLst>
          </p:cNvPr>
          <p:cNvSpPr>
            <a:spLocks noChangeArrowheads="1"/>
          </p:cNvSpPr>
          <p:nvPr/>
        </p:nvSpPr>
        <p:spPr bwMode="auto">
          <a:xfrm>
            <a:off x="798013" y="1550467"/>
            <a:ext cx="6978794"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en-US" sz="1350" dirty="0">
                <a:latin typeface="Times" pitchFamily="2" charset="0"/>
                <a:ea typeface="Calibri" panose="020F0502020204030204" pitchFamily="34" charset="0"/>
                <a:cs typeface="Sana" pitchFamily="2" charset="-78"/>
              </a:rPr>
              <a:t>A right triangle has legs a and b and hypotenuse c. We are going to look at a relationship between these three sides that holds for all right triangles.</a:t>
            </a:r>
            <a:endParaRPr lang="en-US" altLang="en-US" sz="1350" dirty="0"/>
          </a:p>
          <a:p>
            <a:pPr defTabSz="685800" eaLnBrk="0" fontAlgn="base" hangingPunct="0">
              <a:spcBef>
                <a:spcPct val="0"/>
              </a:spcBef>
              <a:spcAft>
                <a:spcPct val="0"/>
              </a:spcAft>
            </a:pPr>
            <a:r>
              <a:rPr lang="en-US" altLang="en-US" sz="1350" dirty="0">
                <a:latin typeface="Times" pitchFamily="2" charset="0"/>
                <a:ea typeface="Calibri" panose="020F0502020204030204" pitchFamily="34" charset="0"/>
                <a:cs typeface="Sana" pitchFamily="2" charset="-78"/>
              </a:rPr>
              <a:t>1. A right triangle has legs 4 and 17. Find the area of the triangle.____________</a:t>
            </a:r>
            <a:endParaRPr lang="en-US" altLang="en-US" sz="1350" dirty="0"/>
          </a:p>
          <a:p>
            <a:pPr defTabSz="685800" eaLnBrk="0" fontAlgn="base" hangingPunct="0">
              <a:spcBef>
                <a:spcPct val="0"/>
              </a:spcBef>
              <a:spcAft>
                <a:spcPct val="0"/>
              </a:spcAft>
            </a:pPr>
            <a:r>
              <a:rPr lang="en-US" altLang="en-US" sz="1350" dirty="0">
                <a:latin typeface="Times" pitchFamily="2" charset="0"/>
                <a:ea typeface="Calibri" panose="020F0502020204030204" pitchFamily="34" charset="0"/>
                <a:cs typeface="Sana" pitchFamily="2" charset="-78"/>
              </a:rPr>
              <a:t>2. A triangle has legs a and b. Express the area of the triangle in terms of a and b. ____________</a:t>
            </a:r>
            <a:endParaRPr lang="en-US" altLang="en-US" sz="1350" dirty="0"/>
          </a:p>
          <a:p>
            <a:pPr defTabSz="685800" eaLnBrk="0" fontAlgn="base" hangingPunct="0">
              <a:spcBef>
                <a:spcPct val="0"/>
              </a:spcBef>
              <a:spcAft>
                <a:spcPct val="0"/>
              </a:spcAft>
            </a:pPr>
            <a:endParaRPr lang="en-US" altLang="en-US" sz="1350" dirty="0">
              <a:latin typeface="Arial" panose="020B0604020202020204" pitchFamily="34" charset="0"/>
            </a:endParaRPr>
          </a:p>
        </p:txBody>
      </p:sp>
      <p:pic>
        <p:nvPicPr>
          <p:cNvPr id="2049" name="Picture 1">
            <a:extLst>
              <a:ext uri="{FF2B5EF4-FFF2-40B4-BE49-F238E27FC236}">
                <a16:creationId xmlns:a16="http://schemas.microsoft.com/office/drawing/2014/main" id="{CFA45F3C-CF81-1741-BF77-1C1863169E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2258" y="2824869"/>
            <a:ext cx="2250005" cy="27493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1C2098C-6C47-6D46-96E4-7C3599829C21}"/>
              </a:ext>
            </a:extLst>
          </p:cNvPr>
          <p:cNvSpPr/>
          <p:nvPr/>
        </p:nvSpPr>
        <p:spPr>
          <a:xfrm>
            <a:off x="798014" y="2658463"/>
            <a:ext cx="5054244" cy="3416320"/>
          </a:xfrm>
          <a:prstGeom prst="rect">
            <a:avLst/>
          </a:prstGeom>
        </p:spPr>
        <p:txBody>
          <a:bodyPr wrap="square">
            <a:spAutoFit/>
          </a:bodyPr>
          <a:lstStyle/>
          <a:p>
            <a:r>
              <a:rPr lang="en-US" sz="1350" dirty="0">
                <a:latin typeface="Times" pitchFamily="2" charset="0"/>
                <a:ea typeface="Calibri" panose="020F0502020204030204" pitchFamily="34" charset="0"/>
                <a:cs typeface="Sana" pitchFamily="2" charset="-78"/>
              </a:rPr>
              <a:t>3. In the picture on the right, find the area of </a:t>
            </a:r>
            <a:endParaRPr lang="en-US" sz="1350" dirty="0">
              <a:latin typeface="Calibri" panose="020F0502020204030204" pitchFamily="34" charset="0"/>
              <a:ea typeface="Calibri" panose="020F0502020204030204" pitchFamily="34" charset="0"/>
              <a:cs typeface="Times New Roman" panose="02020603050405020304" pitchFamily="18" charset="0"/>
            </a:endParaRPr>
          </a:p>
          <a:p>
            <a:r>
              <a:rPr lang="en-US" sz="1350" dirty="0">
                <a:latin typeface="Times" pitchFamily="2" charset="0"/>
                <a:ea typeface="Calibri" panose="020F0502020204030204" pitchFamily="34" charset="0"/>
                <a:cs typeface="Sana" pitchFamily="2" charset="-78"/>
              </a:rPr>
              <a:t>right triangle I. _____________</a:t>
            </a:r>
            <a:endParaRPr lang="en-US" sz="1350" dirty="0">
              <a:latin typeface="Calibri" panose="020F0502020204030204" pitchFamily="34" charset="0"/>
              <a:ea typeface="Calibri" panose="020F0502020204030204" pitchFamily="34" charset="0"/>
              <a:cs typeface="Times New Roman" panose="02020603050405020304" pitchFamily="18" charset="0"/>
            </a:endParaRPr>
          </a:p>
          <a:p>
            <a:r>
              <a:rPr lang="en-US" sz="1350" dirty="0">
                <a:latin typeface="Times" pitchFamily="2" charset="0"/>
                <a:ea typeface="Calibri" panose="020F0502020204030204" pitchFamily="34" charset="0"/>
                <a:cs typeface="Sana" pitchFamily="2" charset="-78"/>
              </a:rPr>
              <a:t> </a:t>
            </a:r>
            <a:endParaRPr lang="en-US" sz="1350" dirty="0">
              <a:latin typeface="Calibri" panose="020F0502020204030204" pitchFamily="34" charset="0"/>
              <a:ea typeface="Calibri" panose="020F0502020204030204" pitchFamily="34" charset="0"/>
              <a:cs typeface="Times New Roman" panose="02020603050405020304" pitchFamily="18" charset="0"/>
            </a:endParaRPr>
          </a:p>
          <a:p>
            <a:r>
              <a:rPr lang="en-US" sz="1350" dirty="0">
                <a:latin typeface="Times" pitchFamily="2" charset="0"/>
                <a:ea typeface="Calibri" panose="020F0502020204030204" pitchFamily="34" charset="0"/>
                <a:cs typeface="Sana" pitchFamily="2" charset="-78"/>
              </a:rPr>
              <a:t>4. Find the area of right triangle II.______________</a:t>
            </a:r>
            <a:endParaRPr lang="en-US" sz="1350" dirty="0">
              <a:latin typeface="Calibri" panose="020F0502020204030204" pitchFamily="34" charset="0"/>
              <a:ea typeface="Calibri" panose="020F0502020204030204" pitchFamily="34" charset="0"/>
              <a:cs typeface="Times New Roman" panose="02020603050405020304" pitchFamily="18" charset="0"/>
            </a:endParaRPr>
          </a:p>
          <a:p>
            <a:r>
              <a:rPr lang="en-US" sz="1350" dirty="0">
                <a:latin typeface="Times" pitchFamily="2" charset="0"/>
                <a:ea typeface="Calibri" panose="020F0502020204030204" pitchFamily="34" charset="0"/>
                <a:cs typeface="Sana" pitchFamily="2" charset="-78"/>
              </a:rPr>
              <a:t> </a:t>
            </a:r>
            <a:endParaRPr lang="en-US" sz="1350" dirty="0">
              <a:latin typeface="Calibri" panose="020F0502020204030204" pitchFamily="34" charset="0"/>
              <a:ea typeface="Calibri" panose="020F0502020204030204" pitchFamily="34" charset="0"/>
              <a:cs typeface="Times New Roman" panose="02020603050405020304" pitchFamily="18" charset="0"/>
            </a:endParaRPr>
          </a:p>
          <a:p>
            <a:r>
              <a:rPr lang="en-US" sz="1350" dirty="0">
                <a:latin typeface="Times" pitchFamily="2" charset="0"/>
                <a:ea typeface="Calibri" panose="020F0502020204030204" pitchFamily="34" charset="0"/>
                <a:cs typeface="Sana" pitchFamily="2" charset="-78"/>
              </a:rPr>
              <a:t>5. Find the area of right triangle III.___________</a:t>
            </a:r>
            <a:endParaRPr lang="en-US" sz="1350" dirty="0">
              <a:latin typeface="Calibri" panose="020F0502020204030204" pitchFamily="34" charset="0"/>
              <a:ea typeface="Calibri" panose="020F0502020204030204" pitchFamily="34" charset="0"/>
              <a:cs typeface="Times New Roman" panose="02020603050405020304" pitchFamily="18" charset="0"/>
            </a:endParaRPr>
          </a:p>
          <a:p>
            <a:r>
              <a:rPr lang="en-US" sz="1350" dirty="0">
                <a:latin typeface="Times" pitchFamily="2" charset="0"/>
                <a:ea typeface="Calibri" panose="020F0502020204030204" pitchFamily="34" charset="0"/>
                <a:cs typeface="Sana" pitchFamily="2" charset="-78"/>
              </a:rPr>
              <a:t> </a:t>
            </a:r>
            <a:endParaRPr lang="en-US" sz="1350" dirty="0">
              <a:latin typeface="Calibri" panose="020F0502020204030204" pitchFamily="34" charset="0"/>
              <a:ea typeface="Calibri" panose="020F0502020204030204" pitchFamily="34" charset="0"/>
              <a:cs typeface="Times New Roman" panose="02020603050405020304" pitchFamily="18" charset="0"/>
            </a:endParaRPr>
          </a:p>
          <a:p>
            <a:r>
              <a:rPr lang="en-US" sz="1350" dirty="0">
                <a:latin typeface="Times" pitchFamily="2" charset="0"/>
                <a:ea typeface="Calibri" panose="020F0502020204030204" pitchFamily="34" charset="0"/>
                <a:cs typeface="Sana" pitchFamily="2" charset="-78"/>
              </a:rPr>
              <a:t> </a:t>
            </a:r>
            <a:endParaRPr lang="en-US" sz="1350" dirty="0">
              <a:latin typeface="Calibri" panose="020F0502020204030204" pitchFamily="34" charset="0"/>
              <a:ea typeface="Calibri" panose="020F0502020204030204" pitchFamily="34" charset="0"/>
              <a:cs typeface="Times New Roman" panose="02020603050405020304" pitchFamily="18" charset="0"/>
            </a:endParaRPr>
          </a:p>
          <a:p>
            <a:r>
              <a:rPr lang="en-US" sz="1350" dirty="0">
                <a:latin typeface="Times" pitchFamily="2" charset="0"/>
                <a:ea typeface="Calibri" panose="020F0502020204030204" pitchFamily="34" charset="0"/>
                <a:cs typeface="Sana" pitchFamily="2" charset="-78"/>
              </a:rPr>
              <a:t>6. Eliminate the sides with length c in the picture. Since the quadrilateral has only one pair of parallel sides, the quadrilateral is a _________________.</a:t>
            </a:r>
            <a:endParaRPr lang="en-US" sz="1350" dirty="0">
              <a:latin typeface="Calibri" panose="020F0502020204030204" pitchFamily="34" charset="0"/>
              <a:ea typeface="Calibri" panose="020F0502020204030204" pitchFamily="34" charset="0"/>
              <a:cs typeface="Times New Roman" panose="02020603050405020304" pitchFamily="18" charset="0"/>
            </a:endParaRPr>
          </a:p>
          <a:p>
            <a:r>
              <a:rPr lang="en-US" sz="1350" dirty="0">
                <a:latin typeface="Times" pitchFamily="2" charset="0"/>
                <a:ea typeface="Calibri" panose="020F0502020204030204" pitchFamily="34" charset="0"/>
                <a:cs typeface="Sana" pitchFamily="2" charset="-78"/>
              </a:rPr>
              <a:t> </a:t>
            </a:r>
            <a:endParaRPr lang="en-US" sz="1350" dirty="0">
              <a:latin typeface="Calibri" panose="020F0502020204030204" pitchFamily="34" charset="0"/>
              <a:ea typeface="Calibri" panose="020F0502020204030204" pitchFamily="34" charset="0"/>
              <a:cs typeface="Times New Roman" panose="02020603050405020304" pitchFamily="18" charset="0"/>
            </a:endParaRPr>
          </a:p>
          <a:p>
            <a:r>
              <a:rPr lang="en-US" sz="1350" dirty="0">
                <a:latin typeface="Times" pitchFamily="2" charset="0"/>
                <a:ea typeface="Calibri" panose="020F0502020204030204" pitchFamily="34" charset="0"/>
                <a:cs typeface="Sana" pitchFamily="2" charset="-78"/>
              </a:rPr>
              <a:t>7.  To find the area of the quadrilateral, you can add the area of the three right triangles. Combine like terms and express this area in simplest form.</a:t>
            </a:r>
            <a:endParaRPr lang="en-US" sz="1350" dirty="0">
              <a:latin typeface="Calibri" panose="020F0502020204030204" pitchFamily="34" charset="0"/>
              <a:ea typeface="Calibri" panose="020F0502020204030204" pitchFamily="34" charset="0"/>
              <a:cs typeface="Times New Roman" panose="02020603050405020304" pitchFamily="18" charset="0"/>
            </a:endParaRPr>
          </a:p>
          <a:p>
            <a:r>
              <a:rPr lang="en-US" sz="1350" dirty="0">
                <a:latin typeface="Times" pitchFamily="2" charset="0"/>
                <a:ea typeface="Calibri" panose="020F0502020204030204" pitchFamily="34" charset="0"/>
                <a:cs typeface="Sana" pitchFamily="2" charset="-78"/>
              </a:rPr>
              <a:t>________________________________________</a:t>
            </a:r>
            <a:endParaRPr lang="en-US" sz="135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705676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1071F-E829-3C4C-8376-62CD5CEE816D}"/>
              </a:ext>
            </a:extLst>
          </p:cNvPr>
          <p:cNvSpPr>
            <a:spLocks noGrp="1"/>
          </p:cNvSpPr>
          <p:nvPr>
            <p:ph type="title"/>
          </p:nvPr>
        </p:nvSpPr>
        <p:spPr>
          <a:xfrm>
            <a:off x="1054384" y="425491"/>
            <a:ext cx="6688477" cy="857250"/>
          </a:xfrm>
        </p:spPr>
        <p:txBody>
          <a:bodyPr>
            <a:noAutofit/>
          </a:bodyPr>
          <a:lstStyle/>
          <a:p>
            <a:r>
              <a:rPr lang="en-US" sz="2400" b="1" dirty="0">
                <a:solidFill>
                  <a:srgbClr val="0070C0"/>
                </a:solidFill>
              </a:rPr>
              <a:t>You Can Make the </a:t>
            </a:r>
            <a:r>
              <a:rPr lang="en-US" sz="2400" b="1" dirty="0" err="1">
                <a:solidFill>
                  <a:srgbClr val="0070C0"/>
                </a:solidFill>
              </a:rPr>
              <a:t>WithOut</a:t>
            </a:r>
            <a:r>
              <a:rPr lang="en-US" sz="2400" b="1" dirty="0">
                <a:solidFill>
                  <a:srgbClr val="0070C0"/>
                </a:solidFill>
              </a:rPr>
              <a:t> Words Exercises into Your Own Guided Discovery Lessons!</a:t>
            </a:r>
          </a:p>
        </p:txBody>
      </p:sp>
      <p:sp>
        <p:nvSpPr>
          <p:cNvPr id="3" name="Rectangle 2">
            <a:extLst>
              <a:ext uri="{FF2B5EF4-FFF2-40B4-BE49-F238E27FC236}">
                <a16:creationId xmlns:a16="http://schemas.microsoft.com/office/drawing/2014/main" id="{B5B9CD69-A971-C246-95B1-EBBE52DCEF3F}"/>
              </a:ext>
            </a:extLst>
          </p:cNvPr>
          <p:cNvSpPr/>
          <p:nvPr/>
        </p:nvSpPr>
        <p:spPr>
          <a:xfrm>
            <a:off x="857250" y="1282741"/>
            <a:ext cx="4978472" cy="3208571"/>
          </a:xfrm>
          <a:prstGeom prst="rect">
            <a:avLst/>
          </a:prstGeom>
        </p:spPr>
        <p:txBody>
          <a:bodyPr wrap="square">
            <a:spAutoFit/>
          </a:bodyPr>
          <a:lstStyle/>
          <a:p>
            <a:r>
              <a:rPr lang="en-US" sz="1350" dirty="0">
                <a:latin typeface="Times" pitchFamily="2" charset="0"/>
                <a:ea typeface="Calibri" panose="020F0502020204030204" pitchFamily="34" charset="0"/>
                <a:cs typeface="Sana" pitchFamily="2" charset="-78"/>
              </a:rPr>
              <a:t>8. Express the measure of the height of the trapezoid on the right in terms of a and b._____________</a:t>
            </a:r>
            <a:endParaRPr lang="en-US" sz="1350" dirty="0">
              <a:latin typeface="Calibri" panose="020F0502020204030204" pitchFamily="34" charset="0"/>
              <a:ea typeface="Calibri" panose="020F0502020204030204" pitchFamily="34" charset="0"/>
              <a:cs typeface="Times New Roman" panose="02020603050405020304" pitchFamily="18" charset="0"/>
            </a:endParaRPr>
          </a:p>
          <a:p>
            <a:r>
              <a:rPr lang="en-US" sz="1350" dirty="0">
                <a:latin typeface="Times" pitchFamily="2" charset="0"/>
                <a:ea typeface="Calibri" panose="020F0502020204030204" pitchFamily="34" charset="0"/>
                <a:cs typeface="Sana" pitchFamily="2" charset="-78"/>
              </a:rPr>
              <a:t> </a:t>
            </a:r>
            <a:endParaRPr lang="en-US" sz="1350" dirty="0">
              <a:latin typeface="Calibri" panose="020F0502020204030204" pitchFamily="34" charset="0"/>
              <a:ea typeface="Calibri" panose="020F0502020204030204" pitchFamily="34" charset="0"/>
              <a:cs typeface="Times New Roman" panose="02020603050405020304" pitchFamily="18" charset="0"/>
            </a:endParaRPr>
          </a:p>
          <a:p>
            <a:r>
              <a:rPr lang="en-US" sz="1350" dirty="0">
                <a:latin typeface="Times" pitchFamily="2" charset="0"/>
                <a:ea typeface="Calibri" panose="020F0502020204030204" pitchFamily="34" charset="0"/>
                <a:cs typeface="Sana" pitchFamily="2" charset="-78"/>
              </a:rPr>
              <a:t>9. What is the length of the larger base of the trapezoid?_______</a:t>
            </a:r>
            <a:endParaRPr lang="en-US" sz="1350" dirty="0">
              <a:latin typeface="Calibri" panose="020F0502020204030204" pitchFamily="34" charset="0"/>
              <a:ea typeface="Calibri" panose="020F0502020204030204" pitchFamily="34" charset="0"/>
              <a:cs typeface="Times New Roman" panose="02020603050405020304" pitchFamily="18" charset="0"/>
            </a:endParaRPr>
          </a:p>
          <a:p>
            <a:r>
              <a:rPr lang="en-US" sz="1350" dirty="0">
                <a:latin typeface="Times" pitchFamily="2" charset="0"/>
                <a:ea typeface="Calibri" panose="020F0502020204030204" pitchFamily="34" charset="0"/>
                <a:cs typeface="Sana" pitchFamily="2" charset="-78"/>
              </a:rPr>
              <a:t> </a:t>
            </a:r>
            <a:endParaRPr lang="en-US" sz="1350" dirty="0">
              <a:latin typeface="Calibri" panose="020F0502020204030204" pitchFamily="34" charset="0"/>
              <a:ea typeface="Calibri" panose="020F0502020204030204" pitchFamily="34" charset="0"/>
              <a:cs typeface="Times New Roman" panose="02020603050405020304" pitchFamily="18" charset="0"/>
            </a:endParaRPr>
          </a:p>
          <a:p>
            <a:r>
              <a:rPr lang="en-US" sz="1350" dirty="0">
                <a:latin typeface="Times" pitchFamily="2" charset="0"/>
                <a:ea typeface="Calibri" panose="020F0502020204030204" pitchFamily="34" charset="0"/>
                <a:cs typeface="Sana" pitchFamily="2" charset="-78"/>
              </a:rPr>
              <a:t>10. What is the length of the smaller base of the trapezoid?______________</a:t>
            </a:r>
            <a:endParaRPr lang="en-US" sz="1350" dirty="0">
              <a:latin typeface="Calibri" panose="020F0502020204030204" pitchFamily="34" charset="0"/>
              <a:ea typeface="Calibri" panose="020F0502020204030204" pitchFamily="34" charset="0"/>
              <a:cs typeface="Times New Roman" panose="02020603050405020304" pitchFamily="18" charset="0"/>
            </a:endParaRPr>
          </a:p>
          <a:p>
            <a:r>
              <a:rPr lang="en-US" sz="1350" dirty="0">
                <a:latin typeface="Times" pitchFamily="2" charset="0"/>
                <a:ea typeface="Calibri" panose="020F0502020204030204" pitchFamily="34" charset="0"/>
                <a:cs typeface="Sana" pitchFamily="2" charset="-78"/>
              </a:rPr>
              <a:t> </a:t>
            </a:r>
            <a:endParaRPr lang="en-US" sz="1350" dirty="0">
              <a:latin typeface="Calibri" panose="020F0502020204030204" pitchFamily="34" charset="0"/>
              <a:ea typeface="Calibri" panose="020F0502020204030204" pitchFamily="34" charset="0"/>
              <a:cs typeface="Times New Roman" panose="02020603050405020304" pitchFamily="18" charset="0"/>
            </a:endParaRPr>
          </a:p>
          <a:p>
            <a:r>
              <a:rPr lang="en-US" sz="1350" dirty="0">
                <a:latin typeface="Times" pitchFamily="2" charset="0"/>
                <a:ea typeface="Calibri" panose="020F0502020204030204" pitchFamily="34" charset="0"/>
                <a:cs typeface="Sana" pitchFamily="2" charset="-78"/>
              </a:rPr>
              <a:t>11. What is the area of the trapezoid expressed in terms of a and b?________________________________</a:t>
            </a:r>
            <a:endParaRPr lang="en-US" sz="1350" dirty="0">
              <a:latin typeface="Calibri" panose="020F0502020204030204" pitchFamily="34" charset="0"/>
              <a:ea typeface="Calibri" panose="020F0502020204030204" pitchFamily="34" charset="0"/>
              <a:cs typeface="Times New Roman" panose="02020603050405020304" pitchFamily="18" charset="0"/>
            </a:endParaRPr>
          </a:p>
          <a:p>
            <a:r>
              <a:rPr lang="en-US" sz="1350" dirty="0">
                <a:latin typeface="Times" pitchFamily="2" charset="0"/>
                <a:ea typeface="Calibri" panose="020F0502020204030204" pitchFamily="34" charset="0"/>
                <a:cs typeface="Sana" pitchFamily="2" charset="-78"/>
              </a:rPr>
              <a:t> </a:t>
            </a:r>
            <a:endParaRPr lang="en-US" sz="1350" dirty="0">
              <a:latin typeface="Calibri" panose="020F0502020204030204" pitchFamily="34" charset="0"/>
              <a:ea typeface="Calibri" panose="020F0502020204030204" pitchFamily="34" charset="0"/>
              <a:cs typeface="Times New Roman" panose="02020603050405020304" pitchFamily="18" charset="0"/>
            </a:endParaRPr>
          </a:p>
          <a:p>
            <a:r>
              <a:rPr lang="en-US" sz="1350" dirty="0">
                <a:latin typeface="Times" pitchFamily="2" charset="0"/>
                <a:ea typeface="Calibri" panose="020F0502020204030204" pitchFamily="34" charset="0"/>
                <a:cs typeface="Sana" pitchFamily="2" charset="-78"/>
              </a:rPr>
              <a:t>12. Square the binomial (a + b</a:t>
            </a:r>
            <a:r>
              <a:rPr lang="en-US" sz="1350">
                <a:latin typeface="Times" pitchFamily="2" charset="0"/>
                <a:ea typeface="Calibri" panose="020F0502020204030204" pitchFamily="34" charset="0"/>
                <a:cs typeface="Sana" pitchFamily="2" charset="-78"/>
              </a:rPr>
              <a:t>) in your </a:t>
            </a:r>
            <a:r>
              <a:rPr lang="en-US" sz="1350" dirty="0">
                <a:latin typeface="Times" pitchFamily="2" charset="0"/>
                <a:ea typeface="Calibri" panose="020F0502020204030204" pitchFamily="34" charset="0"/>
                <a:cs typeface="Sana" pitchFamily="2" charset="-78"/>
              </a:rPr>
              <a:t>expression from question 11, and rewrite your answer to question 11 with the trinomial you found after multiplying (a + b) by (a + b).</a:t>
            </a:r>
            <a:endParaRPr lang="en-US" sz="1350" dirty="0">
              <a:latin typeface="Calibri" panose="020F0502020204030204" pitchFamily="34" charset="0"/>
              <a:ea typeface="Calibri" panose="020F0502020204030204" pitchFamily="34" charset="0"/>
              <a:cs typeface="Times New Roman" panose="02020603050405020304" pitchFamily="18" charset="0"/>
            </a:endParaRPr>
          </a:p>
          <a:p>
            <a:r>
              <a:rPr lang="en-US" sz="1350" dirty="0">
                <a:latin typeface="Times" pitchFamily="2" charset="0"/>
                <a:ea typeface="Calibri" panose="020F0502020204030204" pitchFamily="34" charset="0"/>
                <a:cs typeface="Sana" pitchFamily="2" charset="-78"/>
              </a:rPr>
              <a:t>___________________________________________ </a:t>
            </a:r>
            <a:endParaRPr lang="en-US" sz="135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B12ABB7E-F26D-4E49-8EA9-992DF7EE3641}"/>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635377" y="1692490"/>
            <a:ext cx="2265451" cy="2316359"/>
          </a:xfrm>
          <a:prstGeom prst="rect">
            <a:avLst/>
          </a:prstGeom>
        </p:spPr>
      </p:pic>
      <p:sp>
        <p:nvSpPr>
          <p:cNvPr id="8" name="Rectangle 7">
            <a:extLst>
              <a:ext uri="{FF2B5EF4-FFF2-40B4-BE49-F238E27FC236}">
                <a16:creationId xmlns:a16="http://schemas.microsoft.com/office/drawing/2014/main" id="{756015D3-3AD6-D147-A81F-9CB8A39C682D}"/>
              </a:ext>
            </a:extLst>
          </p:cNvPr>
          <p:cNvSpPr/>
          <p:nvPr/>
        </p:nvSpPr>
        <p:spPr>
          <a:xfrm>
            <a:off x="857250" y="4491312"/>
            <a:ext cx="6727646" cy="1754326"/>
          </a:xfrm>
          <a:prstGeom prst="rect">
            <a:avLst/>
          </a:prstGeom>
        </p:spPr>
        <p:txBody>
          <a:bodyPr wrap="square">
            <a:spAutoFit/>
          </a:bodyPr>
          <a:lstStyle/>
          <a:p>
            <a:r>
              <a:rPr lang="en-US" sz="1350" dirty="0">
                <a:latin typeface="Times" pitchFamily="2" charset="0"/>
                <a:ea typeface="Calibri" panose="020F0502020204030204" pitchFamily="34" charset="0"/>
                <a:cs typeface="Sana" pitchFamily="2" charset="-78"/>
              </a:rPr>
              <a:t>13. In question 7 above, you found the area of the same trapezoid by adding the areas of the three right triangles. Set that expression equal to your answer from question 12. </a:t>
            </a:r>
            <a:endParaRPr lang="en-US" sz="1350" dirty="0">
              <a:latin typeface="Calibri" panose="020F0502020204030204" pitchFamily="34" charset="0"/>
              <a:ea typeface="Calibri" panose="020F0502020204030204" pitchFamily="34" charset="0"/>
              <a:cs typeface="Times New Roman" panose="02020603050405020304" pitchFamily="18" charset="0"/>
            </a:endParaRPr>
          </a:p>
          <a:p>
            <a:r>
              <a:rPr lang="en-US" sz="1350" dirty="0">
                <a:latin typeface="Times" pitchFamily="2" charset="0"/>
                <a:ea typeface="Calibri" panose="020F0502020204030204" pitchFamily="34" charset="0"/>
                <a:cs typeface="Sana" pitchFamily="2" charset="-78"/>
              </a:rPr>
              <a:t>__________________________________</a:t>
            </a:r>
            <a:endParaRPr lang="en-US" sz="1350" dirty="0">
              <a:latin typeface="Calibri" panose="020F0502020204030204" pitchFamily="34" charset="0"/>
              <a:ea typeface="Calibri" panose="020F0502020204030204" pitchFamily="34" charset="0"/>
              <a:cs typeface="Times New Roman" panose="02020603050405020304" pitchFamily="18" charset="0"/>
            </a:endParaRPr>
          </a:p>
          <a:p>
            <a:r>
              <a:rPr lang="en-US" sz="1350" dirty="0">
                <a:latin typeface="Times" pitchFamily="2" charset="0"/>
                <a:ea typeface="Calibri" panose="020F0502020204030204" pitchFamily="34" charset="0"/>
                <a:cs typeface="Sana" pitchFamily="2" charset="-78"/>
              </a:rPr>
              <a:t> 14. Multiply both sides of the equation by 2 to eliminate the fraction.</a:t>
            </a:r>
            <a:endParaRPr lang="en-US" sz="1350" dirty="0">
              <a:latin typeface="Calibri" panose="020F0502020204030204" pitchFamily="34" charset="0"/>
              <a:ea typeface="Calibri" panose="020F0502020204030204" pitchFamily="34" charset="0"/>
              <a:cs typeface="Times New Roman" panose="02020603050405020304" pitchFamily="18" charset="0"/>
            </a:endParaRPr>
          </a:p>
          <a:p>
            <a:r>
              <a:rPr lang="en-US" sz="1350" dirty="0">
                <a:latin typeface="Times" pitchFamily="2" charset="0"/>
                <a:ea typeface="Calibri" panose="020F0502020204030204" pitchFamily="34" charset="0"/>
                <a:cs typeface="Sana" pitchFamily="2" charset="-78"/>
              </a:rPr>
              <a:t>_______________________________________________________</a:t>
            </a:r>
            <a:endParaRPr lang="en-US" sz="1350" dirty="0">
              <a:latin typeface="Calibri" panose="020F0502020204030204" pitchFamily="34" charset="0"/>
              <a:ea typeface="Calibri" panose="020F0502020204030204" pitchFamily="34" charset="0"/>
              <a:cs typeface="Times New Roman" panose="02020603050405020304" pitchFamily="18" charset="0"/>
            </a:endParaRPr>
          </a:p>
          <a:p>
            <a:r>
              <a:rPr lang="en-US" sz="1350" dirty="0">
                <a:latin typeface="Times" pitchFamily="2" charset="0"/>
                <a:ea typeface="Calibri" panose="020F0502020204030204" pitchFamily="34" charset="0"/>
                <a:cs typeface="Sana" pitchFamily="2" charset="-78"/>
              </a:rPr>
              <a:t> 15. Subtract 2ab from both sides. What is the new equation?______________________</a:t>
            </a:r>
            <a:endParaRPr lang="en-US" sz="1350" dirty="0">
              <a:latin typeface="Calibri" panose="020F0502020204030204" pitchFamily="34" charset="0"/>
              <a:ea typeface="Calibri" panose="020F0502020204030204" pitchFamily="34" charset="0"/>
              <a:cs typeface="Times New Roman" panose="02020603050405020304" pitchFamily="18" charset="0"/>
            </a:endParaRPr>
          </a:p>
          <a:p>
            <a:r>
              <a:rPr lang="en-US" sz="1350" dirty="0">
                <a:latin typeface="Times" pitchFamily="2" charset="0"/>
                <a:ea typeface="Calibri" panose="020F0502020204030204" pitchFamily="34" charset="0"/>
                <a:cs typeface="Sana" pitchFamily="2" charset="-78"/>
              </a:rPr>
              <a:t> </a:t>
            </a:r>
            <a:endParaRPr lang="en-US" sz="1350" dirty="0">
              <a:latin typeface="Calibri" panose="020F0502020204030204" pitchFamily="34" charset="0"/>
              <a:ea typeface="Calibri" panose="020F0502020204030204" pitchFamily="34" charset="0"/>
              <a:cs typeface="Times New Roman" panose="02020603050405020304" pitchFamily="18" charset="0"/>
            </a:endParaRPr>
          </a:p>
          <a:p>
            <a:r>
              <a:rPr lang="en-US" sz="1350" b="1" dirty="0">
                <a:latin typeface="Times" pitchFamily="2" charset="0"/>
                <a:ea typeface="Calibri" panose="020F0502020204030204" pitchFamily="34" charset="0"/>
                <a:cs typeface="Sana" pitchFamily="2" charset="-78"/>
              </a:rPr>
              <a:t> </a:t>
            </a:r>
            <a:endParaRPr lang="en-US" sz="135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38822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AutoShape 2" descr="data:image/jpeg;base64,/9j/4AAQSkZJRgABAQAAAQABAAD/2wBDAAUDBAQEAwUEBAQFBQUGBwwIBwcHBw8LCwkMEQ8SEhEPERETFhwXExQaFRERGCEYGh0dHx8fExciJCIeJBweHx7/2wBDAQUFBQcGBw4ICA4eFBEUHh4eHh4eHh4eHh4eHh4eHh4eHh4eHh4eHh4eHh4eHh4eHh4eHh4eHh4eHh4eHh4eHh7/wAARCAFaAPADASIAAhEBAxEB/8QAGwAAAQUBAQAAAAAAAAAAAAAAAgEDBAUGAAf/xABNEAABAwIDAwYKBwUGBQQDAAABAAIRAwQFITESQVEGExRhcdEVIjVUc4GRk7GyIyUydJKhwRY0QlPhM0NSY6LwByREZHJigoPxNqPS/8QAGwEAAwEBAQEBAAAAAAAAAAAAAAECAwUEBgf/xAA5EQACAQMCBAQEBAUCBwAAAAAAAQIDBBEhMgUSEzEUQVFhBiJxkRZSgaEjM0Kx8BXRJDQ1Q1Ny4f/aAAwDAQACEQMRAD8A9Nvrq7be12tuazWio4AB5gZqMb27AM3df3hSYm4jELgT/ev+JUQuMr6GEI8q0O7CMcLQk9PvN13cH/5D3pDfX3nlx7w96jDiuHFX04+hXJH0JDb6+33lx70966rf3obHTLifSu70wFPwewbiF4aL3lgDC6QFhc1KNtSdWovlXfQqNNSeEiuN9iMT066967vQ9OxHz+6987vWpdyYtpjpL57AqbF8Iq4c8bRa+m7Jr4j1Fc6z41YXdRU6b1fqsFyt+VZwiAL/ABCP3+6987vSeEMQn9/uj/8AK7vQlvUFdYJgdHELM16lV7CHFsNC9d9eW9jT6tbRdu2RQoqTwkU4xDEfPrr3ru9J4RxGf366967vWlfyWoOYeau3bW6QCJWdvrKtZ3DqFUDabw0KwseK2V9JxovVeTWBzocvdDfhLEZ/frr3ru9ccRxE/wDX3Xvnd6iVaVxtzSfA2pOeojs4q3wXk5iN1RFe5uG06Zb4oyl0gwdNNPz6p2vL23soc1bRGShl4USGMQxKJ6dde9d3pfCGIz+/XWv853epzuSmJ8xzlO4ph4p5tJ1eDugZCI9eSpHW920ua+oGuBAgZQQRI07VnZ8Rtb3PR1x3CUGu8Sf0/EZ/frr3ru9L4Qv/AD65967vVYyhegRz7TBkdYz1yVxYcnMXvLM123FGmHiGFxg6nP7OkQru723s6fUraIIw5u0Rrp+I+fXXvXd67whiHn1z753etFd8mqJpONnVdtjQOIIPrCzVWk6m9zHtLXNMEHco4fxKz4gn0e68sGsqHL3Q54QxDz26967vXDEMQ89ufeu70yGrTW/J+0qWtOtUr1GhzA4mRAkI4hxG04fy9Zd/RBC3U+yRQdPxDP8A525967vSHEMQmOm3PvXd6tsVwqytbJ1ajcGo8EADaH6KjIM6LWxu6F7T6lNae6wEqCj3Q6MQxDP/AJ26967vXeEMQH/WXfrqu71a4Jgjbyj0i4eWUzk0N1PX1J3FcGsqNm+va1y4M1G0HTnG5eJ8bsVcdDu840WmfqUrVYzgpDiGI69Ouveu70JxDEfPrr3ru9A6AEBznJdrpw9DLpx9Bx2JYj5/de+d3p/CsRv34paMfe3LmursDgariCNodagEJ/CcsYs/Ts+YKJwjyvQicIqL0J+KO+srn0r/AIlR1KxNg8I3J/zXfEqNlPYrp7UENqEbKUwIEyunNKNNFRZzRKuuSYjE8v5Z+IVQArrkkIxMz/LP6Lj8fWeHVfoa0tyJmN2V5XxWlUt2OgNALwYAzKd5XOYMMY10bbnjZ9QzScoMVubG7bSoc3smmHHabO8rNX15cXdXbr1C87uA7F8vwfhd1du3r1MKEFpju/qbzmlkjOBnJa7kgPqt3pT8AsktfyQ8lOj+YfgF1fjD/kF/7IijuGsCw28tsRq3FZoZTdMCZmSqjlXWpVsS+iIcWMDXOGhOav8ABsQdfdIt7gAuYSMspbp/vtWUxa36Lf1qGcNdl1jUfFc7gUZ1OJyncYU4xWEu2MFz26DFpQFa6pUTkHvDT6zC1fKuo62woMonYD3hhjLKNFlrOoKV3Rqk5MeHH2rVcraZr4S2rSBeGPDsuGa9XHcPidqqm0VPayv5GV3m4rW7nEsLNsA7jI71C5VUG0cXqFo/tGh57VM5G0X9LrV4hrWbM8SSO5RuVdVlTF3hpnYaGnt/2UrTC4/NUu3Lr9dBy/l6lVQY6pWYwZFzgB7VsOUdR1phDadEbO0W05HCP6LI27tiqx+my4FbDlLSNzg4qUwXhpD8uEf1T+IP+oWvPsz+4Un8rKnkhVqC8fQLjsuYXRO8JnlXQFPFC4D7bQ716fopPJGi8376xadhtMie3/6TXKx7X4qWtP2GAHtzP6pUMf6/LpduXXAP+XqUuzxWyq0KlxyeZRpAGo+iyATHBZBu8LZVKz6HJ1lakdl7aLIMTwS+K+fqW/J35tM/oOj2ZmL3DL21o87XphrMtHAnNVxCsbzEry6pc1WqhzJ02QFBfqI1X0vD43Spf8Tjm9jKbi3oark3VpXWFdFJhzQWuG+DvVDitjcWFcsJcabvsuGQcENr0q1dTuqe0wH7LoyK1V81l/ghq1G7LjT2xO4hfKVG+EX/ADxxKnUeq808m2+OvdGGLdyA7+xSKjQOtNOHBfdrU8rGHDNPYUJxizP+fT+YIXAetO4UIxez9Oz5goqbWZ1NrJ2Jn6xufSv+JUQHJSsT8o3PpnfEqKYzCKe1EQ2oU7oRNzyQxAzKJqtFjjdVZYFd0bO852uXBpYRkJVaMglcVhd2sLqjKjPsy4y5Xkncor2je3jalDaLQwNzEb1WHLVK7XJASi0tIWtGNGHZIHPLyJPBX+AYxa2Ni6jX5zaLy7xWzlAWeIzXZ7lhxHh1K/pdKr276DjPl1LXCcQZaYm64cHGm7akDWCu5RX1rfXFOtbh4Ibsu2mx2Jq4wbE6AtDVtHt6XHMQQdvTSO0e1FV5P4uzE24a6yqC7e3bbTkSRnnMxGRXnjw22jcxuU8SSx7YQddNYyV05wr/AAfH229uLa7Y57GiGubqBwIVXZ4RiF4Lk29uagtQXVocPEA3/kU9hPJ7F8UpGrYWprMDtmRUaM4nQkLXiFhbX1Pkr9l90EayhrkuLvlJbU6OxY0nF24lsNHqWXfUdUqOe47TnGSTvUzF8ExXCtjptqaReSGjbaSSOw9aKvgeKW+JUsOrWjm3VYAsp7QMzpnMLLhvC7WwT6Pd+beWEq6l5kBuuZV7guOi0oi3uWF9Nv2XDUdXYqurht9TxE4c63eboP2DSbmZ4ZKfc8lset6L61Swds0xL9l7XFo6wDI9i14hY217TVOv28hKsoPuWVzyjtmUiLSi4u627IHWs3VqPq1HVKh2nOMkqTheD4jiVGvUsrc1W27Q6qdoDZBnieoobfDL24sbi9pUdqhbxzr9oDZnTImT6llw7hVrw7PS7vu28v6FSrZ7sjAhXVfGbepg/Qm06m2KbWyYjKOvqTeH8l8bv6Da9pZirTc3aBFZgMcYJkKvxLDrrDawo3jAyoW7QAe12Xa0kblrd2FvfVIOo9YPKCNZJtJkdxCSUB1XHI74XS5RGgwbGqFtaNtrigXBswRBn1IsWx9lxQdQtmOa1w8Zzt44LOHtXEgb1w/w7ZeI67TznPfTP0NOrLGA6j5zQOXFwKE6rupYMxDronML8r2np2fME2exO4X5Xs/Ts+YLOrsZlN/KyXiXlK63/TP+YpmAQpGJeUrr0rviVGlKntRMNqOICNojOECNhWiLDETmkORSEqZZ4beXlE1aNMOaDH2gFlXuKVvDnqSSRSTfYgOPFCU4KVQ1hSDTtF2yB1p++w27s2tdcMADjAIIKmV3RjONNyWZdl6/QFFshHeuBAKmWOGXd61z6DQQ3Iy6FEq03Uqr6byNphIMHeE4XdGdSVOMlzR7+w3CS1wb/ktygwlvJ+izFao6VhtRz7VrgTt+Kdke0/kE/wDtThtTAmYnVrTjlO1fbNaWn+I/a4aZrF2GCX9zTFQMbTa4SC8xKYv8Ou7EzXYQ06OGYK50a9hUrOnGoubPbP7HnlZf1Gg5F4rY2NhjTLysKbri1LKYgnadDsvzUDkTfW+H8p7S7u6gpUKZftuMmJaRu61RsBe9rBvMK3/ZzEZ1oj/3/wBFtdXNpatqtNR5vU0VvzZx5g8oruhc8pLy6o1A6jUuHPY7iCdeK2mKcrcJfyqsq1GlZ1rdrWB90+i7bZnnB6uxYG/wq+sRt16XiabTTIUW3pvr3DKLI2nnZEmM04ytq9LqwnmKXdEzts4TNhSx6wtP+INbFx9LavqO8YDcREgKwwzFcEwjGMSxgYv0wXLXc3QbScHEuM+MSIHBZUcnMQj7VD8Z7lX39heWRHSKRY0mGumQfWvPSvLC5koU6qb7YHK0eP0NZyFx3DrF2KUL95t2XtPZa9rS5rD43D/y/JAL3CsL5MYjh9LEW3te8c3Z5um4NaAdSSsYCZ1Vta4FfV6QedikDmA8wT7AtrurbWvz1p8qeP2BWrk24lvyAxaxwu9u33tUU2VLYsaYJkyOCy73A5zKPELK5sagZXaBIkEGZUUTqvVbypVf41N5T9Culyyb9QyQkJy1Qgk8QpuHYbWxBrzRewbGu0Y19Su4uaVvBzqywjSMW9EQieCEuG+E7d0H29w+i8guYYJGimswS6dZC7D6WxsbcbRmPYs6l9b0oxnOaSl29x8knlJFaCulJoYCF0zOi9WUyHkIkcU7hQ+trP07PmCjlx4p3CiTjFn94Z8wWdXYyJ7WWGJZYlc+mf8AEqOQpOJeUrn0z/iVHkDclT2omG1CRwB7UbcggGeiNiosMK/5J19mvVtycnt2gOsKhyAlSsKr9Hv6NWYAdDuw5H8ly+N2virGpT88Z+xtSeGi0t7I/tQ8bB2GE1B69PzKn8oqDbjCqhGbqZ2xHVr+qnvZTpvfckeNsQ49Q/8AtVPJ276Y26o1RO08v9TtQvzd3le5cb3yoqKPVhJY9TsJAseTzq74BLXVO79FR8n7UXmKs5wbTGy9wPV/VXPKpzKGFUrRhPjEADqGfcoHI94GJOadXUyB7QV3LKdR8Nub1bp5+xElmSRO5R4rXs61O3t4aS3ac4tnsClWNRuMYMRWA2nAtd2jf8FTcrmkYmCd9MR+ateSDS3Cnk76pI9gXiurSjQ4RRuaa/iZTz5jUsyafYydFhZdMadQ+PzWx5R17i3w/nLZ7mv5wDITksm8tN+XDQ1T8VtMUvG2Fs2u9he3bDcjmJ3r2/EU5yubWXJzPHb1FSWjQzZufc4IHXwEvpnbkRlxWRwjytbcOeb8Vp+U/O1cIFe3qnmoBeB/E0/7Cy+Dz4VtvSt+K04DTbsrmsnjmz8vphBN/MkaTlRdXFrSoOt6rqZc4zG9HhtXwthLm3IBcSabstdIKjcszFvb/wDkfgEfI5pGH1Xzkap+AXH8PTjwWFxFYmpaPz7l5fPjyM5TpsoYgxlb7LKoDvUVqsf6Z0LnLKoWlpl2zqQstiTxUxCu9uhqGFccnMVJcyxuCeFN2/sX0HG7atVp0b2MeZwWsX+hFKSTcSkv7yvec30hwcWAgGIJ7VGy0Cu+VOHst6zbikA1lSZaNxVIImF9HwmvQr2salBYi/L09TGompanCFpORoGzc9rf1WblaTkcZZc9rf1XO+KdOGT/AE/uXQ3lRjY+t7gHPx1o7b/8aB/7Y/ArPY5litzGu3+i0NpnyYGs9HcPyK43GdbK0+sf7G1N/PIxjyE26Eb024r7qPY8bBcQn8Izxez+8M+YKO5SMInwvZfeKfzBKptZjPayxxITiV16Z/xKYjgpGImMRuYH98/4lMZnOEU9qFDajgJSt0XZwlbpK0SLCEpRG9cMkBdCTjnRlJ4NPeX4dyaa7bBfUaKZE58D8FU8nrno+J0ySAx/iO6p0/RVpdIyTcn+i4NDgNKjb1aGcqbf6Z7fY1dXLTLjlVciviGw1wLabQMjlO9QLC6daXlO4ZBLDJHEbwosyZjNJJHBe224dSpWitXrHGH7icnzZNtV8FYxQpvqVWgt3F+y4cQmcTxG0w2w6JZva5+zsgNM7M7yeKx5eUjnGFw6XwrCM4qdVypp5UfIvqvA9SeOeYScg4arUcq7m3fhWzTr0nOFQZBwJWQ2jGeSGc+pdS94RG6uaVw5Y6fkKNTCwbHBrm2ucB6NcVmMIa6m7acAer8oWdw7Zp4rQBc0BtYS4nLVQN85BLtcc1na8Ejbusoy0qeWO2QdTODc4nTwy/Yxte7pw0yNmqAoOI4nZWNh0WwcHOggFuYb1k8VlJQl2ea51t8Kwp8salVyjF5S8slOu35D9u5jbmm587LXgnfvWro22COuBeUqtNpadoDnIAPYsdtFcCYXT4nwh3rTjUcMLDx5omFTl8i95UYjRuiyhQIexhku4lUg4oZJC6V7uH2MLGhGhT1SJnJyeWFAV/yTr0KDLjnqtOmSWxtOjis+EhnWFPE7CN/bui3jPmOE+SWSbjb2VMTuHMcHNLjBByKvbO7tf2dFI3FMP5lw2S4TOayhkpCV4rrgsLmjSpuWOTH64KjVabfqc8Aptwz1RzIQFdxRwYSYJE9SewkfXFn94p/MEye1PYSR4Ys88+kM+YKKm1kT2sssRH1jcn/Of8xTMdQT2In6yuR/nP8AiUxPUintRMNqOnrRDVBnvSt0WhaD7FPw+jaVLcuuZaedDQRvy09arl0n/FkvNeW869PkjJx17ouElF5Za9EtibmKbdhtSoC6TLAB4v8AvelFpaOFkNhri9zBUid7ZzzVM9xzz14lCXZDvXLfCrhvPVf7+mDVVY+g/e09i7cwU9gToWlvxVlXsrduLc06lzdtsnadBaAI1BzmMlRknec1xc52RK9FWwrTjFKpjCx5/cSmvQuH2lPmLxwt/HZVhsNLtlsHTP8ANH0SycbQFjBLmioZI1YDB4yTqqQk5TnCQuWD4XXb/nNd/X0x6ldRehYNotD3ur2rWvFemObbl4p2pA7VJdY02m++ha5zdgsAZOyCDlE5HSVSEk70kkFVPhtaTyqn+ae/t+4lUXoTr6kxtpa1WU2tL2GRHjOI/i6wZUmyo2j6dF1djYNCoXmd4cQD2wqeSCl2ola1LCpOiqfUaazr9f8AYSqLOcE+4ZQoYtsOa11BrgHAHIjKU7cUbRr7mnTa14pBjQQftGQD7c1VSZzK4olYTko/xHokv7aj516F66zoOu6tMU6czTe1gMbLZzB/VM1bW18Gue00+c5wvGeexOyB2Koz3FKDCwXC6ya/ivTH7fqPqR9CZiVDmLyoAwNYXksG7ZlSNm2dWc1zGMYLcO8QfxEA8eMqsngkkgL0VrGdWnGLnhpYyv0JjNJ5wXRo2nS4Daez0lrYnVsI+j2AqtDtjmzSD5nOec7slRhx3lITuleWXCKr/wC81pj/ADUvrJeRbWtGgHUzXpU9oV3h7ZygNEDslOut7Y3OxQFFx5qns7UEGdXROveVRF0SAkLiNVc+F1ZS5lVf+P6i6yxjA7WaGVHtBadlxEjQplw0XAnikJJGq7MFJRSyYN5BMJ7CPLFmf+4p/MEwepP4Sfriy+8U/mCmptZE9rLHEssSufTP+JTLsx1p7EvKV16Z/wAxTJjjmintRMNqEiBmibmMkhSgQJVotBA9SHrShcfYrGAcpnMIHHNE48ShOiABmMtUO9LvSZTuQGTiUJKU5FcgMgrpzSmEkZoA47lwB2S4DKYlFSpvq1G02NL3EgAASSvQW8mLNnJAtfQu3X0/Za3IuO+ImAvFXvIUakKb7yJlJRWWedjilTtzRqW9Z9GqxzKjDDmkQQmpXsymMQJYySxOS7TVGgztFwzS5JN6lgcUE56ZJY3SliAgABkukpQIMrozVACUhRIXEJgAU/hAjGLL7xT+YJk6ahP4R5XsvvFP5gsqr+Vkz2ssMSMYndemf8So85p/EvKd16Z/zFRzx3JU9qFDagtrJKx25NlE09SsocJ8XckJSbuC45J5GCTHBAXQUTzKacUsjSFnNJMbghmVyMjwKUkrpJK4xxRkWDpXSuG/RP2Nu+5uWUGCXOMdnWoq1I04OcnhIajll3yOsC+46c9p2aZhnW7j6l6s7HmUeTr7lwHSG+IG8XRkf1UHkK63tqDcLcxkNH0ZI37x+q1wpU4jm2x2L4m2ryvbl3anmL0x6YPBfVUmqco9vM8E5R0KlWq68IJe4/SE7yTqqM6r2f8A4iXtJlp4MpsZt1RNQgDJvD1ryG9tzQrOpuGmh4hfY29V1I5awb0KnUjlrBHmEjiij2Lo1W5vgHPNIiIyXEGEAkDISSiIy1QlAYO9SSc80qTNUmGBELs80pyCFx4JZEwHKRhB+uLL7xT+YKO4p/CM8ZsvvFP5goqbWTPaywxQ/WV16Z/zFRwRCk4mJxK69M/5io29FPaiYbUcUTISEGEobA3qjQJIUoHBdGSYDTtULk4dChIyQykNBcCiACQhIDkhGeiIArgCZQMQDLRazkdh/N0TeVWw5+VOdzePrVJgli++v6dKPEBl54Be1YRhWD3VhSqU7YAbIBbtnxSN2q+U+I607mPgqEkpPV/T0JlXjbpTkmZehUfSqtqUyWuaZBC2jMVoDBnYg8gBjZcOvgu8A4XGVt/qPeifgmHPoGg6gebLg4t23RI36ricG4bc2VR9Rpxfc593dUbjDw8o8wxK6qXt5Vuax8eo6T1dSpcatuco84BLmZ9oXsX7MYL5n/8Asd3qLiuCYBZWNW5q2QIYMhzjszuGq+zheRWEkEbunokmeFZ6QudorHF7UUbtzmN2abyS0Dd1KvcDpuXTTydBNYBBlcQiDVxGSBpgxkhI6ke+EjtEDAyQ5oiAkIz6k0AJQOG9GQUJ1QyWNuyCfwcnwxZafvFP5gmXCU7hA+ubL7xT+YKKm1kT2ss8Snwndemf8xUcARnmpGJ+UrqP5z/mKj65FFPaiYbUcc8krNFxGUBc1UWFmuMIsihIAznJAxswh60RzPYhI9qBruAQYS9S6NxS+pMaOAEomjPVCArfk1YdLvQ+o2aVLM8CdwXjvryFnQlWn2RcYuTwjQ8mbAWlkHvbFar4zuobgtfyYvujXXM1HfR1MuwqlAhGwkaHrX4w+J1XeeKb1z/iN61CNSm4M9HBlKqzAL4XlkA501aeTuvgVZBfotvXjXpqpDsz5SpB05OL8jlheXeJ9IuRY0nfR0j40b3f0Wn5R4iMOw19YEc4fFYOteZVnl7y5xJJJJJXVs6XM+dnqtKWXzshYjbi4oOZ/EMwetZqo3ZcRvGq1z8gqTGrYNfz7Rk4+N1FdWD8jpRKuEhRHRDCssA5JCQckbgOtN5AoGdCQhOARMHVC4Kl2KGj1pCjKA6pNEMbcnsI8r2X3in8wTT4T2EeWLL7xT+YLOptZM9rLDEvKd1P85/zFMQCnsSP1ndR/Of8xTKdPaiYbUcTC5srnCdErT1blRaCbwXZRCQLnCM0DAO9Cc0ThkhjJAArhvXQYXNQUhykx1R7WNBLnGAOK3mEWbLKzZRgberzxKreQfJ+viVZ95TDYp5NDjqePqW2HJ3Ef8NP8S/O/iu4uLyat6EW4rvjzf8A8NKdelT3ywyoRAxmrY8ncR4U/wAST9nsRnPm/wAS+N/0q8/8b+xo7yh+ZDGD3ps71tT+A5PHUtwx4dTDw4EETKyA5OYhOfNfiVkbTF24I+xYaXOHxWuLjk06r6j4fVzRbo1oNRfmci/6NWSlCWpluVmJm/xBwY4GjSOyzPXrVGTnBWjPJDFT/Hb/AIj3JP2OxT/HQ/Ge5ffwq0oRUclQq0oRSTM26AYTVxTZWpupu/iELVfsdicfboT/AOR7kJ5GYnrt2/4j3LTxFP1K69P1PMrik6jUdTcMwm9y2XLHkxd4baMu6z6JM7MMdJI9m5Y8sXopzjNZizeE1NZQOqBwzThEIT1hWUwAYPFcTmkcM0mapPA0xCgfmiKF2SGxDbgn8IH1xZfeKfzBMOT+ET4YsvvFP5gs6mxkz2sscTA8JXJG+s/4lRw0BSMSH1lc5/3z/mKYIgZZIp7UTDahBqiaMkJneUTZlUUENIhIRKLPchfJy0QMbdr2JN5lKUJlMYrc5kKRYWz7q6ZQpiXOPs61HbJWu5J2PNUOlvHj1BDJ3N/quNxvia4faup/U9EaU4czNHgD24ZUo8yIYwQRxG9b+g9lWi2owy1wkFeetWk5LX2ZtKjutn6hfnvAuJNVnSqPc8/qeXiVtzR6ke6NEF0LglX2hwxFyVcgBDmujqSrkAIkcQ0EkgAb0qz/ACzxIWtl0am6KlYQY1DVVODnJRRUIucsIyvKy/8ACN+8zNJktYOrj61hMQtzb13NA8U5tPUtM95jVV+K23P0TA8dube5d6lFQSSO1TXJhIz2mqApwtdJyQFrgtzYbKBxG5G4cU2Z3oAQ6Jt2qNybcQkAjtE/hAHhez+8M+YKMQpODk+F7MQf3hnzBRU2sie1ljiQ+srnP++f8So510T+Ik+ErrP++f8AMUzEp09qFDahCDkibokAjNKBpwVFBDXNI77KUQkJEZlAxsod3WlcJ0SASYzScku41qTcEsnXt62nmGjxnngFu2AMaGtAa0ZADcqvk9Yizsg54+lqeM7q4BWgX4/8ScU8ddNRfyx0X+576VPlQ40jin7eo6lVbUYYc0yCo43IhJEL5+MnF5Q5wUlhm+w26bd2rKzd/wBocDvUlZLkzfdHueYqOinVMZ7itaIX6Twu98XQUn3WjPlrqg6NRx8hVy5cukeY5cuXIAauazKFB9ao7ZYxpJK8xxq9ffXtS4cYk5DgNy0nLrEwAMPpO/8AVUj8h+qxjjPfC6VnRwuZnRtKWFzMQxCExKXrSO0XvR7Clxi35qrzjR4j+G4qsmdVprum2vQcw79DwKzdZhZULHAy0wQtYs0QB4SmiM0ZIQuPAKxjbm8U24dSdcShOilgNHLVPYTni9l94Z8wTTyncJ8r2X3in8wWdTayZ7WWGIn6yuvTP+YpkGE9iMeErr0z/iUyM90J09qJhtRxk5ImzxCQxolDd6ooUQNUjo1hdqY1XGUxgGTmMlacm7HpV3zjx9HSMnrO4KupsdUe1jQSSYA4rb4XaNs7NlIATEuPEr5T4p4r4O26cH809F9PU9NCGXklBEFwCJoyX5I23qz2HDJE05ykhKEiWG10GZWzwG9F3ZtDj9IzxXdfWsW3RTsGvDZ3jXg+IcnDqXY4Nfu0r67Xozn31v1aendG4XIKb2vaHNMgiUa/R001lHzZyiYte07CxqXNT+EZDidwUomFguXGJC5uxaU3/RUdY3u3+xbUafUng1o0+pLBRXlw+4r1K1Qy57tolRydyRxM6pN67cVg660WDnEwkJkJXaIHdWSY8gk56KrxuhIFwzXR3erQ6703VAcxzSJBEEJp4GjLnrQE5wn7yk6hVLDpuPEKOVqmWIShcckqE9aYwCU9hHlez+8M+YJl5Cdwg/W9l13FP5gsqm1kz2sscRP1ndemf8xTQjWU5iXlO69M/wCJTI0KKWxEw2oLIBE3PNNmUbYCstBhIUsp20oPuLhlGnm5xhZ1qsaUHOXZFRjktuS1jt1nXbx4rDDO3itLGSbtaLLegyiz7LBHanhovxLjHEZX11Kq+3ZfQ6EI8qwdkBmuBE5JDmuAAXKKDXBClCBBdcogYKBcCjImjV8l77naBtahl7PszvCvJXn9pcvtrhlanq0zHFbm1uKde1bXa7xXNnsX6BwC/wDEUelLdH+x85xC26U+ZdmQeU+JDDsMe9pHPP8AFpjr4rzKrULnFzsyTJKtOVeK+EcSeWumhT8Sn2cfWqR7l9va0uSOX5m1vS5I/UOQTvXF24JvaKQyvUenA7JjMITAEwkJ60JO5MMBTPagfrxXA5pHaJDwQcWtzVo7bR47M+0KidkYWncdc+1UGJUDRrkgeI7MK4saIZ7UDiUTkDj2qxgEp/CPLFl94p/MFHPtT+D54zZfeKfzBZ1NrJntZZ4l5SuvTP8AiUxEBSMRP1jdemf8SmAU6e1Ew2oQwMplG3cgRtVFhT1qzwa+oWLnVKlFz3kQIiAFWH1Fcetea8s4XlJ0amcP0LjLleTSHlLQ82f+IJDymp+av/GFmHElDMalcD8IcO/K/ua9eRqDynp+au/Gh/aemIPRHfj/AKLLkjNDOSPwfw38r+7Gq8jV/tRT80d7z+iT9qWTHRHe8/osqSotW8azEaNmWEmrSfUDpyAaWiP9SX4R4b+V/dh12bU8qae60d+P+iQ8qqXmj/x/0WMv7xlrQNRw2nucGMaDBc4mAExUvagr1LZtNprMotq65OkkQN+781X4S4Z+V/didw0br9q6Y/6V34/6KUOXNWnhlaxp25aKujtvQb/avNcIqOr0619tl1G4IfSBeXbIiCCD9nPUBccUBtrq7YzaoUXmmDMbRBhx7AcvUV6LT4dsLWoqtOOH9WZVJqpHEtTWnGWkn6E+1CcZaT/ZH2rJXlWpWv2WYeKT2ubXY4OI26YI2hG894PEKzbmcl3YxXYjQuxi4/kn8SU4w3+SfxKmBA1Ua8vG0Lu0obM9IqFkzpDS79FfKkGhoBi4E/Qn8S7wwP5P+pVGW6V0xqnyoMFx4YH8n/Uhdiw15n/UqmZSPOSOVBgtPCzf5X+pRry+ZcU9g0o3gzoVCSO7UcqDAjs02c9URMJsuzKTQwSpGDeWLI/9xT+YKOSCn8GP1xZfeKfzBRU2Mme1lniWWJXXpn/MUwDkU9iflK69M/5imQEU9qJhtRwz1RtOWSEhEBAVosLKNUhmNyIALt2YVjGXTxQnRG8cIQQSJQACQ59SJJmQkAjlVXTgMftqTqNQ7dNzhUDyA2IyhWxB3oC2Ck1kWCnxjD3mlRuabq1Q29426LCS4kfZIGe4EkAb0BuaVPGKz3U6myy3FUVA8w4TEAT15BXZEiMx60MKXDUTiVGE4dUpYfbNrOfSqsqurOYxxABc5x2TxA2o9Sh021cPwSvbVKL6r7eq9zQxxG0xzi4H2GO0LSQugGZR0w5SnbbmvjlGswu5q1oupkkmXOeWmJ6g2fWFPpWjGW1OgXVXCmIBNQycozMqQBGgXRIEKoxwNLAzVtWvovpc5WG0QZFQzlA19Q/NRsQPN3Nmxoc8l4aQHkODf8QAO7KSrEgxK4Z6oaygaEAjQpdUsb9y4JjEzhdvRQhITAAhIUR0SGEgAKbKMym3apMAXEp/BvLVl94p/MEwdVIwYfXNkd3SKfzBZ1NjIntZa4l5SufTP+YpnsT2JeU7rf8ATP8AmKYAOoRT2oUNqOiDJTgmBCDKEbdNFoihREZpTPYu3hIdM1RRNwbDfCFSow1Hs2Gh0sp7Z+0BpIyzkndCrxTPO823xnTA61Ksb65snudbOALgAZ6iD+iiueS4u+zJnLcs/myyMSyyXi+HNstksrmqNt9JxLNmHNid5kZhBaWLa1pUrvfVHjFrGU6W2XECSTmIHtSYhf1r2OcbTaA5ziGCJc7Vx68h7F1liFa0pvZSZSdtTBeCSwkESM9YJSxPl9w+bAxZUOk3tG3D9g1ajWTExJj9V19RZb3LqVM1XBuvO09h3sk/FDbVn0LinXpxtU3h7Z0kGV1zWFaqXilTpz/CwGPzKvD5s+Q9ckythbWYNTxA13y8A7LqcNPjFsB05nKdNFVjVS331w60Fq/YdTa0BoIzEFxkdfjH1FQyZSgpeYRz5hNaXOAETulWWOYWMONMCrUftOcPHpbH2TEjMyCqtuWcwrC5xSvcuaarKJDXPds7Hilz/tHt09gRLm5lgHnJXyVPwTDTiderRY8NeykXsB/iIIAb65UEnPLJP211Wtts0XBpe3ZJ3xIP6BOSfLoNptaBX1ubW8qW8lxaQJIhP4hYstrW2qtc8urMDzIAbmJyzUe8uqt5dVLmu4Oq1HbTjESUtxdPrsY2oymNgBu0BBIG4qUpaE4egtO227Gtc7R+iexsR/i2v/5SYbb07m/pW9WqKLHug1DoP0S293Uo0KtBraZp1ILmublImD+ZTNN/N1Gv2Wujc4SCnrqh4Y9iFDo93UoBlVmyYAqgB3rhPYhYU7XDbO5D3ufcM2s4hubhHHco13dVbmtztUtJDWtAAgANEADqACS4vKta3o0agYW0W7DCGiQJJifWUvmwgw9CbgeEjE2VjzxpvpuYGjZnakmfWACVV3NPmq76czsuLZ4wVIscQurF4dbVNgio2pMTm2Y+KiVqjqtRz3GXOMntSSknr2BZzqNu60B1RE8UBKZQhzT+DEjGrIf9xT+YKO7iFIwbyzZfeKfzBTU2sie1lviXlG59M/4lMblIxEfWVyf81/xKY9UIp7UKG1A570TUhEiEQEZK0WggkcRvRAZSkIBzVjIN1dOp31tbhrQ2qHOLnaZRDR1mT7Cmal8G0bp4Ac6gSA0GSTGXtJT9++4ZVt20tkse8tfLCSBsk5Z5ZgD1qDTv7x/Redoilzjw14c0mBsg5Z6yVDepLYZvn7Nk/YDRcEB4IMtJGkdu/dvGpAVr6s1mIwxrnW7C6m0b/FkAkHWR1I69zd08UZQbbh1uWgvqZy0+NlG/QdnrTNndXld1BzqJpNJeXtdSMgQC3f8A+oT2HRTzCyOVL6qLW0qbDWuqwXtM+sDr7t6Jt3VOK1LbYHNtaSHAZ5AZ8IO1H/tPqZp3l851vz1HmucdDwWF2WyCPzJ9ij2+IYo6zFatZtFUuYQwAyGRLp68j7QhS9wySsJvK93Qc+vQ5kiIHEQM0rrmuMXbaimOYNLaLi3PanjP5Rxz3JurcXrK1Jmzth9w9hHNkeIGEtkzlmAJ60lK6unPtRzZeyowmq/my2HbhB7D+SfN5Bkbff3DcMq3JaznGPcNnYJhoMRG1mY3SJlSelVhiYt9lvNFm1JbnOefYIGXWufcV34a2tRY/nnMaANgyHGBmDGhlRqt3eNbVLaTh9C2o0Gk4wZEgxv4RPXCGwyO1ryqLW7qUmA1aLCWiCZcC6AR6hl1o6VzWcy0cdhpqtmpLTrlkOB19ijVLy/FWqKdB2w0NgmkZaDsT26vyH+FHc3VzTZWdSoOuHte0MbzRjZgFx68todsBLmDmJVrXq1Lm5Y8NDKbw1gjONkEmZzzPBBdXVxSvaNGnb85SeRtvn7EmEJq3bakbLiw19kRTJ8Tm517cpUahd4m6nQc+3kFwbUmmWkA7G7dBLvYU+bTAZ0JYvKr7i7ospkc00Gm8tJa47+2Cl564bVtaZ2PpGk1DsnURkM8kN1Wu2YlSpUaRdRLc3Fs5wZk7ohvbKCnWvRglKrzW1ePpt8TZ0cePZKWRgdNu9rENqm0Cg2aPinxsjrnnp2/knX3dVlzbUjSLmVGk1HhuTcsvaSmHXeJC4JZbAUdjxcjtB2xPsnJD0i/LmuNMhnMFziGEnbg5RA4DclzC5h91es6jcFgaKlNxaA6QNdU9SeX0mPIILmgwRB0UOpXvDQr83ScaoawUwWZZgS6T1k5dSmU3F7Gvc0tJAJB1CpPJSeTkhjVEQJXQZQMCCpODg+GbL7xT+YJogJ/CB9cWf3hnzBTU2sme1lriA+sbn0r/iUxqc1IxDyjc+lf8SmPUinsRMNqEjPMohBEgLskrexWi0KBpkkMIgkPtTyMbPX6kBaITpiNEB0QmA3szok2czKMkxKTOdUwBgSkPUj1SQM5QA2QJzSOAmUrqlMOgvAziTkJTZrUY/taZ4Q4Zpcyz3J5l6ixmo11d06NTY5uo9+ztENAyHXMJ03FAn+1ZpvORBWQ5XnEKd5Ns59e3qguLWxwmDGeizqVlFZRE6iismrw+9tb6iatu4OAcWnTIjsUiBwWQ/4dWlxZW9xWvHGgKrgGUXuiI3xu4epaw3NBoJdVYAMzBnj3FKFVSimxwmmsjoAyXRmlIyzS7lrk0G3ASkcBGqMiUJ00SAH1yhIHBGkOkpAN74hJGaOOCUDqTAEN6kmzJToAjOF0tKrADRCfwkHwvZ+nZ8wTZGUBO4V5Xs/Ts+YLKptZM9rLLET9Y3I/zX/EqOdMltXWdo5xc61oFxMkmmJJSdCs/NLf3YXkhc4itDzRrYS0MWM9yMFbLoVn5pQ92F3Q7PzWh7sK/E+xfX9jIZxkhctj0O081oe7C7odp5rQ92EeJ9g6/sYtC4SZlbboVn5pQ92EnQrLzS392EeK9g6/sYgldulbfoNl5nb+7Hcu6DZeZ2/ux3I8V7B1/Yw5hJEb1ueg2Xmdv7ody7oNl5nb+6Hcn4r2Dr+xgalGk6C5skGRBOsQm2Wtuydlm7Znqz716F0Gx8zt/dN7l3QLHzO3903uUuvFvaLqp/0nnYtaAbGxlGzqdOCLo9HxvEGeuf8AvgvQegWPmVt7pvcu6BY+ZW3um9yXWj+UXUj+U886LQ/ljWQiNrRzBpiCM/aT+pXoXQLHzK2903uXdBsfM7f3Te5HXj+UOpH8pgz9iF2cLedBsfM7f3Te5d0Gx8zt/dN7lXifYrr+xgs4Qlb/AKBY+Z2/um9yToFj5lbe6b3I8T7B1/YwBSEcV6B0Cw8ytvdN7l3QLHzK2903uR4n2Dr+x56chEJIJOa9DNhYHWytvdN7l3g+w8xtvdN7keK9g6/see7E5BCWxuXong+w8ytvdN7l3QLDzK2903uVeJ9g6/sedulO4T5Xs8/7+n8wW/8AB9h5jbe6b3LmYfYMe17LK2a5pkEUmgg8dFnO5zF6Eyr5T0P/2Q==%20"/>
          <p:cNvSpPr>
            <a:spLocks noChangeAspect="1" noChangeArrowheads="1"/>
          </p:cNvSpPr>
          <p:nvPr/>
        </p:nvSpPr>
        <p:spPr bwMode="auto">
          <a:xfrm>
            <a:off x="1212056" y="739378"/>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sp>
        <p:nvSpPr>
          <p:cNvPr id="59396" name="AutoShape 4" descr="data:image/jpeg;base64,/9j/4AAQSkZJRgABAQAAAQABAAD/2wBDAAUDBAQEAwUEBAQFBQUGBwwIBwcHBw8LCwkMEQ8SEhEPERETFhwXExQaFRERGCEYGh0dHx8fExciJCIeJBweHx7/2wBDAQUFBQcGBw4ICA4eFBEUHh4eHh4eHh4eHh4eHh4eHh4eHh4eHh4eHh4eHh4eHh4eHh4eHh4eHh4eHh4eHh4eHh7/wAARCAFaAPADASIAAhEBAxEB/8QAGwAAAQUBAQAAAAAAAAAAAAAAAgEDBAUGAAf/xABNEAABAwIDAwYKBwUGBQQDAAABAAIRAwQFITESQVEGExRhcdEVIjVUc4GRk7GyIyUydJKhwRY0QlPhM0NSY6LwByREZHJigoPxNqPS/8QAGwEAAwEBAQEBAAAAAAAAAAAAAAECAwUEBgf/xAA5EQACAQMCBAQEBAUCBwAAAAAAAQIDBBEhMgUSEzEUQVFhBiJxkRZSgaEjM0Kx8BXRJDQ1Q1Ny4f/aAAwDAQACEQMRAD8A9Nvrq7be12tuazWio4AB5gZqMb27AM3df3hSYm4jELgT/ev+JUQuMr6GEI8q0O7CMcLQk9PvN13cH/5D3pDfX3nlx7w96jDiuHFX04+hXJH0JDb6+33lx70966rf3obHTLifSu70wFPwewbiF4aL3lgDC6QFhc1KNtSdWovlXfQqNNSeEiuN9iMT066967vQ9OxHz+6987vWpdyYtpjpL57AqbF8Iq4c8bRa+m7Jr4j1Fc6z41YXdRU6b1fqsFyt+VZwiAL/ABCP3+6987vSeEMQn9/uj/8AK7vQlvUFdYJgdHELM16lV7CHFsNC9d9eW9jT6tbRdu2RQoqTwkU4xDEfPrr3ru9J4RxGf366967vWlfyWoOYeau3bW6QCJWdvrKtZ3DqFUDabw0KwseK2V9JxovVeTWBzocvdDfhLEZ/frr3ru9ccRxE/wDX3Xvnd6iVaVxtzSfA2pOeojs4q3wXk5iN1RFe5uG06Zb4oyl0gwdNNPz6p2vL23soc1bRGShl4USGMQxKJ6dde9d3pfCGIz+/XWv853epzuSmJ8xzlO4ph4p5tJ1eDugZCI9eSpHW920ua+oGuBAgZQQRI07VnZ8Rtb3PR1x3CUGu8Sf0/EZ/frr3ru9L4Qv/AD65967vVYyhegRz7TBkdYz1yVxYcnMXvLM123FGmHiGFxg6nP7OkQru723s6fUraIIw5u0Rrp+I+fXXvXd67whiHn1z753etFd8mqJpONnVdtjQOIIPrCzVWk6m9zHtLXNMEHco4fxKz4gn0e68sGsqHL3Q54QxDz26967vXDEMQ89ufeu70yGrTW/J+0qWtOtUr1GhzA4mRAkI4hxG04fy9Zd/RBC3U+yRQdPxDP8A525967vSHEMQmOm3PvXd6tsVwqytbJ1ajcGo8EADaH6KjIM6LWxu6F7T6lNae6wEqCj3Q6MQxDP/AJ26967vXeEMQH/WXfrqu71a4Jgjbyj0i4eWUzk0N1PX1J3FcGsqNm+va1y4M1G0HTnG5eJ8bsVcdDu840WmfqUrVYzgpDiGI69Ouveu70JxDEfPrr3ru9A6AEBznJdrpw9DLpx9Bx2JYj5/de+d3p/CsRv34paMfe3LmursDgariCNodagEJ/CcsYs/Ts+YKJwjyvQicIqL0J+KO+srn0r/AIlR1KxNg8I3J/zXfEqNlPYrp7UENqEbKUwIEyunNKNNFRZzRKuuSYjE8v5Z+IVQArrkkIxMz/LP6Lj8fWeHVfoa0tyJmN2V5XxWlUt2OgNALwYAzKd5XOYMMY10bbnjZ9QzScoMVubG7bSoc3smmHHabO8rNX15cXdXbr1C87uA7F8vwfhd1du3r1MKEFpju/qbzmlkjOBnJa7kgPqt3pT8AsktfyQ8lOj+YfgF1fjD/kF/7IijuGsCw28tsRq3FZoZTdMCZmSqjlXWpVsS+iIcWMDXOGhOav8ABsQdfdIt7gAuYSMspbp/vtWUxa36Lf1qGcNdl1jUfFc7gUZ1OJyncYU4xWEu2MFz26DFpQFa6pUTkHvDT6zC1fKuo62woMonYD3hhjLKNFlrOoKV3Rqk5MeHH2rVcraZr4S2rSBeGPDsuGa9XHcPidqqm0VPayv5GV3m4rW7nEsLNsA7jI71C5VUG0cXqFo/tGh57VM5G0X9LrV4hrWbM8SSO5RuVdVlTF3hpnYaGnt/2UrTC4/NUu3Lr9dBy/l6lVQY6pWYwZFzgB7VsOUdR1phDadEbO0W05HCP6LI27tiqx+my4FbDlLSNzg4qUwXhpD8uEf1T+IP+oWvPsz+4Un8rKnkhVqC8fQLjsuYXRO8JnlXQFPFC4D7bQ716fopPJGi8376xadhtMie3/6TXKx7X4qWtP2GAHtzP6pUMf6/LpduXXAP+XqUuzxWyq0KlxyeZRpAGo+iyATHBZBu8LZVKz6HJ1lakdl7aLIMTwS+K+fqW/J35tM/oOj2ZmL3DL21o87XphrMtHAnNVxCsbzEry6pc1WqhzJ02QFBfqI1X0vD43Spf8Tjm9jKbi3oark3VpXWFdFJhzQWuG+DvVDitjcWFcsJcabvsuGQcENr0q1dTuqe0wH7LoyK1V81l/ghq1G7LjT2xO4hfKVG+EX/ADxxKnUeq808m2+OvdGGLdyA7+xSKjQOtNOHBfdrU8rGHDNPYUJxizP+fT+YIXAetO4UIxez9Oz5goqbWZ1NrJ2Jn6xufSv+JUQHJSsT8o3PpnfEqKYzCKe1EQ2oU7oRNzyQxAzKJqtFjjdVZYFd0bO852uXBpYRkJVaMglcVhd2sLqjKjPsy4y5Xkncor2je3jalDaLQwNzEb1WHLVK7XJASi0tIWtGNGHZIHPLyJPBX+AYxa2Ni6jX5zaLy7xWzlAWeIzXZ7lhxHh1K/pdKr276DjPl1LXCcQZaYm64cHGm7akDWCu5RX1rfXFOtbh4Ibsu2mx2Jq4wbE6AtDVtHt6XHMQQdvTSO0e1FV5P4uzE24a6yqC7e3bbTkSRnnMxGRXnjw22jcxuU8SSx7YQddNYyV05wr/AAfH229uLa7Y57GiGubqBwIVXZ4RiF4Lk29uagtQXVocPEA3/kU9hPJ7F8UpGrYWprMDtmRUaM4nQkLXiFhbX1Pkr9l90EayhrkuLvlJbU6OxY0nF24lsNHqWXfUdUqOe47TnGSTvUzF8ExXCtjptqaReSGjbaSSOw9aKvgeKW+JUsOrWjm3VYAsp7QMzpnMLLhvC7WwT6Pd+beWEq6l5kBuuZV7guOi0oi3uWF9Nv2XDUdXYqurht9TxE4c63eboP2DSbmZ4ZKfc8lset6L61Swds0xL9l7XFo6wDI9i14hY217TVOv28hKsoPuWVzyjtmUiLSi4u627IHWs3VqPq1HVKh2nOMkqTheD4jiVGvUsrc1W27Q6qdoDZBnieoobfDL24sbi9pUdqhbxzr9oDZnTImT6llw7hVrw7PS7vu28v6FSrZ7sjAhXVfGbepg/Qm06m2KbWyYjKOvqTeH8l8bv6Da9pZirTc3aBFZgMcYJkKvxLDrrDawo3jAyoW7QAe12Xa0kblrd2FvfVIOo9YPKCNZJtJkdxCSUB1XHI74XS5RGgwbGqFtaNtrigXBswRBn1IsWx9lxQdQtmOa1w8Zzt44LOHtXEgb1w/w7ZeI67TznPfTP0NOrLGA6j5zQOXFwKE6rupYMxDronML8r2np2fME2exO4X5Xs/Ts+YLOrsZlN/KyXiXlK63/TP+YpmAQpGJeUrr0rviVGlKntRMNqOICNojOECNhWiLDETmkORSEqZZ4beXlE1aNMOaDH2gFlXuKVvDnqSSRSTfYgOPFCU4KVQ1hSDTtF2yB1p++w27s2tdcMADjAIIKmV3RjONNyWZdl6/QFFshHeuBAKmWOGXd61z6DQQ3Iy6FEq03Uqr6byNphIMHeE4XdGdSVOMlzR7+w3CS1wb/ktygwlvJ+izFao6VhtRz7VrgTt+Kdke0/kE/wDtThtTAmYnVrTjlO1fbNaWn+I/a4aZrF2GCX9zTFQMbTa4SC8xKYv8Ou7EzXYQ06OGYK50a9hUrOnGoubPbP7HnlZf1Gg5F4rY2NhjTLysKbri1LKYgnadDsvzUDkTfW+H8p7S7u6gpUKZftuMmJaRu61RsBe9rBvMK3/ZzEZ1oj/3/wBFtdXNpatqtNR5vU0VvzZx5g8oruhc8pLy6o1A6jUuHPY7iCdeK2mKcrcJfyqsq1GlZ1rdrWB90+i7bZnnB6uxYG/wq+sRt16XiabTTIUW3pvr3DKLI2nnZEmM04ytq9LqwnmKXdEzts4TNhSx6wtP+INbFx9LavqO8YDcREgKwwzFcEwjGMSxgYv0wXLXc3QbScHEuM+MSIHBZUcnMQj7VD8Z7lX39heWRHSKRY0mGumQfWvPSvLC5koU6qb7YHK0eP0NZyFx3DrF2KUL95t2XtPZa9rS5rD43D/y/JAL3CsL5MYjh9LEW3te8c3Z5um4NaAdSSsYCZ1Vta4FfV6QedikDmA8wT7AtrurbWvz1p8qeP2BWrk24lvyAxaxwu9u33tUU2VLYsaYJkyOCy73A5zKPELK5sagZXaBIkEGZUUTqvVbypVf41N5T9Culyyb9QyQkJy1Qgk8QpuHYbWxBrzRewbGu0Y19Su4uaVvBzqywjSMW9EQieCEuG+E7d0H29w+i8guYYJGimswS6dZC7D6WxsbcbRmPYs6l9b0oxnOaSl29x8knlJFaCulJoYCF0zOi9WUyHkIkcU7hQ+trP07PmCjlx4p3CiTjFn94Z8wWdXYyJ7WWGJZYlc+mf8AEqOQpOJeUrn0z/iVHkDclT2omG1CRwB7UbcggGeiNiosMK/5J19mvVtycnt2gOsKhyAlSsKr9Hv6NWYAdDuw5H8ly+N2virGpT88Z+xtSeGi0t7I/tQ8bB2GE1B69PzKn8oqDbjCqhGbqZ2xHVr+qnvZTpvfckeNsQ49Q/8AtVPJ276Y26o1RO08v9TtQvzd3le5cb3yoqKPVhJY9TsJAseTzq74BLXVO79FR8n7UXmKs5wbTGy9wPV/VXPKpzKGFUrRhPjEADqGfcoHI94GJOadXUyB7QV3LKdR8Nub1bp5+xElmSRO5R4rXs61O3t4aS3ac4tnsClWNRuMYMRWA2nAtd2jf8FTcrmkYmCd9MR+ateSDS3Cnk76pI9gXiurSjQ4RRuaa/iZTz5jUsyafYydFhZdMadQ+PzWx5R17i3w/nLZ7mv5wDITksm8tN+XDQ1T8VtMUvG2Fs2u9he3bDcjmJ3r2/EU5yubWXJzPHb1FSWjQzZufc4IHXwEvpnbkRlxWRwjytbcOeb8Vp+U/O1cIFe3qnmoBeB/E0/7Cy+Dz4VtvSt+K04DTbsrmsnjmz8vphBN/MkaTlRdXFrSoOt6rqZc4zG9HhtXwthLm3IBcSabstdIKjcszFvb/wDkfgEfI5pGH1Xzkap+AXH8PTjwWFxFYmpaPz7l5fPjyM5TpsoYgxlb7LKoDvUVqsf6Z0LnLKoWlpl2zqQstiTxUxCu9uhqGFccnMVJcyxuCeFN2/sX0HG7atVp0b2MeZwWsX+hFKSTcSkv7yvec30hwcWAgGIJ7VGy0Cu+VOHst6zbikA1lSZaNxVIImF9HwmvQr2salBYi/L09TGompanCFpORoGzc9rf1WblaTkcZZc9rf1XO+KdOGT/AE/uXQ3lRjY+t7gHPx1o7b/8aB/7Y/ArPY5litzGu3+i0NpnyYGs9HcPyK43GdbK0+sf7G1N/PIxjyE26Eb024r7qPY8bBcQn8Izxez+8M+YKO5SMInwvZfeKfzBKptZjPayxxITiV16Z/xKYjgpGImMRuYH98/4lMZnOEU9qFDajgJSt0XZwlbpK0SLCEpRG9cMkBdCTjnRlJ4NPeX4dyaa7bBfUaKZE58D8FU8nrno+J0ySAx/iO6p0/RVpdIyTcn+i4NDgNKjb1aGcqbf6Z7fY1dXLTLjlVciviGw1wLabQMjlO9QLC6daXlO4ZBLDJHEbwosyZjNJJHBe224dSpWitXrHGH7icnzZNtV8FYxQpvqVWgt3F+y4cQmcTxG0w2w6JZva5+zsgNM7M7yeKx5eUjnGFw6XwrCM4qdVypp5UfIvqvA9SeOeYScg4arUcq7m3fhWzTr0nOFQZBwJWQ2jGeSGc+pdS94RG6uaVw5Y6fkKNTCwbHBrm2ucB6NcVmMIa6m7acAer8oWdw7Zp4rQBc0BtYS4nLVQN85BLtcc1na8Ejbusoy0qeWO2QdTODc4nTwy/Yxte7pw0yNmqAoOI4nZWNh0WwcHOggFuYb1k8VlJQl2ea51t8Kwp8salVyjF5S8slOu35D9u5jbmm587LXgnfvWro22COuBeUqtNpadoDnIAPYsdtFcCYXT4nwh3rTjUcMLDx5omFTl8i95UYjRuiyhQIexhku4lUg4oZJC6V7uH2MLGhGhT1SJnJyeWFAV/yTr0KDLjnqtOmSWxtOjis+EhnWFPE7CN/bui3jPmOE+SWSbjb2VMTuHMcHNLjBByKvbO7tf2dFI3FMP5lw2S4TOayhkpCV4rrgsLmjSpuWOTH64KjVabfqc8Aptwz1RzIQFdxRwYSYJE9SewkfXFn94p/MEye1PYSR4Ys88+kM+YKKm1kT2sssRH1jcn/Of8xTMdQT2In6yuR/nP8AiUxPUintRMNqOnrRDVBnvSt0WhaD7FPw+jaVLcuuZaedDQRvy09arl0n/FkvNeW869PkjJx17ouElF5Za9EtibmKbdhtSoC6TLAB4v8AvelFpaOFkNhri9zBUid7ZzzVM9xzz14lCXZDvXLfCrhvPVf7+mDVVY+g/e09i7cwU9gToWlvxVlXsrduLc06lzdtsnadBaAI1BzmMlRknec1xc52RK9FWwrTjFKpjCx5/cSmvQuH2lPmLxwt/HZVhsNLtlsHTP8ANH0SycbQFjBLmioZI1YDB4yTqqQk5TnCQuWD4XXb/nNd/X0x6ldRehYNotD3ur2rWvFemObbl4p2pA7VJdY02m++ha5zdgsAZOyCDlE5HSVSEk70kkFVPhtaTyqn+ae/t+4lUXoTr6kxtpa1WU2tL2GRHjOI/i6wZUmyo2j6dF1djYNCoXmd4cQD2wqeSCl2ola1LCpOiqfUaazr9f8AYSqLOcE+4ZQoYtsOa11BrgHAHIjKU7cUbRr7mnTa14pBjQQftGQD7c1VSZzK4olYTko/xHokv7aj516F66zoOu6tMU6czTe1gMbLZzB/VM1bW18Gue00+c5wvGeexOyB2Koz3FKDCwXC6ya/ivTH7fqPqR9CZiVDmLyoAwNYXksG7ZlSNm2dWc1zGMYLcO8QfxEA8eMqsngkkgL0VrGdWnGLnhpYyv0JjNJ5wXRo2nS4Daez0lrYnVsI+j2AqtDtjmzSD5nOec7slRhx3lITuleWXCKr/wC81pj/ADUvrJeRbWtGgHUzXpU9oV3h7ZygNEDslOut7Y3OxQFFx5qns7UEGdXROveVRF0SAkLiNVc+F1ZS5lVf+P6i6yxjA7WaGVHtBadlxEjQplw0XAnikJJGq7MFJRSyYN5BMJ7CPLFmf+4p/MEwepP4Sfriy+8U/mCmptZE9rLHEssSufTP+JTLsx1p7EvKV16Z/wAxTJjjmintRMNqEiBmibmMkhSgQJVotBA9SHrShcfYrGAcpnMIHHNE48ShOiABmMtUO9LvSZTuQGTiUJKU5FcgMgrpzSmEkZoA47lwB2S4DKYlFSpvq1G02NL3EgAASSvQW8mLNnJAtfQu3X0/Za3IuO+ImAvFXvIUakKb7yJlJRWWedjilTtzRqW9Z9GqxzKjDDmkQQmpXsymMQJYySxOS7TVGgztFwzS5JN6lgcUE56ZJY3SliAgABkukpQIMrozVACUhRIXEJgAU/hAjGLL7xT+YJk6ahP4R5XsvvFP5gsqr+Vkz2ssMSMYndemf8So85p/EvKd16Z/zFRzx3JU9qFDagtrJKx25NlE09SsocJ8XckJSbuC45J5GCTHBAXQUTzKacUsjSFnNJMbghmVyMjwKUkrpJK4xxRkWDpXSuG/RP2Nu+5uWUGCXOMdnWoq1I04OcnhIajll3yOsC+46c9p2aZhnW7j6l6s7HmUeTr7lwHSG+IG8XRkf1UHkK63tqDcLcxkNH0ZI37x+q1wpU4jm2x2L4m2ryvbl3anmL0x6YPBfVUmqco9vM8E5R0KlWq68IJe4/SE7yTqqM6r2f8A4iXtJlp4MpsZt1RNQgDJvD1ryG9tzQrOpuGmh4hfY29V1I5awb0KnUjlrBHmEjiij2Lo1W5vgHPNIiIyXEGEAkDISSiIy1QlAYO9SSc80qTNUmGBELs80pyCFx4JZEwHKRhB+uLL7xT+YKO4p/CM8ZsvvFP5goqbWTPaywxQ/WV16Z/zFRwRCk4mJxK69M/5io29FPaiYbUcUTISEGEobA3qjQJIUoHBdGSYDTtULk4dChIyQykNBcCiACQhIDkhGeiIArgCZQMQDLRazkdh/N0TeVWw5+VOdzePrVJgli++v6dKPEBl54Be1YRhWD3VhSqU7YAbIBbtnxSN2q+U+I607mPgqEkpPV/T0JlXjbpTkmZehUfSqtqUyWuaZBC2jMVoDBnYg8gBjZcOvgu8A4XGVt/qPeifgmHPoGg6gebLg4t23RI36ricG4bc2VR9Rpxfc593dUbjDw8o8wxK6qXt5Vuax8eo6T1dSpcatuco84BLmZ9oXsX7MYL5n/8Asd3qLiuCYBZWNW5q2QIYMhzjszuGq+zheRWEkEbunokmeFZ6QudorHF7UUbtzmN2abyS0Dd1KvcDpuXTTydBNYBBlcQiDVxGSBpgxkhI6ke+EjtEDAyQ5oiAkIz6k0AJQOG9GQUJ1QyWNuyCfwcnwxZafvFP5gmXCU7hA+ubL7xT+YKKm1kT2ss8Snwndemf8xUcARnmpGJ+UrqP5z/mKj65FFPaiYbUcc8krNFxGUBc1UWFmuMIsihIAznJAxswh60RzPYhI9qBruAQYS9S6NxS+pMaOAEomjPVCArfk1YdLvQ+o2aVLM8CdwXjvryFnQlWn2RcYuTwjQ8mbAWlkHvbFar4zuobgtfyYvujXXM1HfR1MuwqlAhGwkaHrX4w+J1XeeKb1z/iN61CNSm4M9HBlKqzAL4XlkA501aeTuvgVZBfotvXjXpqpDsz5SpB05OL8jlheXeJ9IuRY0nfR0j40b3f0Wn5R4iMOw19YEc4fFYOteZVnl7y5xJJJJJXVs6XM+dnqtKWXzshYjbi4oOZ/EMwetZqo3ZcRvGq1z8gqTGrYNfz7Rk4+N1FdWD8jpRKuEhRHRDCssA5JCQckbgOtN5AoGdCQhOARMHVC4Kl2KGj1pCjKA6pNEMbcnsI8r2X3in8wTT4T2EeWLL7xT+YLOptZM9rLDEvKd1P85/zFMQCnsSP1ndR/Of8xTKdPaiYbUcTC5srnCdErT1blRaCbwXZRCQLnCM0DAO9Cc0ThkhjJAArhvXQYXNQUhykx1R7WNBLnGAOK3mEWbLKzZRgberzxKreQfJ+viVZ95TDYp5NDjqePqW2HJ3Ef8NP8S/O/iu4uLyat6EW4rvjzf8A8NKdelT3ywyoRAxmrY8ncR4U/wAST9nsRnPm/wAS+N/0q8/8b+xo7yh+ZDGD3ps71tT+A5PHUtwx4dTDw4EETKyA5OYhOfNfiVkbTF24I+xYaXOHxWuLjk06r6j4fVzRbo1oNRfmci/6NWSlCWpluVmJm/xBwY4GjSOyzPXrVGTnBWjPJDFT/Hb/AIj3JP2OxT/HQ/Ge5ffwq0oRUclQq0oRSTM26AYTVxTZWpupu/iELVfsdicfboT/AOR7kJ5GYnrt2/4j3LTxFP1K69P1PMrik6jUdTcMwm9y2XLHkxd4baMu6z6JM7MMdJI9m5Y8sXopzjNZizeE1NZQOqBwzThEIT1hWUwAYPFcTmkcM0mapPA0xCgfmiKF2SGxDbgn8IH1xZfeKfzBMOT+ET4YsvvFP5gs6mxkz2sscTA8JXJG+s/4lRw0BSMSH1lc5/3z/mKYIgZZIp7UTDahBqiaMkJneUTZlUUENIhIRKLPchfJy0QMbdr2JN5lKUJlMYrc5kKRYWz7q6ZQpiXOPs61HbJWu5J2PNUOlvHj1BDJ3N/quNxvia4faup/U9EaU4czNHgD24ZUo8yIYwQRxG9b+g9lWi2owy1wkFeetWk5LX2ZtKjutn6hfnvAuJNVnSqPc8/qeXiVtzR6ke6NEF0LglX2hwxFyVcgBDmujqSrkAIkcQ0EkgAb0qz/ACzxIWtl0am6KlYQY1DVVODnJRRUIucsIyvKy/8ACN+8zNJktYOrj61hMQtzb13NA8U5tPUtM95jVV+K23P0TA8dube5d6lFQSSO1TXJhIz2mqApwtdJyQFrgtzYbKBxG5G4cU2Z3oAQ6Jt2qNybcQkAjtE/hAHhez+8M+YKMQpODk+F7MQf3hnzBRU2sie1ljiQ+srnP++f8So510T+Ik+ErrP++f8AMUzEp09qFDahCDkibokAjNKBpwVFBDXNI77KUQkJEZlAxsod3WlcJ0SASYzScku41qTcEsnXt62nmGjxnngFu2AMaGtAa0ZADcqvk9Yizsg54+lqeM7q4BWgX4/8ScU8ddNRfyx0X+576VPlQ40jin7eo6lVbUYYc0yCo43IhJEL5+MnF5Q5wUlhm+w26bd2rKzd/wBocDvUlZLkzfdHueYqOinVMZ7itaIX6Twu98XQUn3WjPlrqg6NRx8hVy5cukeY5cuXIAauazKFB9ao7ZYxpJK8xxq9ffXtS4cYk5DgNy0nLrEwAMPpO/8AVUj8h+qxjjPfC6VnRwuZnRtKWFzMQxCExKXrSO0XvR7Clxi35qrzjR4j+G4qsmdVprum2vQcw79DwKzdZhZULHAy0wQtYs0QB4SmiM0ZIQuPAKxjbm8U24dSdcShOilgNHLVPYTni9l94Z8wTTyncJ8r2X3in8wWdTayZ7WWGIn6yuvTP+YpkGE9iMeErr0z/iUyM90J09qJhtRxk5ImzxCQxolDd6ooUQNUjo1hdqY1XGUxgGTmMlacm7HpV3zjx9HSMnrO4KupsdUe1jQSSYA4rb4XaNs7NlIATEuPEr5T4p4r4O26cH809F9PU9NCGXklBEFwCJoyX5I23qz2HDJE05ykhKEiWG10GZWzwG9F3ZtDj9IzxXdfWsW3RTsGvDZ3jXg+IcnDqXY4Nfu0r67Xozn31v1aendG4XIKb2vaHNMgiUa/R001lHzZyiYte07CxqXNT+EZDidwUomFguXGJC5uxaU3/RUdY3u3+xbUafUng1o0+pLBRXlw+4r1K1Qy57tolRydyRxM6pN67cVg660WDnEwkJkJXaIHdWSY8gk56KrxuhIFwzXR3erQ6703VAcxzSJBEEJp4GjLnrQE5wn7yk6hVLDpuPEKOVqmWIShcckqE9aYwCU9hHlez+8M+YJl5Cdwg/W9l13FP5gsqm1kz2sscRP1ndemf8xTQjWU5iXlO69M/wCJTI0KKWxEw2oLIBE3PNNmUbYCstBhIUsp20oPuLhlGnm5xhZ1qsaUHOXZFRjktuS1jt1nXbx4rDDO3itLGSbtaLLegyiz7LBHanhovxLjHEZX11Kq+3ZfQ6EI8qwdkBmuBE5JDmuAAXKKDXBClCBBdcogYKBcCjImjV8l77naBtahl7PszvCvJXn9pcvtrhlanq0zHFbm1uKde1bXa7xXNnsX6BwC/wDEUelLdH+x85xC26U+ZdmQeU+JDDsMe9pHPP8AFpjr4rzKrULnFzsyTJKtOVeK+EcSeWumhT8Sn2cfWqR7l9va0uSOX5m1vS5I/UOQTvXF24JvaKQyvUenA7JjMITAEwkJ60JO5MMBTPagfrxXA5pHaJDwQcWtzVo7bR47M+0KidkYWncdc+1UGJUDRrkgeI7MK4saIZ7UDiUTkDj2qxgEp/CPLFl94p/MFHPtT+D54zZfeKfzBZ1NrJntZZ4l5SuvTP8AiUxEBSMRP1jdemf8SmAU6e1Ew2oQwMplG3cgRtVFhT1qzwa+oWLnVKlFz3kQIiAFWH1Fcetea8s4XlJ0amcP0LjLleTSHlLQ82f+IJDymp+av/GFmHElDMalcD8IcO/K/ua9eRqDynp+au/Gh/aemIPRHfj/AKLLkjNDOSPwfw38r+7Gq8jV/tRT80d7z+iT9qWTHRHe8/osqSotW8azEaNmWEmrSfUDpyAaWiP9SX4R4b+V/dh12bU8qae60d+P+iQ8qqXmj/x/0WMv7xlrQNRw2nucGMaDBc4mAExUvagr1LZtNprMotq65OkkQN+781X4S4Z+V/didw0br9q6Y/6V34/6KUOXNWnhlaxp25aKujtvQb/avNcIqOr0619tl1G4IfSBeXbIiCCD9nPUBccUBtrq7YzaoUXmmDMbRBhx7AcvUV6LT4dsLWoqtOOH9WZVJqpHEtTWnGWkn6E+1CcZaT/ZH2rJXlWpWv2WYeKT2ubXY4OI26YI2hG894PEKzbmcl3YxXYjQuxi4/kn8SU4w3+SfxKmBA1Ua8vG0Lu0obM9IqFkzpDS79FfKkGhoBi4E/Qn8S7wwP5P+pVGW6V0xqnyoMFx4YH8n/Uhdiw15n/UqmZSPOSOVBgtPCzf5X+pRry+ZcU9g0o3gzoVCSO7UcqDAjs02c9URMJsuzKTQwSpGDeWLI/9xT+YKOSCn8GP1xZfeKfzBRU2Mme1lniWWJXXpn/MUwDkU9iflK69M/5imQEU9qJhtRwz1RtOWSEhEBAVosLKNUhmNyIALt2YVjGXTxQnRG8cIQQSJQACQ59SJJmQkAjlVXTgMftqTqNQ7dNzhUDyA2IyhWxB3oC2Ck1kWCnxjD3mlRuabq1Q29426LCS4kfZIGe4EkAb0BuaVPGKz3U6myy3FUVA8w4TEAT15BXZEiMx60MKXDUTiVGE4dUpYfbNrOfSqsqurOYxxABc5x2TxA2o9Sh021cPwSvbVKL6r7eq9zQxxG0xzi4H2GO0LSQugGZR0w5SnbbmvjlGswu5q1oupkkmXOeWmJ6g2fWFPpWjGW1OgXVXCmIBNQycozMqQBGgXRIEKoxwNLAzVtWvovpc5WG0QZFQzlA19Q/NRsQPN3Nmxoc8l4aQHkODf8QAO7KSrEgxK4Z6oaygaEAjQpdUsb9y4JjEzhdvRQhITAAhIUR0SGEgAKbKMym3apMAXEp/BvLVl94p/MEwdVIwYfXNkd3SKfzBZ1NjIntZa4l5SufTP+YpnsT2JeU7rf8ATP8AmKYAOoRT2oUNqOiDJTgmBCDKEbdNFoihREZpTPYu3hIdM1RRNwbDfCFSow1Hs2Gh0sp7Z+0BpIyzkndCrxTPO823xnTA61Ksb65snudbOALgAZ6iD+iiueS4u+zJnLcs/myyMSyyXi+HNstksrmqNt9JxLNmHNid5kZhBaWLa1pUrvfVHjFrGU6W2XECSTmIHtSYhf1r2OcbTaA5ziGCJc7Vx68h7F1liFa0pvZSZSdtTBeCSwkESM9YJSxPl9w+bAxZUOk3tG3D9g1ajWTExJj9V19RZb3LqVM1XBuvO09h3sk/FDbVn0LinXpxtU3h7Z0kGV1zWFaqXilTpz/CwGPzKvD5s+Q9ckythbWYNTxA13y8A7LqcNPjFsB05nKdNFVjVS331w60Fq/YdTa0BoIzEFxkdfjH1FQyZSgpeYRz5hNaXOAETulWWOYWMONMCrUftOcPHpbH2TEjMyCqtuWcwrC5xSvcuaarKJDXPds7Hilz/tHt09gRLm5lgHnJXyVPwTDTiderRY8NeykXsB/iIIAb65UEnPLJP211Wtts0XBpe3ZJ3xIP6BOSfLoNptaBX1ubW8qW8lxaQJIhP4hYstrW2qtc8urMDzIAbmJyzUe8uqt5dVLmu4Oq1HbTjESUtxdPrsY2oymNgBu0BBIG4qUpaE4egtO227Gtc7R+iexsR/i2v/5SYbb07m/pW9WqKLHug1DoP0S293Uo0KtBraZp1ILmublImD+ZTNN/N1Gv2Wujc4SCnrqh4Y9iFDo93UoBlVmyYAqgB3rhPYhYU7XDbO5D3ufcM2s4hubhHHco13dVbmtztUtJDWtAAgANEADqACS4vKta3o0agYW0W7DCGiQJJifWUvmwgw9CbgeEjE2VjzxpvpuYGjZnakmfWACVV3NPmq76czsuLZ4wVIscQurF4dbVNgio2pMTm2Y+KiVqjqtRz3GXOMntSSknr2BZzqNu60B1RE8UBKZQhzT+DEjGrIf9xT+YKO7iFIwbyzZfeKfzBTU2sie1lviXlG59M/4lMblIxEfWVyf81/xKY9UIp7UKG1A570TUhEiEQEZK0WggkcRvRAZSkIBzVjIN1dOp31tbhrQ2qHOLnaZRDR1mT7Cmal8G0bp4Ac6gSA0GSTGXtJT9++4ZVt20tkse8tfLCSBsk5Z5ZgD1qDTv7x/Redoilzjw14c0mBsg5Z6yVDepLYZvn7Nk/YDRcEB4IMtJGkdu/dvGpAVr6s1mIwxrnW7C6m0b/FkAkHWR1I69zd08UZQbbh1uWgvqZy0+NlG/QdnrTNndXld1BzqJpNJeXtdSMgQC3f8A+oT2HRTzCyOVL6qLW0qbDWuqwXtM+sDr7t6Jt3VOK1LbYHNtaSHAZ5AZ8IO1H/tPqZp3l851vz1HmucdDwWF2WyCPzJ9ij2+IYo6zFatZtFUuYQwAyGRLp68j7QhS9wySsJvK93Qc+vQ5kiIHEQM0rrmuMXbaimOYNLaLi3PanjP5Rxz3JurcXrK1Jmzth9w9hHNkeIGEtkzlmAJ60lK6unPtRzZeyowmq/my2HbhB7D+SfN5Bkbff3DcMq3JaznGPcNnYJhoMRG1mY3SJlSelVhiYt9lvNFm1JbnOefYIGXWufcV34a2tRY/nnMaANgyHGBmDGhlRqt3eNbVLaTh9C2o0Gk4wZEgxv4RPXCGwyO1ryqLW7qUmA1aLCWiCZcC6AR6hl1o6VzWcy0cdhpqtmpLTrlkOB19ijVLy/FWqKdB2w0NgmkZaDsT26vyH+FHc3VzTZWdSoOuHte0MbzRjZgFx68todsBLmDmJVrXq1Lm5Y8NDKbw1gjONkEmZzzPBBdXVxSvaNGnb85SeRtvn7EmEJq3bakbLiw19kRTJ8Tm517cpUahd4m6nQc+3kFwbUmmWkA7G7dBLvYU+bTAZ0JYvKr7i7ospkc00Gm8tJa47+2Cl564bVtaZ2PpGk1DsnURkM8kN1Wu2YlSpUaRdRLc3Fs5wZk7ohvbKCnWvRglKrzW1ePpt8TZ0cePZKWRgdNu9rENqm0Cg2aPinxsjrnnp2/knX3dVlzbUjSLmVGk1HhuTcsvaSmHXeJC4JZbAUdjxcjtB2xPsnJD0i/LmuNMhnMFziGEnbg5RA4DclzC5h91es6jcFgaKlNxaA6QNdU9SeX0mPIILmgwRB0UOpXvDQr83ScaoawUwWZZgS6T1k5dSmU3F7Gvc0tJAJB1CpPJSeTkhjVEQJXQZQMCCpODg+GbL7xT+YJogJ/CB9cWf3hnzBTU2sme1lriA+sbn0r/iUxqc1IxDyjc+lf8SmPUinsRMNqEjPMohBEgLskrexWi0KBpkkMIgkPtTyMbPX6kBaITpiNEB0QmA3szok2czKMkxKTOdUwBgSkPUj1SQM5QA2QJzSOAmUrqlMOgvAziTkJTZrUY/taZ4Q4Zpcyz3J5l6ixmo11d06NTY5uo9+ztENAyHXMJ03FAn+1ZpvORBWQ5XnEKd5Ns59e3qguLWxwmDGeizqVlFZRE6iismrw+9tb6iatu4OAcWnTIjsUiBwWQ/4dWlxZW9xWvHGgKrgGUXuiI3xu4epaw3NBoJdVYAMzBnj3FKFVSimxwmmsjoAyXRmlIyzS7lrk0G3ASkcBGqMiUJ00SAH1yhIHBGkOkpAN74hJGaOOCUDqTAEN6kmzJToAjOF0tKrADRCfwkHwvZ+nZ8wTZGUBO4V5Xs/Ts+YLKptZM9rLLET9Y3I/zX/EqOdMltXWdo5xc61oFxMkmmJJSdCs/NLf3YXkhc4itDzRrYS0MWM9yMFbLoVn5pQ92F3Q7PzWh7sK/E+xfX9jIZxkhctj0O081oe7C7odp5rQ92EeJ9g6/sYtC4SZlbboVn5pQ92EnQrLzS392EeK9g6/sYgldulbfoNl5nb+7Hcu6DZeZ2/ux3I8V7B1/Yw5hJEb1ueg2Xmdv7ody7oNl5nb+6Hcn4r2Dr+xgalGk6C5skGRBOsQm2Wtuydlm7Znqz716F0Gx8zt/dN7l3QLHzO3903uUuvFvaLqp/0nnYtaAbGxlGzqdOCLo9HxvEGeuf8AvgvQegWPmVt7pvcu6BY+ZW3um9yXWj+UXUj+U886LQ/ljWQiNrRzBpiCM/aT+pXoXQLHzK2903uXdBsfM7f3Te5HXj+UOpH8pgz9iF2cLedBsfM7f3Te5d0Gx8zt/dN7lXifYrr+xgs4Qlb/AKBY+Z2/um9yToFj5lbe6b3I8T7B1/YwBSEcV6B0Cw8ytvdN7l3QLHzK2903uR4n2Dr+x56chEJIJOa9DNhYHWytvdN7l3g+w8xtvdN7keK9g6/see7E5BCWxuXong+w8ytvdN7l3QLDzK2903uVeJ9g6/sedulO4T5Xs8/7+n8wW/8AB9h5jbe6b3LmYfYMe17LK2a5pkEUmgg8dFnO5zF6Eyr5T0P/2Q==%20"/>
          <p:cNvSpPr>
            <a:spLocks noChangeAspect="1" noChangeArrowheads="1"/>
          </p:cNvSpPr>
          <p:nvPr/>
        </p:nvSpPr>
        <p:spPr bwMode="auto">
          <a:xfrm>
            <a:off x="1212056" y="739378"/>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pic>
        <p:nvPicPr>
          <p:cNvPr id="59397" name="Picture 5" descr="C:\Users\gerver\Desktop\PWW 1.png"/>
          <p:cNvPicPr>
            <a:picLocks noChangeAspect="1" noChangeArrowheads="1"/>
          </p:cNvPicPr>
          <p:nvPr/>
        </p:nvPicPr>
        <p:blipFill>
          <a:blip r:embed="rId3"/>
          <a:srcRect l="14027" t="11425" r="23077"/>
          <a:stretch>
            <a:fillRect/>
          </a:stretch>
        </p:blipFill>
        <p:spPr bwMode="auto">
          <a:xfrm>
            <a:off x="1326356" y="1969097"/>
            <a:ext cx="2233497" cy="3145374"/>
          </a:xfrm>
          <a:prstGeom prst="rect">
            <a:avLst/>
          </a:prstGeom>
          <a:noFill/>
          <a:ln w="12700" cmpd="sng">
            <a:solidFill>
              <a:schemeClr val="tx1"/>
            </a:solidFill>
          </a:ln>
        </p:spPr>
      </p:pic>
      <p:pic>
        <p:nvPicPr>
          <p:cNvPr id="59398" name="Picture 6" descr="C:\Users\gerver\Desktop\PWW 2.png"/>
          <p:cNvPicPr>
            <a:picLocks noChangeAspect="1" noChangeArrowheads="1"/>
          </p:cNvPicPr>
          <p:nvPr/>
        </p:nvPicPr>
        <p:blipFill>
          <a:blip r:embed="rId4"/>
          <a:srcRect l="16355" t="14129" r="23059"/>
          <a:stretch>
            <a:fillRect/>
          </a:stretch>
        </p:blipFill>
        <p:spPr bwMode="auto">
          <a:xfrm>
            <a:off x="5512710" y="2062848"/>
            <a:ext cx="2250185" cy="3189250"/>
          </a:xfrm>
          <a:prstGeom prst="rect">
            <a:avLst/>
          </a:prstGeom>
          <a:noFill/>
          <a:ln w="12700" cmpd="sng">
            <a:solidFill>
              <a:schemeClr val="tx1"/>
            </a:solidFill>
          </a:ln>
        </p:spPr>
      </p:pic>
      <p:sp>
        <p:nvSpPr>
          <p:cNvPr id="7" name="TextBox 6"/>
          <p:cNvSpPr txBox="1"/>
          <p:nvPr/>
        </p:nvSpPr>
        <p:spPr>
          <a:xfrm>
            <a:off x="1212057" y="857949"/>
            <a:ext cx="6696476" cy="1015663"/>
          </a:xfrm>
          <a:prstGeom prst="rect">
            <a:avLst/>
          </a:prstGeom>
          <a:noFill/>
        </p:spPr>
        <p:txBody>
          <a:bodyPr wrap="square" rtlCol="0">
            <a:spAutoFit/>
          </a:bodyPr>
          <a:lstStyle/>
          <a:p>
            <a:pPr algn="ctr"/>
            <a:r>
              <a:rPr lang="en-US" sz="3600" b="1" dirty="0">
                <a:solidFill>
                  <a:srgbClr val="0070C0"/>
                </a:solidFill>
                <a:latin typeface="Arial" pitchFamily="34" charset="0"/>
                <a:cs typeface="Arial" pitchFamily="34" charset="0"/>
              </a:rPr>
              <a:t>Don’t Re-Invent the Wheel!</a:t>
            </a:r>
          </a:p>
          <a:p>
            <a:pPr algn="ctr"/>
            <a:r>
              <a:rPr lang="en-US" sz="2400" b="1" dirty="0">
                <a:solidFill>
                  <a:srgbClr val="0070C0"/>
                </a:solidFill>
                <a:latin typeface="Arial" pitchFamily="34" charset="0"/>
                <a:cs typeface="Arial" pitchFamily="34" charset="0"/>
              </a:rPr>
              <a:t>“Proofs Without Words” by Roger Nelsen</a:t>
            </a:r>
          </a:p>
        </p:txBody>
      </p:sp>
      <p:sp>
        <p:nvSpPr>
          <p:cNvPr id="2" name="TextBox 1"/>
          <p:cNvSpPr txBox="1"/>
          <p:nvPr/>
        </p:nvSpPr>
        <p:spPr>
          <a:xfrm>
            <a:off x="3703434" y="3080391"/>
            <a:ext cx="1710661" cy="600164"/>
          </a:xfrm>
          <a:prstGeom prst="rect">
            <a:avLst/>
          </a:prstGeom>
          <a:noFill/>
        </p:spPr>
        <p:txBody>
          <a:bodyPr wrap="none" rtlCol="0">
            <a:spAutoFit/>
          </a:bodyPr>
          <a:lstStyle/>
          <a:p>
            <a:r>
              <a:rPr lang="en-US" sz="3300" dirty="0" err="1"/>
              <a:t>MAA.org</a:t>
            </a:r>
            <a:endParaRPr lang="en-US" sz="3300" dirty="0"/>
          </a:p>
        </p:txBody>
      </p:sp>
    </p:spTree>
    <p:extLst>
      <p:ext uri="{BB962C8B-B14F-4D97-AF65-F5344CB8AC3E}">
        <p14:creationId xmlns:p14="http://schemas.microsoft.com/office/powerpoint/2010/main" val="14275885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500" b="1" dirty="0">
                <a:solidFill>
                  <a:srgbClr val="000090"/>
                </a:solidFill>
              </a:rPr>
              <a:t>Don’t Lose a Day!</a:t>
            </a:r>
          </a:p>
        </p:txBody>
      </p:sp>
      <p:sp>
        <p:nvSpPr>
          <p:cNvPr id="3" name="Content Placeholder 2"/>
          <p:cNvSpPr>
            <a:spLocks noGrp="1"/>
          </p:cNvSpPr>
          <p:nvPr>
            <p:ph idx="1"/>
          </p:nvPr>
        </p:nvSpPr>
        <p:spPr/>
        <p:txBody>
          <a:bodyPr>
            <a:normAutofit/>
          </a:bodyPr>
          <a:lstStyle/>
          <a:p>
            <a:pPr marL="0" indent="0" algn="just">
              <a:buNone/>
            </a:pPr>
            <a:r>
              <a:rPr lang="en-US" sz="3000" dirty="0"/>
              <a:t>Guided discovery lessons are perfect to have students move ahead even on days you are absent and have a non-math substitute!</a:t>
            </a:r>
          </a:p>
        </p:txBody>
      </p:sp>
    </p:spTree>
    <p:extLst>
      <p:ext uri="{BB962C8B-B14F-4D97-AF65-F5344CB8AC3E}">
        <p14:creationId xmlns:p14="http://schemas.microsoft.com/office/powerpoint/2010/main" val="24971004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0" y="857250"/>
            <a:ext cx="6858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22"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0" y="857250"/>
            <a:ext cx="6856286"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93110" y="2293360"/>
            <a:ext cx="5143500" cy="227128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93110" y="2300963"/>
            <a:ext cx="5143499" cy="2271284"/>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40398" y="3926862"/>
            <a:ext cx="1876484" cy="2271286"/>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860775" y="1584538"/>
            <a:ext cx="2193950" cy="3134219"/>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93115" y="2285754"/>
            <a:ext cx="5143502" cy="227128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a:extLst>
              <a:ext uri="{FF2B5EF4-FFF2-40B4-BE49-F238E27FC236}">
                <a16:creationId xmlns:a16="http://schemas.microsoft.com/office/drawing/2014/main" id="{EB713010-001F-8B4D-B751-848326916D80}"/>
              </a:ext>
            </a:extLst>
          </p:cNvPr>
          <p:cNvSpPr txBox="1"/>
          <p:nvPr/>
        </p:nvSpPr>
        <p:spPr>
          <a:xfrm>
            <a:off x="3535595" y="1189240"/>
            <a:ext cx="4195984" cy="4159535"/>
          </a:xfrm>
          <a:prstGeom prst="rect">
            <a:avLst/>
          </a:prstGeom>
        </p:spPr>
        <p:txBody>
          <a:bodyPr vert="horz" lIns="68580" tIns="34290" rIns="68580" bIns="34290" rtlCol="0" anchor="ctr">
            <a:normAutofit/>
          </a:bodyPr>
          <a:lstStyle/>
          <a:p>
            <a:pPr indent="-171450" defTabSz="685800">
              <a:lnSpc>
                <a:spcPct val="90000"/>
              </a:lnSpc>
              <a:spcAft>
                <a:spcPts val="450"/>
              </a:spcAft>
              <a:buFont typeface="Arial" panose="020B0604020202020204" pitchFamily="34" charset="0"/>
              <a:buChar char="•"/>
            </a:pPr>
            <a:endParaRPr lang="en-US" sz="1275" dirty="0"/>
          </a:p>
          <a:p>
            <a:pPr algn="ctr" defTabSz="685800">
              <a:lnSpc>
                <a:spcPct val="90000"/>
              </a:lnSpc>
              <a:spcAft>
                <a:spcPts val="450"/>
              </a:spcAft>
            </a:pPr>
            <a:r>
              <a:rPr lang="en-US" sz="3300" b="1" dirty="0">
                <a:latin typeface="Brush Script MT" panose="03060802040406070304" pitchFamily="66" charset="-122"/>
                <a:ea typeface="Brush Script MT" panose="03060802040406070304" pitchFamily="66" charset="-122"/>
                <a:cs typeface="Brush Script MT" panose="03060802040406070304" pitchFamily="66" charset="-122"/>
              </a:rPr>
              <a:t>Thank You</a:t>
            </a:r>
          </a:p>
          <a:p>
            <a:pPr algn="ctr" defTabSz="685800">
              <a:lnSpc>
                <a:spcPct val="90000"/>
              </a:lnSpc>
              <a:spcAft>
                <a:spcPts val="450"/>
              </a:spcAft>
            </a:pPr>
            <a:r>
              <a:rPr lang="en-US" sz="1275" dirty="0"/>
              <a:t>  for attending this session!</a:t>
            </a:r>
          </a:p>
          <a:p>
            <a:pPr indent="-171450" algn="ctr" defTabSz="685800">
              <a:lnSpc>
                <a:spcPct val="90000"/>
              </a:lnSpc>
              <a:spcAft>
                <a:spcPts val="450"/>
              </a:spcAft>
              <a:buFont typeface="Arial" panose="020B0604020202020204" pitchFamily="34" charset="0"/>
              <a:buChar char="•"/>
            </a:pPr>
            <a:endParaRPr lang="en-US" sz="1275" dirty="0"/>
          </a:p>
          <a:p>
            <a:pPr defTabSz="685800">
              <a:lnSpc>
                <a:spcPct val="90000"/>
              </a:lnSpc>
              <a:spcAft>
                <a:spcPts val="450"/>
              </a:spcAft>
            </a:pPr>
            <a:r>
              <a:rPr lang="en-US" sz="2700" dirty="0"/>
              <a:t>If you have any questions or comments, please feel free to contact me at</a:t>
            </a:r>
          </a:p>
          <a:p>
            <a:pPr algn="ctr" defTabSz="685800">
              <a:lnSpc>
                <a:spcPct val="90000"/>
              </a:lnSpc>
              <a:spcAft>
                <a:spcPts val="450"/>
              </a:spcAft>
            </a:pPr>
            <a:endParaRPr lang="en-US" sz="2700" dirty="0"/>
          </a:p>
          <a:p>
            <a:pPr algn="ctr" defTabSz="685800">
              <a:lnSpc>
                <a:spcPct val="90000"/>
              </a:lnSpc>
              <a:spcAft>
                <a:spcPts val="450"/>
              </a:spcAft>
            </a:pPr>
            <a:r>
              <a:rPr lang="en-US" sz="2700" b="1" dirty="0">
                <a:hlinkClick r:id="rId2"/>
              </a:rPr>
              <a:t>dr.rsgroi@gmail.com</a:t>
            </a:r>
            <a:endParaRPr lang="en-US" sz="2700" b="1" dirty="0"/>
          </a:p>
          <a:p>
            <a:pPr indent="-171450" defTabSz="685800">
              <a:lnSpc>
                <a:spcPct val="90000"/>
              </a:lnSpc>
              <a:spcAft>
                <a:spcPts val="450"/>
              </a:spcAft>
              <a:buFont typeface="Arial" panose="020B0604020202020204" pitchFamily="34" charset="0"/>
              <a:buChar char="•"/>
            </a:pPr>
            <a:endParaRPr lang="en-US" sz="1275" dirty="0"/>
          </a:p>
          <a:p>
            <a:pPr indent="-171450" defTabSz="685800">
              <a:lnSpc>
                <a:spcPct val="90000"/>
              </a:lnSpc>
              <a:spcAft>
                <a:spcPts val="450"/>
              </a:spcAft>
              <a:buFont typeface="Arial" panose="020B0604020202020204" pitchFamily="34" charset="0"/>
              <a:buChar char="•"/>
            </a:pPr>
            <a:endParaRPr lang="en-US" sz="1275" dirty="0"/>
          </a:p>
        </p:txBody>
      </p:sp>
    </p:spTree>
    <p:extLst>
      <p:ext uri="{BB962C8B-B14F-4D97-AF65-F5344CB8AC3E}">
        <p14:creationId xmlns:p14="http://schemas.microsoft.com/office/powerpoint/2010/main" val="37796265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AEA082-A5B8-1140-A7B1-BA7CEF58C956}"/>
              </a:ext>
            </a:extLst>
          </p:cNvPr>
          <p:cNvSpPr/>
          <p:nvPr/>
        </p:nvSpPr>
        <p:spPr>
          <a:xfrm>
            <a:off x="3213608" y="3787952"/>
            <a:ext cx="4572000" cy="2677656"/>
          </a:xfrm>
          <a:prstGeom prst="rect">
            <a:avLst/>
          </a:prstGeom>
        </p:spPr>
        <p:txBody>
          <a:bodyPr>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Richard Sgroi, Ph.D.</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sng" strike="noStrike" kern="1200" cap="none" spc="0" normalizeH="0" baseline="0" noProof="0" dirty="0" err="1">
                <a:ln>
                  <a:noFill/>
                </a:ln>
                <a:solidFill>
                  <a:srgbClr val="FFFF00"/>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dr.rsgroi@gmail.com</a:t>
            </a:r>
            <a:endParaRPr kumimoji="0" lang="en-US" sz="2400" b="1" i="0" u="sng" strike="noStrike" kern="1200" cap="none" spc="0" normalizeH="0" baseline="0" noProof="0" dirty="0" err="1">
              <a:ln>
                <a:noFill/>
              </a:ln>
              <a:solidFill>
                <a:srgbClr val="FFFF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sng" strike="noStrike" kern="1200" cap="none" spc="0" normalizeH="0" baseline="0" noProof="0" dirty="0" err="1">
                <a:ln>
                  <a:noFill/>
                </a:ln>
                <a:solidFill>
                  <a:srgbClr val="FFFF00"/>
                </a:solidFill>
                <a:effectLst/>
                <a:uLnTx/>
                <a:uFillTx/>
                <a:latin typeface="Calibri" panose="020F0502020204030204"/>
                <a:ea typeface="+mn-ea"/>
                <a:cs typeface="+mn-cs"/>
              </a:rPr>
              <a:t>financialalgebra.com</a:t>
            </a:r>
            <a:endParaRPr kumimoji="0" lang="en-US" sz="2400" b="1" i="0" u="sng"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E17D76B-02B2-BC42-942B-0FAF17C60183}"/>
              </a:ext>
            </a:extLst>
          </p:cNvPr>
          <p:cNvSpPr txBox="1"/>
          <p:nvPr/>
        </p:nvSpPr>
        <p:spPr>
          <a:xfrm>
            <a:off x="3341914" y="49421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46B37EDA-E889-33E9-DFF7-0787199DECAE}"/>
              </a:ext>
            </a:extLst>
          </p:cNvPr>
          <p:cNvSpPr>
            <a:spLocks noGrp="1"/>
          </p:cNvSpPr>
          <p:nvPr>
            <p:ph type="title"/>
          </p:nvPr>
        </p:nvSpPr>
        <p:spPr>
          <a:xfrm>
            <a:off x="1797050" y="-535263"/>
            <a:ext cx="5549900" cy="1956922"/>
          </a:xfrm>
        </p:spPr>
        <p:txBody>
          <a:bodyPr>
            <a:normAutofit fontScale="90000"/>
          </a:bodyPr>
          <a:lstStyle/>
          <a:p>
            <a:pPr algn="ctr"/>
            <a:r>
              <a:rPr lang="en-US" sz="3000" b="1">
                <a:latin typeface="Arial" panose="020B0604020202020204" pitchFamily="34" charset="0"/>
                <a:cs typeface="Arial" panose="020B0604020202020204" pitchFamily="34" charset="0"/>
              </a:rPr>
              <a:t> </a:t>
            </a:r>
            <a:br>
              <a:rPr lang="en-US" sz="3000" b="1">
                <a:latin typeface="Arial" panose="020B0604020202020204" pitchFamily="34" charset="0"/>
                <a:cs typeface="Arial" panose="020B0604020202020204" pitchFamily="34" charset="0"/>
              </a:rPr>
            </a:br>
            <a:r>
              <a:rPr lang="en-US" sz="2700" b="1">
                <a:latin typeface="Arial" panose="020B0604020202020204" pitchFamily="34" charset="0"/>
                <a:cs typeface="Arial" panose="020B0604020202020204" pitchFamily="34" charset="0"/>
              </a:rPr>
              <a:t>FINANCIAL APPLICATIONS:</a:t>
            </a:r>
            <a:br>
              <a:rPr lang="en-US" sz="2700" b="1">
                <a:latin typeface="Arial" panose="020B0604020202020204" pitchFamily="34" charset="0"/>
                <a:cs typeface="Arial" panose="020B0604020202020204" pitchFamily="34" charset="0"/>
              </a:rPr>
            </a:br>
            <a:r>
              <a:rPr lang="en-US" sz="2700" b="1">
                <a:latin typeface="Arial" panose="020B0604020202020204" pitchFamily="34" charset="0"/>
                <a:cs typeface="Arial" panose="020B0604020202020204" pitchFamily="34" charset="0"/>
              </a:rPr>
              <a:t>REAL WORLD </a:t>
            </a:r>
            <a:br>
              <a:rPr lang="en-US" sz="2700" b="1">
                <a:latin typeface="Arial" panose="020B0604020202020204" pitchFamily="34" charset="0"/>
                <a:cs typeface="Arial" panose="020B0604020202020204" pitchFamily="34" charset="0"/>
              </a:rPr>
            </a:br>
            <a:r>
              <a:rPr lang="en-US" sz="2700" b="1">
                <a:latin typeface="Arial" panose="020B0604020202020204" pitchFamily="34" charset="0"/>
                <a:cs typeface="Arial" panose="020B0604020202020204" pitchFamily="34" charset="0"/>
              </a:rPr>
              <a:t>REAL MATH</a:t>
            </a:r>
            <a:br>
              <a:rPr lang="en-US" sz="2700" b="1">
                <a:latin typeface="Arial" panose="020B0604020202020204" pitchFamily="34" charset="0"/>
                <a:cs typeface="Arial" panose="020B0604020202020204" pitchFamily="34" charset="0"/>
              </a:rPr>
            </a:br>
            <a:r>
              <a:rPr lang="en-US" sz="2700" b="1">
                <a:latin typeface="Arial" panose="020B0604020202020204" pitchFamily="34" charset="0"/>
                <a:cs typeface="Arial" panose="020B0604020202020204" pitchFamily="34" charset="0"/>
              </a:rPr>
              <a:t>REAL INTEREST</a:t>
            </a:r>
          </a:p>
        </p:txBody>
      </p:sp>
      <p:sp>
        <p:nvSpPr>
          <p:cNvPr id="10" name="Text Placeholder 9">
            <a:extLst>
              <a:ext uri="{FF2B5EF4-FFF2-40B4-BE49-F238E27FC236}">
                <a16:creationId xmlns:a16="http://schemas.microsoft.com/office/drawing/2014/main" id="{E1993E94-713A-16F2-4768-7DEAA720CBC6}"/>
              </a:ext>
            </a:extLst>
          </p:cNvPr>
          <p:cNvSpPr>
            <a:spLocks noGrp="1"/>
          </p:cNvSpPr>
          <p:nvPr>
            <p:ph type="body" idx="1"/>
          </p:nvPr>
        </p:nvSpPr>
        <p:spPr>
          <a:xfrm>
            <a:off x="127000" y="5961064"/>
            <a:ext cx="9321800" cy="896936"/>
          </a:xfrm>
        </p:spPr>
        <p:txBody>
          <a:bodyPr>
            <a:normAutofit/>
          </a:bodyPr>
          <a:lstStyle/>
          <a:p>
            <a:r>
              <a:rPr lang="en-US" sz="3600" b="1">
                <a:solidFill>
                  <a:srgbClr val="FF0000"/>
                </a:solidFill>
              </a:rPr>
              <a:t>          TODAY 2:20 - 3:20 PM in EVERGREEN</a:t>
            </a:r>
          </a:p>
          <a:p>
            <a:endParaRPr lang="en-US"/>
          </a:p>
        </p:txBody>
      </p:sp>
      <p:pic>
        <p:nvPicPr>
          <p:cNvPr id="2" name="Picture 1" descr="A collage of images of various people&#10;&#10;Description automatically generated">
            <a:extLst>
              <a:ext uri="{FF2B5EF4-FFF2-40B4-BE49-F238E27FC236}">
                <a16:creationId xmlns:a16="http://schemas.microsoft.com/office/drawing/2014/main" id="{FEED1097-6072-B1EB-1830-B84F22061360}"/>
              </a:ext>
            </a:extLst>
          </p:cNvPr>
          <p:cNvPicPr>
            <a:picLocks noChangeAspect="1"/>
          </p:cNvPicPr>
          <p:nvPr/>
        </p:nvPicPr>
        <p:blipFill>
          <a:blip r:embed="rId4"/>
          <a:stretch>
            <a:fillRect/>
          </a:stretch>
        </p:blipFill>
        <p:spPr>
          <a:xfrm>
            <a:off x="2243174" y="1325563"/>
            <a:ext cx="4835451" cy="2973915"/>
          </a:xfrm>
          <a:prstGeom prst="rect">
            <a:avLst/>
          </a:prstGeom>
        </p:spPr>
      </p:pic>
    </p:spTree>
    <p:extLst>
      <p:ext uri="{BB962C8B-B14F-4D97-AF65-F5344CB8AC3E}">
        <p14:creationId xmlns:p14="http://schemas.microsoft.com/office/powerpoint/2010/main" val="618148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hape&#10;&#10;Description automatically generated">
            <a:extLst>
              <a:ext uri="{FF2B5EF4-FFF2-40B4-BE49-F238E27FC236}">
                <a16:creationId xmlns:a16="http://schemas.microsoft.com/office/drawing/2014/main" id="{11B76E1D-618F-9747-89C7-02F4C98B1F12}"/>
              </a:ext>
            </a:extLst>
          </p:cNvPr>
          <p:cNvPicPr>
            <a:picLocks noChangeAspect="1"/>
          </p:cNvPicPr>
          <p:nvPr/>
        </p:nvPicPr>
        <p:blipFill>
          <a:blip r:embed="rId2"/>
          <a:stretch>
            <a:fillRect/>
          </a:stretch>
        </p:blipFill>
        <p:spPr>
          <a:xfrm>
            <a:off x="614821" y="753419"/>
            <a:ext cx="8886367" cy="6261744"/>
          </a:xfrm>
          <a:prstGeom prst="rect">
            <a:avLst/>
          </a:prstGeom>
        </p:spPr>
      </p:pic>
      <p:pic>
        <p:nvPicPr>
          <p:cNvPr id="9" name="Picture 8" descr="A group of women wearing white dresses&#10;&#10;Description automatically generated with low confidence">
            <a:extLst>
              <a:ext uri="{FF2B5EF4-FFF2-40B4-BE49-F238E27FC236}">
                <a16:creationId xmlns:a16="http://schemas.microsoft.com/office/drawing/2014/main" id="{F7AA2B90-8FE1-0D46-A26A-6907FD92CEFA}"/>
              </a:ext>
            </a:extLst>
          </p:cNvPr>
          <p:cNvPicPr>
            <a:picLocks noChangeAspect="1"/>
          </p:cNvPicPr>
          <p:nvPr/>
        </p:nvPicPr>
        <p:blipFill>
          <a:blip r:embed="rId3"/>
          <a:stretch>
            <a:fillRect/>
          </a:stretch>
        </p:blipFill>
        <p:spPr>
          <a:xfrm>
            <a:off x="1231029" y="4862007"/>
            <a:ext cx="2081960" cy="1631334"/>
          </a:xfrm>
          <a:prstGeom prst="rect">
            <a:avLst/>
          </a:prstGeom>
        </p:spPr>
      </p:pic>
      <p:pic>
        <p:nvPicPr>
          <p:cNvPr id="11" name="Picture 10" descr="A picture containing outdoor, person, ground, people&#10;&#10;Description automatically generated">
            <a:extLst>
              <a:ext uri="{FF2B5EF4-FFF2-40B4-BE49-F238E27FC236}">
                <a16:creationId xmlns:a16="http://schemas.microsoft.com/office/drawing/2014/main" id="{E165CB3E-AC22-2A48-A8D2-B0E498A402D4}"/>
              </a:ext>
            </a:extLst>
          </p:cNvPr>
          <p:cNvPicPr>
            <a:picLocks noChangeAspect="1"/>
          </p:cNvPicPr>
          <p:nvPr/>
        </p:nvPicPr>
        <p:blipFill>
          <a:blip r:embed="rId4"/>
          <a:stretch>
            <a:fillRect/>
          </a:stretch>
        </p:blipFill>
        <p:spPr>
          <a:xfrm>
            <a:off x="700756" y="1797666"/>
            <a:ext cx="2204704" cy="1631334"/>
          </a:xfrm>
          <a:prstGeom prst="rect">
            <a:avLst/>
          </a:prstGeom>
        </p:spPr>
      </p:pic>
      <p:pic>
        <p:nvPicPr>
          <p:cNvPr id="13" name="Picture 12" descr="A picture containing outdoor, tree, ground&#10;&#10;Description automatically generated">
            <a:extLst>
              <a:ext uri="{FF2B5EF4-FFF2-40B4-BE49-F238E27FC236}">
                <a16:creationId xmlns:a16="http://schemas.microsoft.com/office/drawing/2014/main" id="{5D15C779-0502-334B-8EAE-49ADEAD39B96}"/>
              </a:ext>
            </a:extLst>
          </p:cNvPr>
          <p:cNvPicPr>
            <a:picLocks noChangeAspect="1"/>
          </p:cNvPicPr>
          <p:nvPr/>
        </p:nvPicPr>
        <p:blipFill>
          <a:blip r:embed="rId5"/>
          <a:stretch>
            <a:fillRect/>
          </a:stretch>
        </p:blipFill>
        <p:spPr>
          <a:xfrm>
            <a:off x="4184893" y="4134538"/>
            <a:ext cx="1753492" cy="1631333"/>
          </a:xfrm>
          <a:prstGeom prst="rect">
            <a:avLst/>
          </a:prstGeom>
        </p:spPr>
      </p:pic>
      <p:pic>
        <p:nvPicPr>
          <p:cNvPr id="19" name="Picture 18" descr="A group of women posing for a picture&#10;&#10;Description automatically generated with low confidence">
            <a:extLst>
              <a:ext uri="{FF2B5EF4-FFF2-40B4-BE49-F238E27FC236}">
                <a16:creationId xmlns:a16="http://schemas.microsoft.com/office/drawing/2014/main" id="{39DEBEF1-82A5-9740-8A24-BB4EFEA00E9B}"/>
              </a:ext>
            </a:extLst>
          </p:cNvPr>
          <p:cNvPicPr>
            <a:picLocks noChangeAspect="1"/>
          </p:cNvPicPr>
          <p:nvPr/>
        </p:nvPicPr>
        <p:blipFill>
          <a:blip r:embed="rId6"/>
          <a:stretch>
            <a:fillRect/>
          </a:stretch>
        </p:blipFill>
        <p:spPr>
          <a:xfrm>
            <a:off x="4738205" y="1725374"/>
            <a:ext cx="1500337" cy="1832992"/>
          </a:xfrm>
          <a:prstGeom prst="rect">
            <a:avLst/>
          </a:prstGeom>
        </p:spPr>
      </p:pic>
      <p:sp>
        <p:nvSpPr>
          <p:cNvPr id="24" name="Oval Callout 23">
            <a:extLst>
              <a:ext uri="{FF2B5EF4-FFF2-40B4-BE49-F238E27FC236}">
                <a16:creationId xmlns:a16="http://schemas.microsoft.com/office/drawing/2014/main" id="{61429792-A959-554E-AF50-CA351114088C}"/>
              </a:ext>
            </a:extLst>
          </p:cNvPr>
          <p:cNvSpPr/>
          <p:nvPr/>
        </p:nvSpPr>
        <p:spPr>
          <a:xfrm>
            <a:off x="6412480" y="3729816"/>
            <a:ext cx="2614613" cy="1525219"/>
          </a:xfrm>
          <a:prstGeom prst="wedgeEllipseCallout">
            <a:avLst>
              <a:gd name="adj1" fmla="val -72762"/>
              <a:gd name="adj2" fmla="val 12332"/>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b="1" i="1">
                <a:solidFill>
                  <a:schemeClr val="tx1"/>
                </a:solidFill>
              </a:rPr>
              <a:t>"The sum of the square roots of any two sides of an isosceles triangle is equal to the square root of the remaining side."</a:t>
            </a:r>
            <a:endParaRPr lang="en-US" sz="1350">
              <a:solidFill>
                <a:schemeClr val="tx1"/>
              </a:solidFill>
            </a:endParaRPr>
          </a:p>
        </p:txBody>
      </p:sp>
      <p:sp>
        <p:nvSpPr>
          <p:cNvPr id="25" name="Rectangle 24">
            <a:extLst>
              <a:ext uri="{FF2B5EF4-FFF2-40B4-BE49-F238E27FC236}">
                <a16:creationId xmlns:a16="http://schemas.microsoft.com/office/drawing/2014/main" id="{18BA6364-0AE6-B848-B1D6-51DA4C201652}"/>
              </a:ext>
            </a:extLst>
          </p:cNvPr>
          <p:cNvSpPr/>
          <p:nvPr/>
        </p:nvSpPr>
        <p:spPr>
          <a:xfrm>
            <a:off x="0" y="-27452"/>
            <a:ext cx="9144000" cy="1272270"/>
          </a:xfrm>
          <a:prstGeom prst="rect">
            <a:avLst/>
          </a:prstGeom>
          <a:gradFill>
            <a:gsLst>
              <a:gs pos="0">
                <a:srgbClr val="004BAA"/>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23" name="Picture 22" descr="A picture containing grass, day&#10;&#10;Description automatically generated">
            <a:extLst>
              <a:ext uri="{FF2B5EF4-FFF2-40B4-BE49-F238E27FC236}">
                <a16:creationId xmlns:a16="http://schemas.microsoft.com/office/drawing/2014/main" id="{904E9D82-93F1-3148-AE86-5BFAB5B155A6}"/>
              </a:ext>
            </a:extLst>
          </p:cNvPr>
          <p:cNvPicPr>
            <a:picLocks noChangeAspect="1"/>
          </p:cNvPicPr>
          <p:nvPr/>
        </p:nvPicPr>
        <p:blipFill>
          <a:blip r:embed="rId7"/>
          <a:stretch>
            <a:fillRect/>
          </a:stretch>
        </p:blipFill>
        <p:spPr>
          <a:xfrm>
            <a:off x="2057401" y="-79641"/>
            <a:ext cx="4446985" cy="1376648"/>
          </a:xfrm>
          <a:prstGeom prst="rect">
            <a:avLst/>
          </a:prstGeom>
        </p:spPr>
      </p:pic>
      <p:sp>
        <p:nvSpPr>
          <p:cNvPr id="3" name="TextBox 2">
            <a:extLst>
              <a:ext uri="{FF2B5EF4-FFF2-40B4-BE49-F238E27FC236}">
                <a16:creationId xmlns:a16="http://schemas.microsoft.com/office/drawing/2014/main" id="{008EA002-47A7-2754-09FB-AABF31BF9C0B}"/>
              </a:ext>
            </a:extLst>
          </p:cNvPr>
          <p:cNvSpPr txBox="1"/>
          <p:nvPr/>
        </p:nvSpPr>
        <p:spPr>
          <a:xfrm>
            <a:off x="7753769" y="5855135"/>
            <a:ext cx="247232" cy="300082"/>
          </a:xfrm>
          <a:prstGeom prst="rect">
            <a:avLst/>
          </a:prstGeom>
          <a:noFill/>
        </p:spPr>
        <p:txBody>
          <a:bodyPr wrap="square" rtlCol="0">
            <a:spAutoFit/>
          </a:bodyPr>
          <a:lstStyle/>
          <a:p>
            <a:r>
              <a:rPr lang="en-US" sz="1350"/>
              <a:t>*</a:t>
            </a:r>
          </a:p>
        </p:txBody>
      </p:sp>
    </p:spTree>
    <p:extLst>
      <p:ext uri="{BB962C8B-B14F-4D97-AF65-F5344CB8AC3E}">
        <p14:creationId xmlns:p14="http://schemas.microsoft.com/office/powerpoint/2010/main" val="280340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572000" y="-22612"/>
            <a:ext cx="4580911" cy="6880612"/>
          </a:xfrm>
          <a:prstGeom prst="rect">
            <a:avLst/>
          </a:prstGeom>
        </p:spPr>
      </p:pic>
      <p:sp>
        <p:nvSpPr>
          <p:cNvPr id="30" name="Rectangle 29">
            <a:extLst>
              <a:ext uri="{FF2B5EF4-FFF2-40B4-BE49-F238E27FC236}">
                <a16:creationId xmlns:a16="http://schemas.microsoft.com/office/drawing/2014/main" id="{876435D8-F2BD-8C41-911B-3C53EF5479B0}"/>
              </a:ext>
            </a:extLst>
          </p:cNvPr>
          <p:cNvSpPr/>
          <p:nvPr/>
        </p:nvSpPr>
        <p:spPr>
          <a:xfrm>
            <a:off x="1" y="0"/>
            <a:ext cx="4572002" cy="6858000"/>
          </a:xfrm>
          <a:prstGeom prst="rect">
            <a:avLst/>
          </a:prstGeom>
          <a:gradFill flip="none" rotWithShape="1">
            <a:gsLst>
              <a:gs pos="0">
                <a:schemeClr val="accent1">
                  <a:lumMod val="0"/>
                  <a:lumOff val="100000"/>
                </a:schemeClr>
              </a:gs>
              <a:gs pos="83000">
                <a:srgbClr val="0057C0"/>
              </a:gs>
              <a:gs pos="100000">
                <a:schemeClr val="accent1">
                  <a:lumMod val="100000"/>
                </a:schemeClr>
              </a:gs>
            </a:gsLst>
            <a:path path="circle">
              <a:fillToRect l="50000" t="-80000" r="50000" b="18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886398" y="808149"/>
            <a:ext cx="2720293" cy="4184112"/>
          </a:xfrm>
        </p:spPr>
        <p:txBody>
          <a:bodyPr vert="horz" lIns="68580" tIns="34290" rIns="68580" bIns="34290" rtlCol="0" anchor="ctr">
            <a:normAutofit/>
          </a:bodyPr>
          <a:lstStyle/>
          <a:p>
            <a:pPr defTabSz="685800">
              <a:lnSpc>
                <a:spcPct val="90000"/>
              </a:lnSpc>
            </a:pPr>
            <a:r>
              <a:rPr lang="en-US" sz="4800" b="1" dirty="0">
                <a:solidFill>
                  <a:srgbClr val="FFFFFF"/>
                </a:solidFill>
              </a:rPr>
              <a:t>Unfurling a Storyline</a:t>
            </a:r>
          </a:p>
        </p:txBody>
      </p:sp>
    </p:spTree>
    <p:extLst>
      <p:ext uri="{BB962C8B-B14F-4D97-AF65-F5344CB8AC3E}">
        <p14:creationId xmlns:p14="http://schemas.microsoft.com/office/powerpoint/2010/main" val="2300657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75C962ED-B547-C249-90F4-7B701B466E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976320" y="2210560"/>
            <a:ext cx="2527075" cy="379461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a:extLst>
              <a:ext uri="{FF2B5EF4-FFF2-40B4-BE49-F238E27FC236}">
                <a16:creationId xmlns:a16="http://schemas.microsoft.com/office/drawing/2014/main" id="{382B5F82-6E9B-8043-8E85-806BEC600E13}"/>
              </a:ext>
            </a:extLst>
          </p:cNvPr>
          <p:cNvSpPr txBox="1"/>
          <p:nvPr/>
        </p:nvSpPr>
        <p:spPr>
          <a:xfrm>
            <a:off x="369712" y="502897"/>
            <a:ext cx="3740292" cy="1015663"/>
          </a:xfrm>
          <a:prstGeom prst="rect">
            <a:avLst/>
          </a:prstGeom>
          <a:noFill/>
        </p:spPr>
        <p:txBody>
          <a:bodyPr wrap="square" rtlCol="0">
            <a:spAutoFit/>
          </a:bodyPr>
          <a:lstStyle/>
          <a:p>
            <a:pPr algn="ctr"/>
            <a:r>
              <a:rPr lang="en-US" sz="3000" b="1">
                <a:latin typeface="Gill Sans Ultra Bold" panose="020B0A02020104020203" pitchFamily="34" charset="77"/>
                <a:cs typeface="Aharoni" panose="02010803020104030203" pitchFamily="2" charset="-79"/>
              </a:rPr>
              <a:t>AHA!</a:t>
            </a:r>
          </a:p>
          <a:p>
            <a:pPr algn="ctr"/>
            <a:r>
              <a:rPr lang="en-US" sz="3000" b="1">
                <a:latin typeface="Gill Sans Ultra Bold" panose="020B0A02020104020203" pitchFamily="34" charset="77"/>
                <a:cs typeface="Aharoni" panose="02010803020104030203" pitchFamily="2" charset="-79"/>
              </a:rPr>
              <a:t>COMPONENT</a:t>
            </a:r>
          </a:p>
        </p:txBody>
      </p:sp>
      <p:pic>
        <p:nvPicPr>
          <p:cNvPr id="13" name="Picture 12" descr="A person standing next to a statue&#10;&#10;Description automatically generated with low confidence">
            <a:extLst>
              <a:ext uri="{FF2B5EF4-FFF2-40B4-BE49-F238E27FC236}">
                <a16:creationId xmlns:a16="http://schemas.microsoft.com/office/drawing/2014/main" id="{2E1D37D9-3C79-F548-82B6-8033B8D8DB12}"/>
              </a:ext>
            </a:extLst>
          </p:cNvPr>
          <p:cNvPicPr>
            <a:picLocks noChangeAspect="1"/>
          </p:cNvPicPr>
          <p:nvPr/>
        </p:nvPicPr>
        <p:blipFill>
          <a:blip r:embed="rId3"/>
          <a:stretch>
            <a:fillRect/>
          </a:stretch>
        </p:blipFill>
        <p:spPr>
          <a:xfrm>
            <a:off x="4447497" y="502897"/>
            <a:ext cx="3996769" cy="2617427"/>
          </a:xfrm>
          <a:prstGeom prst="rect">
            <a:avLst/>
          </a:prstGeom>
        </p:spPr>
      </p:pic>
      <p:pic>
        <p:nvPicPr>
          <p:cNvPr id="15" name="Picture 14" descr="A group of people in a room&#10;&#10;Description automatically generated with medium confidence">
            <a:extLst>
              <a:ext uri="{FF2B5EF4-FFF2-40B4-BE49-F238E27FC236}">
                <a16:creationId xmlns:a16="http://schemas.microsoft.com/office/drawing/2014/main" id="{BE2E2475-5E01-4748-9677-A0149B6D1EE3}"/>
              </a:ext>
            </a:extLst>
          </p:cNvPr>
          <p:cNvPicPr>
            <a:picLocks noChangeAspect="1"/>
          </p:cNvPicPr>
          <p:nvPr/>
        </p:nvPicPr>
        <p:blipFill>
          <a:blip r:embed="rId4"/>
          <a:stretch>
            <a:fillRect/>
          </a:stretch>
        </p:blipFill>
        <p:spPr>
          <a:xfrm>
            <a:off x="4447498" y="3332141"/>
            <a:ext cx="3996768" cy="3109398"/>
          </a:xfrm>
          <a:prstGeom prst="rect">
            <a:avLst/>
          </a:prstGeom>
        </p:spPr>
      </p:pic>
      <p:sp>
        <p:nvSpPr>
          <p:cNvPr id="2" name="TextBox 1">
            <a:extLst>
              <a:ext uri="{FF2B5EF4-FFF2-40B4-BE49-F238E27FC236}">
                <a16:creationId xmlns:a16="http://schemas.microsoft.com/office/drawing/2014/main" id="{FB50E858-085E-5D56-F3C9-4E52CF750C6E}"/>
              </a:ext>
            </a:extLst>
          </p:cNvPr>
          <p:cNvSpPr txBox="1"/>
          <p:nvPr/>
        </p:nvSpPr>
        <p:spPr>
          <a:xfrm>
            <a:off x="7753769" y="5855135"/>
            <a:ext cx="247232" cy="300082"/>
          </a:xfrm>
          <a:prstGeom prst="rect">
            <a:avLst/>
          </a:prstGeom>
          <a:noFill/>
        </p:spPr>
        <p:txBody>
          <a:bodyPr wrap="square" rtlCol="0">
            <a:spAutoFit/>
          </a:bodyPr>
          <a:lstStyle/>
          <a:p>
            <a:r>
              <a:rPr lang="en-US" sz="1350"/>
              <a:t>*</a:t>
            </a:r>
          </a:p>
        </p:txBody>
      </p:sp>
    </p:spTree>
    <p:extLst>
      <p:ext uri="{BB962C8B-B14F-4D97-AF65-F5344CB8AC3E}">
        <p14:creationId xmlns:p14="http://schemas.microsoft.com/office/powerpoint/2010/main" val="131285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876435D8-F2BD-8C41-911B-3C53EF5479B0}"/>
              </a:ext>
            </a:extLst>
          </p:cNvPr>
          <p:cNvSpPr/>
          <p:nvPr/>
        </p:nvSpPr>
        <p:spPr>
          <a:xfrm>
            <a:off x="-100013" y="-128588"/>
            <a:ext cx="9285376" cy="7115176"/>
          </a:xfrm>
          <a:prstGeom prst="rect">
            <a:avLst/>
          </a:prstGeom>
          <a:gradFill flip="none" rotWithShape="1">
            <a:gsLst>
              <a:gs pos="0">
                <a:schemeClr val="accent1">
                  <a:lumMod val="0"/>
                  <a:lumOff val="100000"/>
                </a:schemeClr>
              </a:gs>
              <a:gs pos="83000">
                <a:srgbClr val="0057C0"/>
              </a:gs>
              <a:gs pos="100000">
                <a:schemeClr val="accent1">
                  <a:lumMod val="100000"/>
                </a:schemeClr>
              </a:gs>
            </a:gsLst>
            <a:path path="circle">
              <a:fillToRect l="50000" t="-80000" r="50000" b="18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1" y="857250"/>
            <a:ext cx="3076058" cy="5143500"/>
          </a:xfrm>
          <a:prstGeom prst="rect">
            <a:avLst/>
          </a:prstGeom>
          <a:solidFill>
            <a:srgbClr val="3753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p:cNvPicPr>
            <a:picLocks noChangeAspect="1"/>
          </p:cNvPicPr>
          <p:nvPr/>
        </p:nvPicPr>
        <p:blipFill>
          <a:blip r:embed="rId3"/>
          <a:stretch>
            <a:fillRect/>
          </a:stretch>
        </p:blipFill>
        <p:spPr>
          <a:xfrm>
            <a:off x="4675662" y="239017"/>
            <a:ext cx="1437680" cy="2159422"/>
          </a:xfrm>
          <a:prstGeom prst="rect">
            <a:avLst/>
          </a:prstGeom>
        </p:spPr>
      </p:pic>
      <p:pic>
        <p:nvPicPr>
          <p:cNvPr id="22" name="Picture 21" descr="Text, website&#10;&#10;Description automatically generated with medium confidence">
            <a:extLst>
              <a:ext uri="{FF2B5EF4-FFF2-40B4-BE49-F238E27FC236}">
                <a16:creationId xmlns:a16="http://schemas.microsoft.com/office/drawing/2014/main" id="{C5DE44C3-D754-7643-9E87-3D15F327DD55}"/>
              </a:ext>
            </a:extLst>
          </p:cNvPr>
          <p:cNvPicPr>
            <a:picLocks noChangeAspect="1"/>
          </p:cNvPicPr>
          <p:nvPr/>
        </p:nvPicPr>
        <p:blipFill>
          <a:blip r:embed="rId4"/>
          <a:stretch>
            <a:fillRect/>
          </a:stretch>
        </p:blipFill>
        <p:spPr>
          <a:xfrm>
            <a:off x="6208880" y="267470"/>
            <a:ext cx="1366085" cy="2159422"/>
          </a:xfrm>
          <a:prstGeom prst="rect">
            <a:avLst/>
          </a:prstGeom>
        </p:spPr>
      </p:pic>
      <p:pic>
        <p:nvPicPr>
          <p:cNvPr id="13" name="Picture 12" descr="A picture containing text, newspaper, person&#10;&#10;Description automatically generated">
            <a:extLst>
              <a:ext uri="{FF2B5EF4-FFF2-40B4-BE49-F238E27FC236}">
                <a16:creationId xmlns:a16="http://schemas.microsoft.com/office/drawing/2014/main" id="{32F83644-6410-284D-A7F5-E20E3D720EEA}"/>
              </a:ext>
            </a:extLst>
          </p:cNvPr>
          <p:cNvPicPr>
            <a:picLocks noChangeAspect="1"/>
          </p:cNvPicPr>
          <p:nvPr/>
        </p:nvPicPr>
        <p:blipFill>
          <a:blip r:embed="rId5"/>
          <a:stretch>
            <a:fillRect/>
          </a:stretch>
        </p:blipFill>
        <p:spPr>
          <a:xfrm>
            <a:off x="7633387" y="237958"/>
            <a:ext cx="1294961" cy="2159422"/>
          </a:xfrm>
          <a:prstGeom prst="rect">
            <a:avLst/>
          </a:prstGeom>
        </p:spPr>
      </p:pic>
      <p:pic>
        <p:nvPicPr>
          <p:cNvPr id="15" name="Picture 14" descr="Text&#10;&#10;Description automatically generated">
            <a:extLst>
              <a:ext uri="{FF2B5EF4-FFF2-40B4-BE49-F238E27FC236}">
                <a16:creationId xmlns:a16="http://schemas.microsoft.com/office/drawing/2014/main" id="{AAA6549F-DEB1-CD40-89D4-FD0362DC6D0E}"/>
              </a:ext>
            </a:extLst>
          </p:cNvPr>
          <p:cNvPicPr>
            <a:picLocks noChangeAspect="1"/>
          </p:cNvPicPr>
          <p:nvPr/>
        </p:nvPicPr>
        <p:blipFill>
          <a:blip r:embed="rId6"/>
          <a:stretch>
            <a:fillRect/>
          </a:stretch>
        </p:blipFill>
        <p:spPr>
          <a:xfrm>
            <a:off x="4688836" y="2489497"/>
            <a:ext cx="1424506" cy="1971805"/>
          </a:xfrm>
          <a:prstGeom prst="rect">
            <a:avLst/>
          </a:prstGeom>
        </p:spPr>
      </p:pic>
      <p:pic>
        <p:nvPicPr>
          <p:cNvPr id="9" name="Picture 8" descr="A screenshot of a video game&#10;&#10;Description automatically generated with medium confidence">
            <a:extLst>
              <a:ext uri="{FF2B5EF4-FFF2-40B4-BE49-F238E27FC236}">
                <a16:creationId xmlns:a16="http://schemas.microsoft.com/office/drawing/2014/main" id="{F59A1FC2-9902-DA4D-9CFC-47B4FDF37C55}"/>
              </a:ext>
            </a:extLst>
          </p:cNvPr>
          <p:cNvPicPr>
            <a:picLocks noChangeAspect="1"/>
          </p:cNvPicPr>
          <p:nvPr/>
        </p:nvPicPr>
        <p:blipFill>
          <a:blip r:embed="rId7"/>
          <a:stretch>
            <a:fillRect/>
          </a:stretch>
        </p:blipFill>
        <p:spPr>
          <a:xfrm>
            <a:off x="6219334" y="2533536"/>
            <a:ext cx="1366085" cy="1963597"/>
          </a:xfrm>
          <a:prstGeom prst="rect">
            <a:avLst/>
          </a:prstGeom>
        </p:spPr>
      </p:pic>
      <p:pic>
        <p:nvPicPr>
          <p:cNvPr id="11" name="Picture 10" descr="A picture containing text, newspaper&#10;&#10;Description automatically generated">
            <a:extLst>
              <a:ext uri="{FF2B5EF4-FFF2-40B4-BE49-F238E27FC236}">
                <a16:creationId xmlns:a16="http://schemas.microsoft.com/office/drawing/2014/main" id="{B7253465-4024-014F-9C5B-D37BC9A30787}"/>
              </a:ext>
            </a:extLst>
          </p:cNvPr>
          <p:cNvPicPr>
            <a:picLocks noChangeAspect="1"/>
          </p:cNvPicPr>
          <p:nvPr/>
        </p:nvPicPr>
        <p:blipFill>
          <a:blip r:embed="rId8"/>
          <a:stretch>
            <a:fillRect/>
          </a:stretch>
        </p:blipFill>
        <p:spPr>
          <a:xfrm>
            <a:off x="7708131" y="2524222"/>
            <a:ext cx="1294962" cy="1971804"/>
          </a:xfrm>
          <a:prstGeom prst="rect">
            <a:avLst/>
          </a:prstGeom>
        </p:spPr>
      </p:pic>
      <p:pic>
        <p:nvPicPr>
          <p:cNvPr id="4" name="Picture 3" descr="A picture containing text, person, person, indoor&#10;&#10;Description automatically generated">
            <a:extLst>
              <a:ext uri="{FF2B5EF4-FFF2-40B4-BE49-F238E27FC236}">
                <a16:creationId xmlns:a16="http://schemas.microsoft.com/office/drawing/2014/main" id="{2BCB6436-0CB3-7145-876F-16D090AFE759}"/>
              </a:ext>
            </a:extLst>
          </p:cNvPr>
          <p:cNvPicPr>
            <a:picLocks noChangeAspect="1"/>
          </p:cNvPicPr>
          <p:nvPr/>
        </p:nvPicPr>
        <p:blipFill>
          <a:blip r:embed="rId9"/>
          <a:stretch>
            <a:fillRect/>
          </a:stretch>
        </p:blipFill>
        <p:spPr>
          <a:xfrm>
            <a:off x="4713296" y="4559516"/>
            <a:ext cx="1375586" cy="2115609"/>
          </a:xfrm>
          <a:prstGeom prst="rect">
            <a:avLst/>
          </a:prstGeom>
        </p:spPr>
      </p:pic>
      <p:pic>
        <p:nvPicPr>
          <p:cNvPr id="20" name="Picture 19" descr="Text, whiteboard&#10;&#10;Description automatically generated">
            <a:extLst>
              <a:ext uri="{FF2B5EF4-FFF2-40B4-BE49-F238E27FC236}">
                <a16:creationId xmlns:a16="http://schemas.microsoft.com/office/drawing/2014/main" id="{B2A3CCAC-9C61-9F47-8434-42B6F09E5BBE}"/>
              </a:ext>
            </a:extLst>
          </p:cNvPr>
          <p:cNvPicPr>
            <a:picLocks noChangeAspect="1"/>
          </p:cNvPicPr>
          <p:nvPr/>
        </p:nvPicPr>
        <p:blipFill>
          <a:blip r:embed="rId10"/>
          <a:stretch>
            <a:fillRect/>
          </a:stretch>
        </p:blipFill>
        <p:spPr>
          <a:xfrm>
            <a:off x="6220879" y="4603777"/>
            <a:ext cx="1366084" cy="2115609"/>
          </a:xfrm>
          <a:prstGeom prst="rect">
            <a:avLst/>
          </a:prstGeom>
        </p:spPr>
      </p:pic>
      <p:pic>
        <p:nvPicPr>
          <p:cNvPr id="24" name="Picture 23" descr="Text&#10;&#10;Description automatically generated">
            <a:extLst>
              <a:ext uri="{FF2B5EF4-FFF2-40B4-BE49-F238E27FC236}">
                <a16:creationId xmlns:a16="http://schemas.microsoft.com/office/drawing/2014/main" id="{5695AEE9-64F7-9047-ADB2-C409300020DE}"/>
              </a:ext>
            </a:extLst>
          </p:cNvPr>
          <p:cNvPicPr>
            <a:picLocks noChangeAspect="1"/>
          </p:cNvPicPr>
          <p:nvPr/>
        </p:nvPicPr>
        <p:blipFill>
          <a:blip r:embed="rId11"/>
          <a:stretch>
            <a:fillRect/>
          </a:stretch>
        </p:blipFill>
        <p:spPr>
          <a:xfrm>
            <a:off x="7734043" y="4619208"/>
            <a:ext cx="1294962" cy="2162009"/>
          </a:xfrm>
          <a:prstGeom prst="rect">
            <a:avLst/>
          </a:prstGeom>
        </p:spPr>
      </p:pic>
      <p:sp>
        <p:nvSpPr>
          <p:cNvPr id="6" name="Title 5">
            <a:extLst>
              <a:ext uri="{FF2B5EF4-FFF2-40B4-BE49-F238E27FC236}">
                <a16:creationId xmlns:a16="http://schemas.microsoft.com/office/drawing/2014/main" id="{24BC959C-7D58-254E-BE72-A4150A3E2B7B}"/>
              </a:ext>
            </a:extLst>
          </p:cNvPr>
          <p:cNvSpPr>
            <a:spLocks noGrp="1"/>
          </p:cNvSpPr>
          <p:nvPr>
            <p:ph type="title"/>
          </p:nvPr>
        </p:nvSpPr>
        <p:spPr/>
        <p:txBody>
          <a:bodyPr/>
          <a:lstStyle/>
          <a:p>
            <a:endParaRPr lang="en-US"/>
          </a:p>
        </p:txBody>
      </p:sp>
      <p:pic>
        <p:nvPicPr>
          <p:cNvPr id="8" name="Picture 7" descr="Logo&#10;&#10;Description automatically generated">
            <a:extLst>
              <a:ext uri="{FF2B5EF4-FFF2-40B4-BE49-F238E27FC236}">
                <a16:creationId xmlns:a16="http://schemas.microsoft.com/office/drawing/2014/main" id="{97BC2E21-3391-024F-B034-7D2DAA11BBB6}"/>
              </a:ext>
            </a:extLst>
          </p:cNvPr>
          <p:cNvPicPr>
            <a:picLocks noChangeAspect="1"/>
          </p:cNvPicPr>
          <p:nvPr/>
        </p:nvPicPr>
        <p:blipFill>
          <a:blip r:embed="rId12"/>
          <a:stretch>
            <a:fillRect/>
          </a:stretch>
        </p:blipFill>
        <p:spPr>
          <a:xfrm>
            <a:off x="603130" y="1182020"/>
            <a:ext cx="3281571" cy="3606772"/>
          </a:xfrm>
          <a:prstGeom prst="rect">
            <a:avLst/>
          </a:prstGeom>
        </p:spPr>
      </p:pic>
      <p:sp>
        <p:nvSpPr>
          <p:cNvPr id="2" name="TextBox 1">
            <a:extLst>
              <a:ext uri="{FF2B5EF4-FFF2-40B4-BE49-F238E27FC236}">
                <a16:creationId xmlns:a16="http://schemas.microsoft.com/office/drawing/2014/main" id="{2E483B70-DA6E-8D12-5BDB-7DE4C6491B26}"/>
              </a:ext>
            </a:extLst>
          </p:cNvPr>
          <p:cNvSpPr txBox="1"/>
          <p:nvPr/>
        </p:nvSpPr>
        <p:spPr>
          <a:xfrm>
            <a:off x="7753769" y="5855135"/>
            <a:ext cx="247232" cy="300082"/>
          </a:xfrm>
          <a:prstGeom prst="rect">
            <a:avLst/>
          </a:prstGeom>
          <a:noFill/>
        </p:spPr>
        <p:txBody>
          <a:bodyPr wrap="square" rtlCol="0">
            <a:spAutoFit/>
          </a:bodyPr>
          <a:lstStyle/>
          <a:p>
            <a:r>
              <a:rPr lang="en-US" sz="1350"/>
              <a:t>*</a:t>
            </a:r>
          </a:p>
        </p:txBody>
      </p:sp>
    </p:spTree>
    <p:extLst>
      <p:ext uri="{BB962C8B-B14F-4D97-AF65-F5344CB8AC3E}">
        <p14:creationId xmlns:p14="http://schemas.microsoft.com/office/powerpoint/2010/main" val="29623608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1085</TotalTime>
  <Words>2979</Words>
  <Application>Microsoft Macintosh PowerPoint</Application>
  <PresentationFormat>On-screen Show (4:3)</PresentationFormat>
  <Paragraphs>495</Paragraphs>
  <Slides>59</Slides>
  <Notes>32</Notes>
  <HiddenSlides>0</HiddenSlides>
  <MMClips>0</MMClips>
  <ScaleCrop>false</ScaleCrop>
  <HeadingPairs>
    <vt:vector size="8" baseType="variant">
      <vt:variant>
        <vt:lpstr>Fonts Used</vt:lpstr>
      </vt:variant>
      <vt:variant>
        <vt:i4>14</vt:i4>
      </vt:variant>
      <vt:variant>
        <vt:lpstr>Theme</vt:lpstr>
      </vt:variant>
      <vt:variant>
        <vt:i4>4</vt:i4>
      </vt:variant>
      <vt:variant>
        <vt:lpstr>Links</vt:lpstr>
      </vt:variant>
      <vt:variant>
        <vt:i4>1</vt:i4>
      </vt:variant>
      <vt:variant>
        <vt:lpstr>Slide Titles</vt:lpstr>
      </vt:variant>
      <vt:variant>
        <vt:i4>59</vt:i4>
      </vt:variant>
    </vt:vector>
  </HeadingPairs>
  <TitlesOfParts>
    <vt:vector size="78" baseType="lpstr">
      <vt:lpstr>Brush Script MT</vt:lpstr>
      <vt:lpstr>Arial</vt:lpstr>
      <vt:lpstr>Arial Narrow</vt:lpstr>
      <vt:lpstr>Calibri</vt:lpstr>
      <vt:lpstr>Calibri Light</vt:lpstr>
      <vt:lpstr>Cambria</vt:lpstr>
      <vt:lpstr>Cambria Math</vt:lpstr>
      <vt:lpstr>Chalkboard SE</vt:lpstr>
      <vt:lpstr>Chalkduster</vt:lpstr>
      <vt:lpstr>Gill Sans Ultra Bold</vt:lpstr>
      <vt:lpstr>Times</vt:lpstr>
      <vt:lpstr>Times New Roman</vt:lpstr>
      <vt:lpstr>Wingdings</vt:lpstr>
      <vt:lpstr>Zapfino</vt:lpstr>
      <vt:lpstr>Office Theme</vt:lpstr>
      <vt:lpstr>3_Office Theme</vt:lpstr>
      <vt:lpstr>1_Office Theme</vt:lpstr>
      <vt:lpstr>2_Office Theme</vt:lpstr>
      <vt:lpstr>???</vt:lpstr>
      <vt:lpstr>PowerPoint Presentation</vt:lpstr>
      <vt:lpstr>PowerPoint Presentation</vt:lpstr>
      <vt:lpstr>CHOCOLATE MATH</vt:lpstr>
      <vt:lpstr>CHOCOLATE MATH</vt:lpstr>
      <vt:lpstr>CHOCOLATE MATH</vt:lpstr>
      <vt:lpstr>PowerPoint Presentation</vt:lpstr>
      <vt:lpstr>Unfurling a Storyline</vt:lpstr>
      <vt:lpstr>PowerPoint Presentation</vt:lpstr>
      <vt:lpstr>PowerPoint Presentation</vt:lpstr>
      <vt:lpstr> </vt:lpstr>
      <vt:lpstr>Guided, But Not Discovery!</vt:lpstr>
      <vt:lpstr>Discovery, But Not Guided!</vt:lpstr>
      <vt:lpstr>There are 13 sample Guided Discovery Activities  in your online handout.  They cover a range of courses and ability levels. You can access these along with today’s presentation at drrsgroi.com.  Click on the Guided Discovery tab. </vt:lpstr>
      <vt:lpstr>PowerPoint Presentation</vt:lpstr>
      <vt:lpstr>PowerPoint Presentation</vt:lpstr>
      <vt:lpstr>PowerPoint Presentation</vt:lpstr>
      <vt:lpstr>Solutions 5 - 12</vt:lpstr>
      <vt:lpstr>REFLECTING ON YOUR GUIDED DISCOVERY EXPERIENCE</vt:lpstr>
      <vt:lpstr>Solutions 14 - 18</vt:lpstr>
      <vt:lpstr>Another Aha!!  19 - 20</vt:lpstr>
      <vt:lpstr>Another Aha!!  19 - 20</vt:lpstr>
      <vt:lpstr>Steps for Creating and Critiquing  Guided Discovery Lessons</vt:lpstr>
      <vt:lpstr>1. Selecting the Content</vt:lpstr>
      <vt:lpstr>2. Identify the Entry Conditions</vt:lpstr>
      <vt:lpstr>3. Handling the Objective</vt:lpstr>
      <vt:lpstr>4. Outline the Key Gradual Steps</vt:lpstr>
      <vt:lpstr>PowerPoint Presentation</vt:lpstr>
      <vt:lpstr>5. Write Your Lesson</vt:lpstr>
      <vt:lpstr>6. Plan Your Checkpoints</vt:lpstr>
      <vt:lpstr>7. Get a Naïve Proofreader</vt:lpstr>
      <vt:lpstr>8. Write a Follow-Up Activity  to Check for Accountability</vt:lpstr>
      <vt:lpstr>9. Field Test, Critique, and Revise</vt:lpstr>
      <vt:lpstr>10. Bank and Share  Your Guided Discovery Lessons</vt:lpstr>
      <vt:lpstr>PowerPoint Presentation</vt:lpstr>
      <vt:lpstr>PowerPoint Presentation</vt:lpstr>
      <vt:lpstr>PowerPoint Presentation</vt:lpstr>
      <vt:lpstr>PowerPoint Presentation</vt:lpstr>
      <vt:lpstr>PowerPoint Presentation</vt:lpstr>
      <vt:lpstr>Finding Guided Discovery Lessons</vt:lpstr>
      <vt:lpstr>www.mathematicsvisionproject.org</vt:lpstr>
      <vt:lpstr>PowerPoint Presentation</vt:lpstr>
      <vt:lpstr>PowerPoint Presentation</vt:lpstr>
      <vt:lpstr>PowerPoint Presentation</vt:lpstr>
      <vt:lpstr>PowerPoint Presentation</vt:lpstr>
      <vt:lpstr>PowerPoint Presentation</vt:lpstr>
      <vt:lpstr>W.O.W. !    WithOut Words!</vt:lpstr>
      <vt:lpstr>WithOut Words: Give Quadratics and Have Students Make Conjecture Based on Table</vt:lpstr>
      <vt:lpstr>WithOut Words: Give Quadratics and Have Students Make Conjecture Based on Table</vt:lpstr>
      <vt:lpstr>Make sure students don’t “jump the gun” noticing patterns, and they see why proofs are necessary…</vt:lpstr>
      <vt:lpstr>Students See the Need for Proof When Apparently Solid Patterns Break Down!</vt:lpstr>
      <vt:lpstr>Sometimes Mathematics is Not So Predictable!!!</vt:lpstr>
      <vt:lpstr>Does the 6th Circle Have 32 Regions? </vt:lpstr>
      <vt:lpstr>WithOut Words: Excellent discovery activities, with or without verbal/algebraic hints! Great extra credit, take-home test bonus, etc.</vt:lpstr>
      <vt:lpstr>You Can Make the WithOut Words Exercises into Your Own Guided Discovery Lessons!</vt:lpstr>
      <vt:lpstr>You Can Make the WithOut Words Exercises into Your Own Guided Discovery Lessons!</vt:lpstr>
      <vt:lpstr>PowerPoint Presentation</vt:lpstr>
      <vt:lpstr>Don’t Lose a Day!</vt:lpstr>
      <vt:lpstr>PowerPoint Presentation</vt:lpstr>
      <vt:lpstr>  FINANCIAL APPLICATIONS: REAL WORLD  REAL MATH REAL INTEREST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 Sgroi</dc:creator>
  <cp:lastModifiedBy>Rich Sgroi</cp:lastModifiedBy>
  <cp:revision>39</cp:revision>
  <cp:lastPrinted>2023-11-13T14:33:50Z</cp:lastPrinted>
  <dcterms:created xsi:type="dcterms:W3CDTF">2021-04-13T19:53:40Z</dcterms:created>
  <dcterms:modified xsi:type="dcterms:W3CDTF">2023-11-26T17:26:45Z</dcterms:modified>
</cp:coreProperties>
</file>